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793" r:id="rId6"/>
    <p:sldId id="791" r:id="rId7"/>
    <p:sldId id="792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86" d="100"/>
          <a:sy n="86" d="100"/>
        </p:scale>
        <p:origin x="158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43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#153E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10 – 17 October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854634" y="334106"/>
            <a:ext cx="23358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S2-2209222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7FF7CD-C2EB-4C86-9F7B-AB6554535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870" y="1210806"/>
            <a:ext cx="6827838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WG2#153E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10 – 17 October,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err="1"/>
              <a:t>FS_eUEPO</a:t>
            </a:r>
            <a:r>
              <a:rPr lang="en-US" altLang="de-DE" sz="3600" b="1" dirty="0"/>
              <a:t> 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>
                <a:latin typeface="Arial" panose="020B0604020202020204" pitchFamily="34" charset="0"/>
              </a:rPr>
              <a:t>Intel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 err="1"/>
              <a:t>FS_eUEPO</a:t>
            </a:r>
            <a:r>
              <a:rPr lang="en-US" altLang="de-DE" sz="2800" b="1" dirty="0"/>
              <a:t> status at SA2#153E</a:t>
            </a:r>
            <a:endParaRPr lang="en-US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9284752"/>
              </p:ext>
            </p:extLst>
          </p:nvPr>
        </p:nvGraphicFramePr>
        <p:xfrm>
          <a:off x="218574" y="13268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134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FS_eUEPO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enhancement of 5G UE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-&gt; 95%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Dec. 2022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SP-220416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6CAC2C7E-4797-455F-9BBE-B77D764B1624}"/>
              </a:ext>
            </a:extLst>
          </p:cNvPr>
          <p:cNvSpPr txBox="1">
            <a:spLocks/>
          </p:cNvSpPr>
          <p:nvPr/>
        </p:nvSpPr>
        <p:spPr>
          <a:xfrm>
            <a:off x="218574" y="2290439"/>
            <a:ext cx="8695692" cy="4039340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The latest TR 23.700-85 v1.1.0 is generated  by incorporating approved contributions at SA2 #153E</a:t>
            </a:r>
            <a:r>
              <a:rPr lang="en-US" sz="1400" kern="0" dirty="0"/>
              <a:t>. TR approval was postponed to SA2#154.</a:t>
            </a:r>
            <a:endParaRPr lang="en-US" altLang="de-DE" sz="14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Total TUs requested for Study Phase is 4.25 TUs, and 0 TUs are left.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KI#1, KI#3 and #4 are completely concluded, KI#2 is partially concluded.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28 papers were submitted including 4 LS OUT, 12 papers were approved, 0 papers were not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KI#1(URSP in VPLMN):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1 existing solution is updated, 4 evaluation and conclusion papers are approved.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KI#2</a:t>
            </a:r>
            <a:r>
              <a:rPr lang="de-DE" altLang="de-DE" sz="1600" b="1" kern="0" dirty="0">
                <a:sym typeface="Wingdings" panose="05000000000000000000" pitchFamily="2" charset="2"/>
              </a:rPr>
              <a:t>(5GC awareness of URSP enforcement):</a:t>
            </a:r>
            <a:r>
              <a:rPr lang="de-DE" altLang="de-DE" sz="1600" b="1" kern="0" dirty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1 existing solution is updated, 1 conclusion paper was approved, 1 LS to SA3 is approved.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KI#3(Provision consistent URSP to UE across 5GS and EPS):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1 evaluation and conclusion paper resolving the EN is approved.</a:t>
            </a:r>
            <a:endParaRPr lang="de-DE" altLang="de-DE" sz="1200" b="1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kern="0" dirty="0"/>
              <a:t>KI#4(Support standardized and operator-specific traffic categories in URSP):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1 evaluation and conclusion update paper is approved, 1 LS to GSMA and 1 LS to CT1 are approved.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231168836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6827838" cy="813391"/>
          </a:xfrm>
        </p:spPr>
        <p:txBody>
          <a:bodyPr/>
          <a:lstStyle/>
          <a:p>
            <a:r>
              <a:rPr lang="en-US" altLang="de-DE" sz="2800" b="1" dirty="0" err="1"/>
              <a:t>FS_eUEPO</a:t>
            </a:r>
            <a:r>
              <a:rPr lang="en-US" altLang="de-DE" sz="2800" b="1" dirty="0"/>
              <a:t> status at SA2#153E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1302589"/>
            <a:ext cx="8644418" cy="5034415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 #2 conclusion on solution based on UE reporting assistance information during PDU Session Establishment/Modification to 5GC.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(SA2#154)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Approve updated WID based on outcome of SA2#153E.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TR sent to TSG SA for approval.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de-DE" sz="12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>
              <a:highlight>
                <a:srgbClr val="FFFF00"/>
              </a:highlight>
            </a:endParaRP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5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33A74-ADFD-4E64-B0B4-1CEB82ADD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latin typeface="Calibri" pitchFamily="34" charset="0"/>
              </a:rPr>
              <a:t>Rel-18 </a:t>
            </a:r>
            <a:r>
              <a:rPr lang="en-US" altLang="zh-CN" sz="3200" dirty="0" err="1">
                <a:latin typeface="Calibri" pitchFamily="34" charset="0"/>
              </a:rPr>
              <a:t>FS_eUEPO</a:t>
            </a:r>
            <a:r>
              <a:rPr lang="en-US" altLang="zh-CN" sz="3200" dirty="0">
                <a:latin typeface="Calibri" pitchFamily="34" charset="0"/>
              </a:rPr>
              <a:t> Overall Work Plan</a:t>
            </a:r>
            <a:endParaRPr lang="en-US" dirty="0"/>
          </a:p>
        </p:txBody>
      </p:sp>
      <p:graphicFrame>
        <p:nvGraphicFramePr>
          <p:cNvPr id="4" name="表格 7">
            <a:extLst>
              <a:ext uri="{FF2B5EF4-FFF2-40B4-BE49-F238E27FC236}">
                <a16:creationId xmlns:a16="http://schemas.microsoft.com/office/drawing/2014/main" id="{FF5F171B-E781-4382-A5E5-BCBD34853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466961"/>
              </p:ext>
            </p:extLst>
          </p:nvPr>
        </p:nvGraphicFramePr>
        <p:xfrm>
          <a:off x="887570" y="1468613"/>
          <a:ext cx="7715247" cy="223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4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11517">
                <a:tc>
                  <a:txBody>
                    <a:bodyPr/>
                    <a:lstStyle/>
                    <a:p>
                      <a:pPr algn="ctr" fontAlgn="b"/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1" i="0" u="none" strike="noStrike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Feb,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Apr,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May,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Aug,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Oct,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Nov,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Jan, 23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Feb, 23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5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SID/WID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Study  TU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Normative TU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Total TU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#149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#150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#151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#152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#153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#154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#154AH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#155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Total TU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矩形 9">
            <a:extLst>
              <a:ext uri="{FF2B5EF4-FFF2-40B4-BE49-F238E27FC236}">
                <a16:creationId xmlns:a16="http://schemas.microsoft.com/office/drawing/2014/main" id="{C339E6FB-4928-42D2-B7CE-D08A312695A5}"/>
              </a:ext>
            </a:extLst>
          </p:cNvPr>
          <p:cNvSpPr/>
          <p:nvPr/>
        </p:nvSpPr>
        <p:spPr>
          <a:xfrm>
            <a:off x="371475" y="2183296"/>
            <a:ext cx="8230153" cy="2370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0000"/>
              </a:lnSpc>
              <a:defRPr/>
            </a:pPr>
            <a:r>
              <a:rPr lang="en-US" altLang="zh-CN" sz="1464" b="1" dirty="0"/>
              <a:t>Overall Work Plan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SA2#149e, 0.5 TU assigned, 15 documents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TR Skeleton, TR Scope, Architectural Assumption, Key Issues. 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SA2#150e, 1 TU assigned, 30 documents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Key issue update and new solutions. Last e-meeting for new Key Issue.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SA2#151e, 1 TU assigned, 30 documents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Stabilize solution. Last e-meeting for new solution. Potential TR for information.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SA2#152(e), 1 TU assigned, 30 documents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Stabilize solution and conclusion, TR for information and potential TR for approval, potential WID discussion and approval. 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SA2#153(e), 0.75 TU assigned, 23 documents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Potential update on solution and conclusions, WID approval and update.</a:t>
            </a:r>
          </a:p>
        </p:txBody>
      </p:sp>
      <p:sp>
        <p:nvSpPr>
          <p:cNvPr id="6" name="矩形 10">
            <a:extLst>
              <a:ext uri="{FF2B5EF4-FFF2-40B4-BE49-F238E27FC236}">
                <a16:creationId xmlns:a16="http://schemas.microsoft.com/office/drawing/2014/main" id="{BDB0ED56-7455-4CA7-862C-BE93F623875D}"/>
              </a:ext>
            </a:extLst>
          </p:cNvPr>
          <p:cNvSpPr/>
          <p:nvPr/>
        </p:nvSpPr>
        <p:spPr>
          <a:xfrm>
            <a:off x="773130" y="5333151"/>
            <a:ext cx="4347665" cy="2425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976" dirty="0">
                <a:solidFill>
                  <a:srgbClr val="FF0000"/>
                </a:solidFill>
              </a:rPr>
              <a:t>*The Work Plan will be updated and reflected in status report after each meeting.</a:t>
            </a:r>
            <a:endParaRPr lang="zh-CN" altLang="en-US" sz="976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EEF4DF35-653E-47EF-99F7-66DD911395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497255"/>
              </p:ext>
            </p:extLst>
          </p:nvPr>
        </p:nvGraphicFramePr>
        <p:xfrm>
          <a:off x="886378" y="1755197"/>
          <a:ext cx="7715250" cy="226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992">
                  <a:extLst>
                    <a:ext uri="{9D8B030D-6E8A-4147-A177-3AD203B41FA5}">
                      <a16:colId xmlns:a16="http://schemas.microsoft.com/office/drawing/2014/main" val="3588477498"/>
                    </a:ext>
                  </a:extLst>
                </a:gridCol>
                <a:gridCol w="747055">
                  <a:extLst>
                    <a:ext uri="{9D8B030D-6E8A-4147-A177-3AD203B41FA5}">
                      <a16:colId xmlns:a16="http://schemas.microsoft.com/office/drawing/2014/main" val="1431586996"/>
                    </a:ext>
                  </a:extLst>
                </a:gridCol>
                <a:gridCol w="719988">
                  <a:extLst>
                    <a:ext uri="{9D8B030D-6E8A-4147-A177-3AD203B41FA5}">
                      <a16:colId xmlns:a16="http://schemas.microsoft.com/office/drawing/2014/main" val="3606017724"/>
                    </a:ext>
                  </a:extLst>
                </a:gridCol>
                <a:gridCol w="600893">
                  <a:extLst>
                    <a:ext uri="{9D8B030D-6E8A-4147-A177-3AD203B41FA5}">
                      <a16:colId xmlns:a16="http://schemas.microsoft.com/office/drawing/2014/main" val="3443668299"/>
                    </a:ext>
                  </a:extLst>
                </a:gridCol>
                <a:gridCol w="503450">
                  <a:extLst>
                    <a:ext uri="{9D8B030D-6E8A-4147-A177-3AD203B41FA5}">
                      <a16:colId xmlns:a16="http://schemas.microsoft.com/office/drawing/2014/main" val="3115094723"/>
                    </a:ext>
                  </a:extLst>
                </a:gridCol>
                <a:gridCol w="535931">
                  <a:extLst>
                    <a:ext uri="{9D8B030D-6E8A-4147-A177-3AD203B41FA5}">
                      <a16:colId xmlns:a16="http://schemas.microsoft.com/office/drawing/2014/main" val="2116930087"/>
                    </a:ext>
                  </a:extLst>
                </a:gridCol>
                <a:gridCol w="519691">
                  <a:extLst>
                    <a:ext uri="{9D8B030D-6E8A-4147-A177-3AD203B41FA5}">
                      <a16:colId xmlns:a16="http://schemas.microsoft.com/office/drawing/2014/main" val="1135184960"/>
                    </a:ext>
                  </a:extLst>
                </a:gridCol>
                <a:gridCol w="508864">
                  <a:extLst>
                    <a:ext uri="{9D8B030D-6E8A-4147-A177-3AD203B41FA5}">
                      <a16:colId xmlns:a16="http://schemas.microsoft.com/office/drawing/2014/main" val="1067851737"/>
                    </a:ext>
                  </a:extLst>
                </a:gridCol>
                <a:gridCol w="557585">
                  <a:extLst>
                    <a:ext uri="{9D8B030D-6E8A-4147-A177-3AD203B41FA5}">
                      <a16:colId xmlns:a16="http://schemas.microsoft.com/office/drawing/2014/main" val="1854128041"/>
                    </a:ext>
                  </a:extLst>
                </a:gridCol>
                <a:gridCol w="508864">
                  <a:extLst>
                    <a:ext uri="{9D8B030D-6E8A-4147-A177-3AD203B41FA5}">
                      <a16:colId xmlns:a16="http://schemas.microsoft.com/office/drawing/2014/main" val="1241012998"/>
                    </a:ext>
                  </a:extLst>
                </a:gridCol>
                <a:gridCol w="519690">
                  <a:extLst>
                    <a:ext uri="{9D8B030D-6E8A-4147-A177-3AD203B41FA5}">
                      <a16:colId xmlns:a16="http://schemas.microsoft.com/office/drawing/2014/main" val="2318729966"/>
                    </a:ext>
                  </a:extLst>
                </a:gridCol>
                <a:gridCol w="535931">
                  <a:extLst>
                    <a:ext uri="{9D8B030D-6E8A-4147-A177-3AD203B41FA5}">
                      <a16:colId xmlns:a16="http://schemas.microsoft.com/office/drawing/2014/main" val="384277452"/>
                    </a:ext>
                  </a:extLst>
                </a:gridCol>
                <a:gridCol w="513316">
                  <a:extLst>
                    <a:ext uri="{9D8B030D-6E8A-4147-A177-3AD203B41FA5}">
                      <a16:colId xmlns:a16="http://schemas.microsoft.com/office/drawing/2014/main" val="1372437455"/>
                    </a:ext>
                  </a:extLst>
                </a:gridCol>
              </a:tblGrid>
              <a:tr h="226132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err="1"/>
                        <a:t>FS_eUEPO</a:t>
                      </a:r>
                      <a:endParaRPr lang="en-US" sz="1000" b="0" dirty="0"/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4.25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1.5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5.75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0.5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0.75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0.75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0.75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5.75</a:t>
                      </a:r>
                    </a:p>
                  </a:txBody>
                  <a:tcPr marL="55758" marR="55758" marT="27879" marB="27879"/>
                </a:tc>
                <a:extLst>
                  <a:ext uri="{0D108BD9-81ED-4DB2-BD59-A6C34878D82A}">
                    <a16:rowId xmlns:a16="http://schemas.microsoft.com/office/drawing/2014/main" val="3444556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50506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dcc30912-d230-4cc2-b11f-bb5ca2a6b6f5"/>
    <ds:schemaRef ds:uri="http://schemas.microsoft.com/office/infopath/2007/PartnerControls"/>
    <ds:schemaRef ds:uri="09cef1fd-e61b-4dbf-b745-21988b13f978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43319</TotalTime>
  <Words>516</Words>
  <Application>Microsoft Office PowerPoint</Application>
  <PresentationFormat>On-screen Show (4:3)</PresentationFormat>
  <Paragraphs>84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</vt:lpstr>
      <vt:lpstr>等线</vt:lpstr>
      <vt:lpstr>Arial</vt:lpstr>
      <vt:lpstr>Calibri</vt:lpstr>
      <vt:lpstr>Times New Roman</vt:lpstr>
      <vt:lpstr>Office Theme</vt:lpstr>
      <vt:lpstr>FS_eUEPO Status Report</vt:lpstr>
      <vt:lpstr>FS_eUEPO status at SA2#153E</vt:lpstr>
      <vt:lpstr>FS_eUEPO status at SA2#153E (2/2)</vt:lpstr>
      <vt:lpstr>Rel-18 FS_eUEPO Overall Work Plan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S2-2209326</cp:lastModifiedBy>
  <cp:revision>1894</cp:revision>
  <dcterms:created xsi:type="dcterms:W3CDTF">2008-08-30T09:32:10Z</dcterms:created>
  <dcterms:modified xsi:type="dcterms:W3CDTF">2022-10-19T00:36:47Z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