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8"/>
  </p:notesMasterIdLst>
  <p:handoutMasterIdLst>
    <p:handoutMasterId r:id="rId9"/>
  </p:handoutMasterIdLst>
  <p:sldIdLst>
    <p:sldId id="303" r:id="rId3"/>
    <p:sldId id="822" r:id="rId4"/>
    <p:sldId id="826" r:id="rId5"/>
    <p:sldId id="815" r:id="rId6"/>
    <p:sldId id="82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  <p14:sldId id="826"/>
            <p14:sldId id="815"/>
            <p14:sldId id="8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7" d="100"/>
          <a:sy n="87" d="100"/>
        </p:scale>
        <p:origin x="156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582"/>
      </p:cViewPr>
      <p:guideLst>
        <p:guide orient="horz" pos="3127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10/20/2022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10/20/2022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10 - 17 October, 2022, Electronic meeting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S2-2209220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</a:t>
            </a:r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14 - 25 February, 2022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S2-2201898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WG2#15</a:t>
            </a:r>
            <a:r>
              <a:rPr lang="en-US" altLang="en-GB" sz="1200" dirty="0" smtClean="0">
                <a:solidFill>
                  <a:schemeClr val="bg1"/>
                </a:solidFill>
                <a:latin typeface="+mn-lt"/>
              </a:rPr>
              <a:t>3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E</a:t>
            </a:r>
            <a:r>
              <a:rPr lang="en-GB" altLang="de-DE" sz="12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US" sz="1200" kern="1200" baseline="0" dirty="0" err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10 - </a:t>
            </a:r>
            <a:r>
              <a:rPr lang="en-GB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17</a:t>
            </a:r>
            <a:r>
              <a:rPr lang="en-US" altLang="en-GB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October</a:t>
            </a:r>
            <a:r>
              <a:rPr lang="en-GB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2022</a:t>
            </a:r>
            <a:endParaRPr lang="nb-NO" altLang="ko-KR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WG2#153E</a:t>
            </a:r>
            <a:r>
              <a:rPr lang="en-GB" altLang="de-DE" sz="1200" baseline="0" dirty="0" smtClean="0">
                <a:solidFill>
                  <a:schemeClr val="bg1"/>
                </a:solidFill>
                <a:latin typeface="+mn-lt"/>
              </a:rPr>
              <a:t>, Oct 10th – 17th</a:t>
            </a:r>
            <a:r>
              <a:rPr lang="en-US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en-US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2022, Electronic </a:t>
            </a:r>
            <a:r>
              <a:rPr lang="en-US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meeting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 err="1">
                <a:latin typeface="Arial" panose="020B0604020202020204" pitchFamily="34" charset="0"/>
              </a:rPr>
              <a:t>Aihua</a:t>
            </a:r>
            <a:r>
              <a:rPr lang="en-GB" altLang="zh-CN" sz="1800" b="1" dirty="0">
                <a:latin typeface="Arial" panose="020B0604020202020204" pitchFamily="34" charset="0"/>
              </a:rPr>
              <a:t> Li (China Mobile)</a:t>
            </a:r>
            <a:r>
              <a:rPr lang="en-GB" sz="1800" b="1" dirty="0">
                <a:latin typeface="Arial" panose="020B0604020202020204" pitchFamily="34" charset="0"/>
              </a:rPr>
              <a:t>, 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Study on 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strike="noStrik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7</a:t>
                      </a:r>
                      <a:r>
                        <a:rPr lang="en-US" sz="1400" b="1" strike="noStrike" dirty="0" smtClean="0">
                          <a:solidFill>
                            <a:srgbClr val="7030A0"/>
                          </a:solidFill>
                          <a:sym typeface="+mn-ea"/>
                        </a:rPr>
                        <a:t>5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 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-&gt; 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88%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FS_eNA_Ph3 status after SA2#153E (1/3)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44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contributions are agreed</a:t>
            </a:r>
            <a:r>
              <a:rPr lang="en-US" altLang="de-DE" sz="1200" dirty="0">
                <a:solidFill>
                  <a:schemeClr val="tx1"/>
                </a:solidFill>
              </a:rPr>
              <a:t> (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including 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solution updates, 2 LS out and 23 Evaluation and Conclusion updates).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16 contributions are merged and 2 contributions are noted.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5 contributions not handled due to exceeding the quota.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Total TUs requested for Study Phase is 9 TUs, and 1</a:t>
            </a:r>
            <a:r>
              <a:rPr lang="en-US" altLang="de-DE" sz="1200" dirty="0" smtClean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</a:rPr>
              <a:t>TUs are remaining.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/>
              <a:t> solution updates are approved,</a:t>
            </a:r>
            <a:r>
              <a:rPr lang="en-US" sz="1200" dirty="0">
                <a:sym typeface="+mn-ea"/>
              </a:rPr>
              <a:t> 4 </a:t>
            </a:r>
            <a:r>
              <a:rPr sz="1200" dirty="0">
                <a:sym typeface="+mn-ea"/>
              </a:rPr>
              <a:t>Evaluation updates </a:t>
            </a:r>
            <a:r>
              <a:rPr lang="en-US" sz="1200" dirty="0">
                <a:sym typeface="+mn-ea"/>
              </a:rPr>
              <a:t>and 3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merged, 1 </a:t>
            </a:r>
            <a:r>
              <a:rPr sz="1200" dirty="0">
                <a:sym typeface="+mn-ea"/>
              </a:rPr>
              <a:t>Evaluation updates </a:t>
            </a:r>
            <a:r>
              <a:rPr lang="en-US" sz="1200" dirty="0">
                <a:sym typeface="+mn-ea"/>
              </a:rPr>
              <a:t>and 1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approved</a:t>
            </a:r>
            <a:r>
              <a:rPr sz="1200" dirty="0"/>
              <a:t>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/>
              <a:t>Next steps:</a:t>
            </a:r>
            <a:r>
              <a:rPr sz="1200" dirty="0"/>
              <a:t> </a:t>
            </a:r>
            <a:r>
              <a:rPr lang="en-US" sz="1200" dirty="0"/>
              <a:t>updates based on feedback from LS to </a:t>
            </a:r>
            <a:r>
              <a:rPr lang="en-US" sz="1200" dirty="0" smtClean="0"/>
              <a:t>SA3 </a:t>
            </a:r>
            <a:r>
              <a:rPr lang="en-US" sz="1200" dirty="0" smtClean="0">
                <a:sym typeface="+mn-ea"/>
              </a:rPr>
              <a:t>and </a:t>
            </a:r>
            <a:r>
              <a:rPr lang="en-US" sz="1200" dirty="0" smtClean="0">
                <a:sym typeface="+mn-ea"/>
              </a:rPr>
              <a:t>start normative work</a:t>
            </a:r>
            <a:r>
              <a:rPr lang="en-US" sz="1200" dirty="0" smtClean="0"/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KI#2: </a:t>
            </a:r>
            <a:r>
              <a:rPr sz="1600" b="1" dirty="0">
                <a:cs typeface="+mn-cs"/>
              </a:rPr>
              <a:t>NWDAF-assisted application detection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solution updates </a:t>
            </a:r>
            <a:r>
              <a:rPr lang="en-US" sz="1200" dirty="0">
                <a:sym typeface="+mn-ea"/>
              </a:rPr>
              <a:t>and </a:t>
            </a:r>
            <a:r>
              <a:rPr lang="en-US" altLang="zh-CN" sz="1200" dirty="0">
                <a:sym typeface="+mn-ea"/>
              </a:rPr>
              <a:t>1 LS OUT to SA3 is </a:t>
            </a:r>
            <a:r>
              <a:rPr sz="1200" dirty="0">
                <a:sym typeface="+mn-ea"/>
              </a:rPr>
              <a:t>approved, </a:t>
            </a: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Conclusion updates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merged, 1 Evaluation updates and 1 Conclusion updates is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</a:t>
            </a:r>
            <a:r>
              <a:rPr lang="en-US" sz="1200" dirty="0" smtClean="0"/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are</a:t>
            </a:r>
            <a:r>
              <a:rPr lang="en-US" altLang="zh-CN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approved, </a:t>
            </a:r>
            <a:r>
              <a:rPr lang="en-US" sz="1200" dirty="0">
                <a:sym typeface="+mn-ea"/>
              </a:rPr>
              <a:t>3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merged</a:t>
            </a:r>
            <a:r>
              <a:rPr sz="1200" dirty="0">
                <a:sym typeface="+mn-ea"/>
              </a:rPr>
              <a:t>, 1 Evaluation updates and 1 Conclusion updates is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FS_eNA_Ph3 status after SA2#153E (2/3)</a:t>
            </a:r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1285875"/>
            <a:ext cx="8922385" cy="51739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</a:t>
            </a:r>
            <a:r>
              <a:rPr sz="1600" b="1" dirty="0">
                <a:cs typeface="+mn-cs"/>
              </a:rPr>
              <a:t>How to Enhance Data collection and Storage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is </a:t>
            </a:r>
            <a:r>
              <a:rPr sz="1200" dirty="0">
                <a:sym typeface="+mn-ea"/>
              </a:rPr>
              <a:t>approved, 1 Evaluation updates and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Conclusion updates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approved</a:t>
            </a:r>
            <a:r>
              <a:rPr lang="en-US" sz="1200" dirty="0">
                <a:sym typeface="+mn-ea"/>
              </a:rPr>
              <a:t>, 1</a:t>
            </a:r>
            <a:r>
              <a:rPr sz="1200" dirty="0">
                <a:sym typeface="+mn-ea"/>
              </a:rPr>
              <a:t> Conclusion updates </a:t>
            </a:r>
            <a:r>
              <a:rPr lang="en-US" sz="1200" dirty="0">
                <a:sym typeface="+mn-ea"/>
              </a:rPr>
              <a:t>is noted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</a:t>
            </a:r>
            <a:r>
              <a:rPr sz="1600" b="1" dirty="0">
                <a:cs typeface="+mn-cs"/>
              </a:rPr>
              <a:t>Enhance trained ML Model sharing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is </a:t>
            </a:r>
            <a:r>
              <a:rPr sz="1200" dirty="0">
                <a:sym typeface="+mn-ea"/>
              </a:rPr>
              <a:t>approved, 1 Conclusion updates is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</a:t>
            </a:r>
            <a:r>
              <a:rPr sz="1600" b="1" dirty="0">
                <a:cs typeface="+mn-cs"/>
              </a:rPr>
              <a:t>NWDAF-assisted URSP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is </a:t>
            </a:r>
            <a:r>
              <a:rPr sz="1200" dirty="0">
                <a:sym typeface="+mn-ea"/>
              </a:rPr>
              <a:t>approved, </a:t>
            </a:r>
            <a:r>
              <a:rPr lang="en-US" sz="1200" dirty="0">
                <a:sym typeface="+mn-ea"/>
              </a:rPr>
              <a:t>3 C</a:t>
            </a:r>
            <a:r>
              <a:rPr sz="1200" dirty="0">
                <a:sym typeface="+mn-ea"/>
              </a:rPr>
              <a:t>onclusion</a:t>
            </a:r>
            <a:r>
              <a:rPr lang="en-US" sz="1200" dirty="0">
                <a:sym typeface="+mn-ea"/>
              </a:rPr>
              <a:t> and</a:t>
            </a:r>
            <a:r>
              <a:rPr sz="1200" dirty="0">
                <a:sym typeface="+mn-ea"/>
              </a:rPr>
              <a:t> Evaluation updates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address </a:t>
            </a:r>
            <a:r>
              <a:rPr lang="en-US" altLang="zh-CN" sz="1200" dirty="0" smtClean="0">
                <a:sym typeface="+mn-ea"/>
              </a:rPr>
              <a:t>one</a:t>
            </a:r>
            <a:r>
              <a:rPr lang="en-US" sz="1200" dirty="0" smtClean="0">
                <a:sym typeface="+mn-ea"/>
              </a:rPr>
              <a:t> </a:t>
            </a:r>
            <a:r>
              <a:rPr lang="en-US" sz="1200" dirty="0">
                <a:sym typeface="+mn-ea"/>
              </a:rPr>
              <a:t>Editor´s </a:t>
            </a:r>
            <a:r>
              <a:rPr lang="en-US" sz="1200" dirty="0" smtClean="0">
                <a:sym typeface="+mn-ea"/>
              </a:rPr>
              <a:t>Note and </a:t>
            </a:r>
            <a:r>
              <a:rPr lang="en-US" sz="1200" dirty="0" smtClean="0">
                <a:sym typeface="+mn-ea"/>
              </a:rPr>
              <a:t>start normative work.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</a:t>
            </a:r>
            <a:r>
              <a:rPr sz="1200" dirty="0">
                <a:sym typeface="+mn-ea"/>
              </a:rPr>
              <a:t>solution updates</a:t>
            </a:r>
            <a:r>
              <a:rPr lang="en-US" sz="1200" dirty="0">
                <a:sym typeface="+mn-ea"/>
              </a:rPr>
              <a:t> is </a:t>
            </a:r>
            <a:r>
              <a:rPr sz="1200" dirty="0">
                <a:sym typeface="+mn-ea"/>
              </a:rPr>
              <a:t>approved, 1 Evaluation updates and 1 Conclusion updates is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are</a:t>
            </a:r>
            <a:r>
              <a:rPr lang="en-US" altLang="zh-CN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approved, </a:t>
            </a:r>
            <a:r>
              <a:rPr lang="en-US" sz="1200" dirty="0">
                <a:sym typeface="+mn-ea"/>
              </a:rPr>
              <a:t>2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merged</a:t>
            </a:r>
            <a:r>
              <a:rPr sz="1200" dirty="0">
                <a:sym typeface="+mn-ea"/>
              </a:rPr>
              <a:t>, 1 Evaluation updates and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Conclusion updates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 and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1 LS OUT to SA5 is </a:t>
            </a:r>
            <a:r>
              <a:rPr sz="1200" dirty="0">
                <a:solidFill>
                  <a:schemeClr val="tx1"/>
                </a:solidFill>
                <a:sym typeface="+mn-ea"/>
              </a:rPr>
              <a:t>approved, 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2 </a:t>
            </a:r>
            <a:r>
              <a:rPr sz="1200" dirty="0">
                <a:solidFill>
                  <a:schemeClr val="tx1"/>
                </a:solidFill>
                <a:sym typeface="+mn-ea"/>
              </a:rPr>
              <a:t>Evaluation updates and 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1</a:t>
            </a:r>
            <a:r>
              <a:rPr sz="1200" dirty="0">
                <a:solidFill>
                  <a:schemeClr val="tx1"/>
                </a:solidFill>
                <a:sym typeface="+mn-ea"/>
              </a:rPr>
              <a:t> Conclusion updates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 is merged</a:t>
            </a:r>
            <a:r>
              <a:rPr sz="1200" dirty="0">
                <a:solidFill>
                  <a:schemeClr val="tx1"/>
                </a:solidFill>
                <a:sym typeface="+mn-ea"/>
              </a:rPr>
              <a:t>, 1 Evaluation updates and 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2</a:t>
            </a:r>
            <a:r>
              <a:rPr sz="1200" dirty="0">
                <a:solidFill>
                  <a:schemeClr val="tx1"/>
                </a:solidFill>
                <a:sym typeface="+mn-ea"/>
              </a:rPr>
              <a:t> Conclusion updates 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are </a:t>
            </a:r>
            <a:r>
              <a:rPr sz="1200" dirty="0">
                <a:solidFill>
                  <a:schemeClr val="tx1"/>
                </a:solidFill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is noted</a:t>
            </a:r>
            <a:r>
              <a:rPr sz="1200" dirty="0">
                <a:sym typeface="+mn-ea"/>
              </a:rPr>
              <a:t>, 1 Evaluation updates and 1 Conclusion updates is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start </a:t>
            </a:r>
            <a:r>
              <a:rPr lang="en-US" sz="1200" dirty="0" smtClean="0">
                <a:sym typeface="+mn-ea"/>
              </a:rPr>
              <a:t>normative work.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A 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LS is sent to SA3, requesting SA3 to provide feedback about the user consent checking for the NWDAF-assisted application detection by 5GC NWDAF (e.g. whether and which type of user consent is needed).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cs typeface="+mn-ea"/>
                <a:sym typeface="+mn-ea"/>
              </a:rPr>
              <a:t>A </a:t>
            </a:r>
            <a:r>
              <a:rPr lang="en-US" altLang="zh-CN" sz="1200" dirty="0">
                <a:cs typeface="+mn-ea"/>
                <a:sym typeface="+mn-ea"/>
              </a:rPr>
              <a:t>LS is sent to SA5, requesting SA5 to confirm if OAM can provide per UE level speed and orientation to NWDAF as defined in Table 6.27.1-1 (Information collected from OAM) TR 23.700-81 proposed as input data for proximity analytics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SA2#15</a:t>
            </a:r>
            <a:r>
              <a:rPr lang="en-US" altLang="de-DE" sz="1600" b="1" dirty="0" smtClean="0">
                <a:sym typeface="+mn-ea"/>
              </a:rPr>
              <a:t>4E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200" dirty="0" smtClean="0">
                <a:sym typeface="+mn-ea"/>
              </a:rPr>
              <a:t>Finalize the conclusion and start normative work</a:t>
            </a:r>
            <a:r>
              <a:rPr lang="en-US" altLang="zh-CN" sz="1200" dirty="0">
                <a:cs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cs typeface="+mn-ea"/>
              </a:rPr>
              <a:t>Approve the WID. </a:t>
            </a:r>
          </a:p>
          <a:p>
            <a:pPr marL="457200" lvl="1" indent="0" algn="l">
              <a:spcBef>
                <a:spcPts val="0"/>
              </a:spcBef>
              <a:spcAft>
                <a:spcPts val="200"/>
              </a:spcAft>
              <a:buSzTx/>
              <a:buNone/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FS_eNA_Ph3 status after SA2#153E (3/3)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6473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FS_eNA_Ph3 Study Phase Work Plan</a:t>
            </a:r>
          </a:p>
        </p:txBody>
      </p:sp>
      <p:sp>
        <p:nvSpPr>
          <p:cNvPr id="10" name="矩形 9"/>
          <p:cNvSpPr/>
          <p:nvPr/>
        </p:nvSpPr>
        <p:spPr>
          <a:xfrm>
            <a:off x="402319" y="2844869"/>
            <a:ext cx="813452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capture new solutions;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updates/merging and last chance for new solution(s) (1 supporting companies required) and start to evaluate/conclude solution(s) and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</a:t>
            </a:r>
            <a:r>
              <a:rPr lang="en-US" sz="1400" b="1" dirty="0">
                <a:latin typeface="+mn-lt"/>
                <a:cs typeface="+mn-cs"/>
                <a:sym typeface="+mn-ea"/>
              </a:rPr>
              <a:t> meeting: continue the evalutaion&amp;conclusion, disusss the WID proposal. 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 meeting: finalize the conclusion and approve the WID for 1 TU, and start normative work;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#154AH and #155 meeting: finalize normative work.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457200" y="2144268"/>
          <a:ext cx="8229600" cy="617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3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1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753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689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006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Aug,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Oct,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Nov,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Jan,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SID/WID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Normative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#149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#154AH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#155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660"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FS_eNA_Ph3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5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1+</a:t>
                      </a: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858</Words>
  <Application>Microsoft Office PowerPoint</Application>
  <PresentationFormat>全屏显示(4:3)</PresentationFormat>
  <Paragraphs>111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1_Office Theme</vt:lpstr>
      <vt:lpstr>   FS_eNA_Ph3 Status Report</vt:lpstr>
      <vt:lpstr>FS_eNA_Ph3 status after SA2#153E (1/3)</vt:lpstr>
      <vt:lpstr>FS_eNA_Ph3 status after SA2#153E (2/3)</vt:lpstr>
      <vt:lpstr>FS_eNA_Ph3 status after SA2#153E (3/3)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user2</cp:lastModifiedBy>
  <cp:revision>1948</cp:revision>
  <dcterms:created xsi:type="dcterms:W3CDTF">2008-08-30T09:32:00Z</dcterms:created>
  <dcterms:modified xsi:type="dcterms:W3CDTF">2022-10-20T04:18:50Z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4031B0F290074C33979CD5350922C0D7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