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3" r:id="rId3"/>
  </p:sldMasterIdLst>
  <p:notesMasterIdLst>
    <p:notesMasterId r:id="rId5"/>
  </p:notesMasterIdLst>
  <p:handoutMasterIdLst>
    <p:handoutMasterId r:id="rId10"/>
  </p:handoutMasterIdLst>
  <p:sldIdLst>
    <p:sldId id="303" r:id="rId4"/>
    <p:sldId id="822" r:id="rId6"/>
    <p:sldId id="826" r:id="rId7"/>
    <p:sldId id="815" r:id="rId8"/>
    <p:sldId id="823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默认节" id="{00A2E23D-B4AD-4CE3-A23D-4DFA4C5AFD82}">
          <p14:sldIdLst>
            <p14:sldId id="303"/>
            <p14:sldId id="826"/>
            <p14:sldId id="822"/>
            <p14:sldId id="815"/>
            <p14:sldId id="823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/>
  <p:cmAuthor id="2" name="Huawei" initials="HW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00FF"/>
    <a:srgbClr val="FF3300"/>
    <a:srgbClr val="62A14D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深色样式 1 - 强调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87" d="100"/>
          <a:sy n="87" d="100"/>
        </p:scale>
        <p:origin x="1565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150" d="100"/>
          <a:sy n="150" d="100"/>
        </p:scale>
        <p:origin x="1349" y="-2726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4" Type="http://schemas.openxmlformats.org/officeDocument/2006/relationships/commentAuthors" Target="commentAuthors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/>
          <a:p>
            <a:pPr lvl="0"/>
            <a:r>
              <a:rPr lang="en-GB" noProof="0" dirty="0"/>
              <a:t>Click to edit Master text styles</a:t>
            </a:r>
            <a:endParaRPr lang="en-GB" noProof="0" dirty="0"/>
          </a:p>
          <a:p>
            <a:pPr lvl="1"/>
            <a:r>
              <a:rPr lang="en-GB" noProof="0" dirty="0"/>
              <a:t>Second level</a:t>
            </a:r>
            <a:endParaRPr lang="en-GB" noProof="0" dirty="0"/>
          </a:p>
          <a:p>
            <a:pPr lvl="2"/>
            <a:r>
              <a:rPr lang="en-GB" noProof="0" dirty="0"/>
              <a:t>Third level</a:t>
            </a:r>
            <a:endParaRPr lang="en-GB" noProof="0" dirty="0"/>
          </a:p>
          <a:p>
            <a:pPr lvl="3"/>
            <a:r>
              <a:rPr lang="en-GB" noProof="0" dirty="0"/>
              <a:t>Fourth level</a:t>
            </a:r>
            <a:endParaRPr lang="en-GB" noProof="0" dirty="0"/>
          </a:p>
          <a:p>
            <a:pPr lvl="4"/>
            <a:r>
              <a:rPr lang="en-GB" noProof="0" dirty="0"/>
              <a:t>Fifth level</a:t>
            </a:r>
            <a:endParaRPr lang="en-GB" noProof="0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</a:fld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</a:fld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E8E29-DE93-490E-B623-3AAABFD2FCD7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2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Meeting #15</a:t>
            </a:r>
            <a:r>
              <a:rPr lang="en-US" altLang="de-DE" sz="12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</a:t>
            </a:r>
            <a:endParaRPr lang="de-DE" altLang="ko-KR" sz="1200" b="1" kern="12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10 - 17 </a:t>
            </a:r>
            <a:r>
              <a:rPr lang="en-US" sz="12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October, 2022, Electronic meeting</a:t>
            </a:r>
            <a:endParaRPr lang="sv-SE" altLang="en-US" sz="1200" b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4732867" y="324480"/>
            <a:ext cx="2660710" cy="548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4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S2-2209220</a:t>
            </a:r>
            <a:endParaRPr lang="en-US" altLang="zh-CN" sz="1400" b="1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050" b="1" kern="12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en-US" altLang="zh-CN" sz="1050" b="1" kern="1200" baseline="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was </a:t>
            </a:r>
            <a:r>
              <a:rPr lang="en-US" altLang="zh-CN" sz="1050" b="1" kern="1200" baseline="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S2-220xxxx</a:t>
            </a:r>
            <a:r>
              <a:rPr lang="en-US" altLang="zh-CN" sz="1050" b="1" kern="1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lang="en-GB" altLang="en-US" sz="1050" b="1" kern="1200" dirty="0">
              <a:solidFill>
                <a:srgbClr val="0000FF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" panose="020B0604020202020204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#14</a:t>
            </a:r>
            <a:r>
              <a:rPr lang="en-US" altLang="de-DE" sz="12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</a:t>
            </a:r>
            <a:r>
              <a:rPr lang="de-DE" altLang="ko-KR" sz="12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 (e-meeting)</a:t>
            </a:r>
            <a:endParaRPr lang="de-DE" altLang="ko-KR" sz="1200" b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en-GB" sz="12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14 - 25 February, 2022</a:t>
            </a:r>
            <a:r>
              <a:rPr lang="nb-NO" altLang="ko-KR" sz="12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Elbonia</a:t>
            </a:r>
            <a:endParaRPr lang="sv-SE" altLang="en-US" sz="1200" b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4732867" y="324480"/>
            <a:ext cx="2660710" cy="548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S2-2201898</a:t>
            </a:r>
            <a:endParaRPr lang="en-US" altLang="zh-CN" sz="1400" b="1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050" b="1" kern="12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en-US" altLang="zh-CN" sz="1050" b="1" kern="1200" baseline="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was S2-220xxxx</a:t>
            </a:r>
            <a:r>
              <a:rPr lang="en-US" altLang="zh-CN" sz="1050" b="1" kern="12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lang="en-GB" altLang="en-US" sz="1050" b="1" kern="1200" dirty="0">
              <a:solidFill>
                <a:srgbClr val="0000FF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7" Type="http://schemas.openxmlformats.org/officeDocument/2006/relationships/theme" Target="../theme/theme2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8.xml"/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2022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13"/>
          <p:cNvSpPr txBox="1"/>
          <p:nvPr userDrawn="1"/>
        </p:nvSpPr>
        <p:spPr>
          <a:xfrm>
            <a:off x="590550" y="6437313"/>
            <a:ext cx="5473170" cy="242887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r>
              <a:rPr lang="en-GB" altLang="de-DE" sz="1200" dirty="0">
                <a:solidFill>
                  <a:schemeClr val="bg1"/>
                </a:solidFill>
                <a:latin typeface="+mn-lt"/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  <a:latin typeface="+mn-lt"/>
              </a:rPr>
              <a:t>WG2#15</a:t>
            </a:r>
            <a:r>
              <a:rPr lang="en-US" altLang="en-GB" sz="1200" dirty="0" smtClean="0">
                <a:solidFill>
                  <a:schemeClr val="bg1"/>
                </a:solidFill>
                <a:latin typeface="+mn-lt"/>
              </a:rPr>
              <a:t>3</a:t>
            </a:r>
            <a:r>
              <a:rPr lang="en-GB" altLang="de-DE" sz="1200" dirty="0" smtClean="0">
                <a:solidFill>
                  <a:schemeClr val="bg1"/>
                </a:solidFill>
                <a:latin typeface="+mn-lt"/>
              </a:rPr>
              <a:t>E</a:t>
            </a:r>
            <a:r>
              <a:rPr lang="en-GB" altLang="de-DE" sz="1200" baseline="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GB" altLang="de-DE" sz="1200" baseline="0" dirty="0">
                <a:solidFill>
                  <a:schemeClr val="bg1"/>
                </a:solidFill>
                <a:latin typeface="+mn-lt"/>
              </a:rPr>
              <a:t>Electronic meeting, </a:t>
            </a:r>
            <a:r>
              <a:rPr lang="en-US" sz="1200" kern="1200" baseline="0" dirty="0" err="1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Elbonia</a:t>
            </a:r>
            <a:r>
              <a:rPr lang="en-US" sz="1200" kern="1200" baseline="0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, 10 - </a:t>
            </a:r>
            <a:r>
              <a:rPr lang="en-GB" sz="1200" kern="1200" baseline="0" dirty="0" smtClean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17</a:t>
            </a:r>
            <a:r>
              <a:rPr lang="en-US" altLang="en-GB" sz="1200" kern="1200" baseline="0" dirty="0" smtClean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 October</a:t>
            </a:r>
            <a:r>
              <a:rPr lang="en-GB" sz="1200" kern="1200" baseline="0" dirty="0" smtClean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, 2022</a:t>
            </a:r>
            <a:endParaRPr lang="nb-NO" altLang="ko-KR" sz="1200" kern="1200" baseline="0" dirty="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2022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13"/>
          <p:cNvSpPr txBox="1"/>
          <p:nvPr userDrawn="1"/>
        </p:nvSpPr>
        <p:spPr>
          <a:xfrm>
            <a:off x="590550" y="6437313"/>
            <a:ext cx="5473170" cy="242887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r>
              <a:rPr lang="en-GB" altLang="de-DE" sz="1200" dirty="0" smtClean="0">
                <a:solidFill>
                  <a:schemeClr val="bg1"/>
                </a:solidFill>
                <a:latin typeface="+mn-lt"/>
              </a:rPr>
              <a:t>TSG SA WG2#152E</a:t>
            </a:r>
            <a:r>
              <a:rPr lang="en-GB" altLang="de-DE" sz="1200" baseline="0" dirty="0" smtClean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1200" kern="1200" baseline="0" dirty="0" smtClean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17 - 26 August, 2022, Electronic meeting</a:t>
            </a:r>
            <a:endParaRPr lang="en-US" sz="1200" kern="1200" baseline="0" dirty="0" smtClean="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  <a:p>
            <a:endParaRPr lang="nb-NO" altLang="ko-KR" sz="1200" kern="1200" baseline="0" dirty="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r>
              <a:rPr lang="en-US" sz="3600" b="1" dirty="0"/>
              <a:t>FS_eNA_Ph3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zh-CN" sz="1800" b="1" dirty="0" err="1">
                <a:latin typeface="Arial" panose="020B0604020202020204" pitchFamily="34" charset="0"/>
              </a:rPr>
              <a:t>Aihua</a:t>
            </a:r>
            <a:r>
              <a:rPr lang="en-GB" altLang="zh-CN" sz="1800" b="1" dirty="0">
                <a:latin typeface="Arial" panose="020B0604020202020204" pitchFamily="34" charset="0"/>
              </a:rPr>
              <a:t> Li (China Mobile)</a:t>
            </a:r>
            <a:r>
              <a:rPr lang="en-GB" sz="1800" b="1" dirty="0">
                <a:latin typeface="Arial" panose="020B0604020202020204" pitchFamily="34" charset="0"/>
              </a:rPr>
              <a:t>, Xiaobo Wu (</a:t>
            </a:r>
            <a:r>
              <a:rPr lang="en-US" altLang="zh-CN" sz="1800" b="1" dirty="0">
                <a:latin typeface="Arial" panose="020B0604020202020204" pitchFamily="34" charset="0"/>
              </a:rPr>
              <a:t>vivo</a:t>
            </a:r>
            <a:r>
              <a:rPr lang="en-GB" sz="1800" b="1" dirty="0">
                <a:latin typeface="Arial" panose="020B0604020202020204" pitchFamily="34" charset="0"/>
              </a:rPr>
              <a:t>)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8"/>
          <p:cNvGraphicFramePr/>
          <p:nvPr/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70508"/>
                <a:gridCol w="3877144"/>
                <a:gridCol w="1148080"/>
                <a:gridCol w="1219200"/>
                <a:gridCol w="1095135"/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  <a:endParaRPr lang="en-US" sz="1600" dirty="0"/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  <a:endParaRPr lang="en-US" sz="1600" dirty="0"/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  <a:endParaRPr lang="en-US" sz="1600" dirty="0"/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  <a:endParaRPr lang="en-US" sz="1600" dirty="0"/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FS_eNA_Ph3</a:t>
                      </a:r>
                      <a:r>
                        <a:rPr lang="en-US" sz="14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altLang="zh-CN" sz="1400" b="1" dirty="0">
                          <a:solidFill>
                            <a:schemeClr val="bg1"/>
                          </a:solidFill>
                          <a:effectLst/>
                          <a:sym typeface="+mn-ea"/>
                        </a:rPr>
                        <a:t>Study on Enablers for Network Automation for 5G - phase </a:t>
                      </a:r>
                      <a:r>
                        <a:rPr lang="en-US" altLang="en-GB" sz="1400" b="1" dirty="0">
                          <a:solidFill>
                            <a:schemeClr val="bg1"/>
                          </a:solidFill>
                          <a:effectLst/>
                          <a:sym typeface="+mn-ea"/>
                        </a:rPr>
                        <a:t>3</a:t>
                      </a:r>
                      <a:endParaRPr lang="en-US" altLang="en-GB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b="1" strike="noStrike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  <a:sym typeface="+mn-ea"/>
                        </a:rPr>
                        <a:t>7</a:t>
                      </a:r>
                      <a:r>
                        <a:rPr lang="en-US" sz="1400" b="1" strike="noStrike" dirty="0" smtClean="0">
                          <a:solidFill>
                            <a:srgbClr val="7030A0"/>
                          </a:solidFill>
                          <a:sym typeface="+mn-ea"/>
                        </a:rPr>
                        <a:t>5</a:t>
                      </a:r>
                      <a:r>
                        <a:rPr lang="en-US" sz="1400" b="1" dirty="0" smtClean="0">
                          <a:solidFill>
                            <a:srgbClr val="7030A0"/>
                          </a:solidFill>
                          <a:sym typeface="+mn-ea"/>
                        </a:rPr>
                        <a:t>% </a:t>
                      </a:r>
                      <a:r>
                        <a:rPr lang="en-US" sz="1400" b="1" dirty="0">
                          <a:solidFill>
                            <a:srgbClr val="7030A0"/>
                          </a:solidFill>
                          <a:sym typeface="+mn-ea"/>
                        </a:rPr>
                        <a:t>-&gt; </a:t>
                      </a:r>
                      <a:r>
                        <a:rPr lang="en-US" sz="1400" b="1" dirty="0" smtClean="0">
                          <a:solidFill>
                            <a:srgbClr val="7030A0"/>
                          </a:solidFill>
                          <a:sym typeface="+mn-ea"/>
                        </a:rPr>
                        <a:t>88%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  <a:sym typeface="+mn-ea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September 2022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SP-211650</a:t>
                      </a:r>
                      <a:endParaRPr kumimoji="0" lang="en-GB" alt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</a:tr>
            </a:tbl>
          </a:graphicData>
        </a:graphic>
      </p:graphicFrame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93927" y="83891"/>
            <a:ext cx="7511827" cy="1143000"/>
          </a:xfrm>
        </p:spPr>
        <p:txBody>
          <a:bodyPr/>
          <a:lstStyle/>
          <a:p>
            <a:r>
              <a:rPr lang="en-US" altLang="de-DE" b="1" dirty="0"/>
              <a:t>FS_eNA_Ph3 status after SA2#153E (1/3)</a:t>
            </a:r>
            <a:endParaRPr lang="en-US" altLang="de-DE" b="1" dirty="0"/>
          </a:p>
        </p:txBody>
      </p:sp>
      <p:sp>
        <p:nvSpPr>
          <p:cNvPr id="3" name="Content Placeholder 7"/>
          <p:cNvSpPr>
            <a:spLocks noGrp="1"/>
          </p:cNvSpPr>
          <p:nvPr/>
        </p:nvSpPr>
        <p:spPr>
          <a:xfrm>
            <a:off x="179705" y="2462530"/>
            <a:ext cx="8809990" cy="38855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1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>
                <a:solidFill>
                  <a:schemeClr val="tx1"/>
                </a:solidFill>
              </a:rPr>
              <a:t>General</a:t>
            </a:r>
            <a:r>
              <a:rPr lang="de-DE" altLang="de-DE" sz="1200" dirty="0">
                <a:solidFill>
                  <a:schemeClr val="tx1"/>
                </a:solidFill>
                <a:sym typeface="+mn-ea"/>
              </a:rPr>
              <a:t> </a:t>
            </a:r>
            <a:endParaRPr lang="de-DE" altLang="de-DE" sz="120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>
                <a:solidFill>
                  <a:schemeClr val="tx1"/>
                </a:solidFill>
              </a:rPr>
              <a:t>44 </a:t>
            </a:r>
            <a:r>
              <a:rPr lang="en-US" altLang="de-DE" sz="1200" dirty="0">
                <a:solidFill>
                  <a:schemeClr val="tx1"/>
                </a:solidFill>
                <a:sym typeface="+mn-ea"/>
              </a:rPr>
              <a:t>contributions are agreed</a:t>
            </a:r>
            <a:r>
              <a:rPr lang="en-US" altLang="de-DE" sz="1200" dirty="0">
                <a:solidFill>
                  <a:schemeClr val="tx1"/>
                </a:solidFill>
              </a:rPr>
              <a:t> (</a:t>
            </a:r>
            <a:r>
              <a:rPr lang="en-US" altLang="de-DE" sz="1200" dirty="0">
                <a:solidFill>
                  <a:schemeClr val="tx1"/>
                </a:solidFill>
                <a:sym typeface="+mn-ea"/>
              </a:rPr>
              <a:t>including </a:t>
            </a:r>
            <a:r>
              <a:rPr lang="en-US" altLang="de-DE" sz="1200" dirty="0" smtClean="0">
                <a:solidFill>
                  <a:schemeClr val="tx1"/>
                </a:solidFill>
                <a:sym typeface="+mn-ea"/>
              </a:rPr>
              <a:t>19 </a:t>
            </a:r>
            <a:r>
              <a:rPr lang="en-US" altLang="de-DE" sz="1200" dirty="0">
                <a:solidFill>
                  <a:schemeClr val="tx1"/>
                </a:solidFill>
                <a:sym typeface="+mn-ea"/>
              </a:rPr>
              <a:t>solution updates, 2 LS out and 23 Evaluation and Conclusion updates).</a:t>
            </a:r>
            <a:endParaRPr lang="en-US" altLang="de-DE" sz="1200" dirty="0">
              <a:solidFill>
                <a:schemeClr val="tx1"/>
              </a:solidFill>
              <a:sym typeface="+mn-ea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>
                <a:solidFill>
                  <a:schemeClr val="tx1"/>
                </a:solidFill>
                <a:sym typeface="+mn-ea"/>
              </a:rPr>
              <a:t>16 </a:t>
            </a:r>
            <a:r>
              <a:rPr lang="en-US" altLang="de-DE" sz="1200" dirty="0">
                <a:solidFill>
                  <a:schemeClr val="tx1"/>
                </a:solidFill>
                <a:sym typeface="+mn-ea"/>
              </a:rPr>
              <a:t>contributions are </a:t>
            </a:r>
            <a:r>
              <a:rPr lang="en-US" altLang="de-DE" sz="1200" dirty="0">
                <a:solidFill>
                  <a:schemeClr val="tx1"/>
                </a:solidFill>
                <a:sym typeface="+mn-ea"/>
              </a:rPr>
              <a:t>merged </a:t>
            </a:r>
            <a:r>
              <a:rPr lang="en-US" altLang="de-DE" sz="1200" dirty="0">
                <a:solidFill>
                  <a:schemeClr val="tx1"/>
                </a:solidFill>
                <a:sym typeface="+mn-ea"/>
              </a:rPr>
              <a:t>and </a:t>
            </a:r>
            <a:r>
              <a:rPr lang="en-US" altLang="de-DE" sz="1200" dirty="0">
                <a:solidFill>
                  <a:schemeClr val="tx1"/>
                </a:solidFill>
                <a:sym typeface="+mn-ea"/>
              </a:rPr>
              <a:t>2 </a:t>
            </a:r>
            <a:r>
              <a:rPr lang="en-US" altLang="de-DE" sz="1200" dirty="0">
                <a:solidFill>
                  <a:schemeClr val="tx1"/>
                </a:solidFill>
                <a:sym typeface="+mn-ea"/>
              </a:rPr>
              <a:t>contributions are </a:t>
            </a:r>
            <a:r>
              <a:rPr lang="en-US" altLang="de-DE" sz="1200" dirty="0">
                <a:solidFill>
                  <a:schemeClr val="tx1"/>
                </a:solidFill>
                <a:sym typeface="+mn-ea"/>
              </a:rPr>
              <a:t>noted. </a:t>
            </a:r>
            <a:endParaRPr lang="en-US" altLang="de-DE" sz="1200" dirty="0">
              <a:solidFill>
                <a:schemeClr val="tx1"/>
              </a:solidFill>
              <a:sym typeface="+mn-ea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>
                <a:solidFill>
                  <a:schemeClr val="tx1"/>
                </a:solidFill>
                <a:sym typeface="+mn-ea"/>
              </a:rPr>
              <a:t>5 contributions not handled due to exceeding the quota.</a:t>
            </a:r>
            <a:endParaRPr lang="en-US" altLang="de-DE" sz="1200" dirty="0">
              <a:solidFill>
                <a:schemeClr val="tx1"/>
              </a:solidFill>
              <a:sym typeface="+mn-ea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>
                <a:solidFill>
                  <a:schemeClr val="tx1"/>
                </a:solidFill>
              </a:rPr>
              <a:t>Total TUs requested for Study Phase is 9 TUs, and 1</a:t>
            </a:r>
            <a:r>
              <a:rPr lang="en-US" altLang="de-DE" sz="1200" dirty="0" smtClean="0">
                <a:solidFill>
                  <a:schemeClr val="tx1"/>
                </a:solidFill>
              </a:rPr>
              <a:t> </a:t>
            </a:r>
            <a:r>
              <a:rPr lang="en-US" altLang="de-DE" sz="1200" dirty="0">
                <a:solidFill>
                  <a:schemeClr val="tx1"/>
                </a:solidFill>
              </a:rPr>
              <a:t>TUs are remaining.</a:t>
            </a:r>
            <a:endParaRPr lang="en-US" altLang="de-DE" sz="1200" dirty="0">
              <a:solidFill>
                <a:schemeClr val="tx1"/>
              </a:solidFill>
              <a:sym typeface="+mn-ea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sz="1600" b="1" dirty="0"/>
              <a:t>KI#1: How to improve correctness of NWDAF analytics</a:t>
            </a:r>
            <a:r>
              <a:rPr altLang="de-DE" sz="1600" b="1" dirty="0"/>
              <a:t>:</a:t>
            </a:r>
            <a:r>
              <a:rPr lang="de-DE" altLang="de-DE" sz="1600" b="1" dirty="0"/>
              <a:t> </a:t>
            </a:r>
            <a:endParaRPr lang="de-DE" altLang="de-DE" sz="1600" b="1" dirty="0"/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lang="en-US" sz="1200" dirty="0">
                <a:sym typeface="+mn-ea"/>
              </a:rPr>
              <a:t>4</a:t>
            </a:r>
            <a:r>
              <a:rPr sz="1200" dirty="0"/>
              <a:t> solution updates are approved,</a:t>
            </a:r>
            <a:r>
              <a:rPr lang="en-US" sz="1200" dirty="0">
                <a:sym typeface="+mn-ea"/>
              </a:rPr>
              <a:t> </a:t>
            </a:r>
            <a:r>
              <a:rPr lang="en-US" sz="1200" dirty="0">
                <a:sym typeface="+mn-ea"/>
              </a:rPr>
              <a:t>4 </a:t>
            </a:r>
            <a:r>
              <a:rPr sz="1200" dirty="0">
                <a:sym typeface="+mn-ea"/>
              </a:rPr>
              <a:t>Evaluation </a:t>
            </a:r>
            <a:r>
              <a:rPr sz="1200" dirty="0">
                <a:sym typeface="+mn-ea"/>
              </a:rPr>
              <a:t>updates </a:t>
            </a:r>
            <a:r>
              <a:rPr lang="en-US" sz="1200" dirty="0">
                <a:sym typeface="+mn-ea"/>
              </a:rPr>
              <a:t>and </a:t>
            </a:r>
            <a:r>
              <a:rPr lang="en-US" sz="1200" dirty="0">
                <a:sym typeface="+mn-ea"/>
              </a:rPr>
              <a:t>3 C</a:t>
            </a:r>
            <a:r>
              <a:rPr sz="1200" dirty="0">
                <a:sym typeface="+mn-ea"/>
              </a:rPr>
              <a:t>onclusion </a:t>
            </a:r>
            <a:r>
              <a:rPr sz="1200" dirty="0">
                <a:sym typeface="+mn-ea"/>
              </a:rPr>
              <a:t>updates </a:t>
            </a:r>
            <a:r>
              <a:rPr lang="en-US" sz="1200" dirty="0">
                <a:sym typeface="+mn-ea"/>
              </a:rPr>
              <a:t>are</a:t>
            </a:r>
            <a:r>
              <a:rPr sz="1200" dirty="0">
                <a:sym typeface="+mn-ea"/>
              </a:rPr>
              <a:t> </a:t>
            </a:r>
            <a:r>
              <a:rPr lang="en-US" sz="1200" dirty="0">
                <a:sym typeface="+mn-ea"/>
              </a:rPr>
              <a:t>merged</a:t>
            </a:r>
            <a:r>
              <a:rPr lang="en-US" sz="1200" dirty="0">
                <a:sym typeface="+mn-ea"/>
              </a:rPr>
              <a:t>, </a:t>
            </a:r>
            <a:r>
              <a:rPr lang="en-US" sz="1200" dirty="0">
                <a:sym typeface="+mn-ea"/>
              </a:rPr>
              <a:t>1 </a:t>
            </a:r>
            <a:r>
              <a:rPr sz="1200" dirty="0">
                <a:sym typeface="+mn-ea"/>
              </a:rPr>
              <a:t>Evaluation updates </a:t>
            </a:r>
            <a:r>
              <a:rPr lang="en-US" sz="1200" dirty="0">
                <a:sym typeface="+mn-ea"/>
              </a:rPr>
              <a:t>and</a:t>
            </a:r>
            <a:r>
              <a:rPr lang="en-US" sz="1200" dirty="0">
                <a:sym typeface="+mn-ea"/>
              </a:rPr>
              <a:t> </a:t>
            </a:r>
            <a:r>
              <a:rPr lang="en-US" sz="1200" dirty="0">
                <a:sym typeface="+mn-ea"/>
              </a:rPr>
              <a:t>1 C</a:t>
            </a:r>
            <a:r>
              <a:rPr sz="1200" dirty="0">
                <a:sym typeface="+mn-ea"/>
              </a:rPr>
              <a:t>onclusion </a:t>
            </a:r>
            <a:r>
              <a:rPr sz="1200" dirty="0">
                <a:sym typeface="+mn-ea"/>
              </a:rPr>
              <a:t>updates </a:t>
            </a:r>
            <a:r>
              <a:rPr lang="en-US" sz="1200" dirty="0">
                <a:sym typeface="+mn-ea"/>
              </a:rPr>
              <a:t>is </a:t>
            </a:r>
            <a:r>
              <a:rPr sz="1200" dirty="0">
                <a:sym typeface="+mn-ea"/>
              </a:rPr>
              <a:t>approved</a:t>
            </a:r>
            <a:r>
              <a:rPr sz="1200" dirty="0"/>
              <a:t>.</a:t>
            </a:r>
            <a:endParaRPr sz="1200" dirty="0"/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sz="1200" b="1" dirty="0"/>
              <a:t>Next steps:</a:t>
            </a:r>
            <a:r>
              <a:rPr sz="1200" dirty="0"/>
              <a:t> </a:t>
            </a:r>
            <a:r>
              <a:rPr lang="en-US" sz="1200" dirty="0" smtClean="0">
                <a:sym typeface="+mn-ea"/>
              </a:rPr>
              <a:t>finalize the conclusion and start normative work</a:t>
            </a:r>
            <a:r>
              <a:rPr lang="en-US" sz="1200" dirty="0" smtClean="0"/>
              <a:t>.</a:t>
            </a:r>
            <a:endParaRPr sz="1200" dirty="0"/>
          </a:p>
          <a:p>
            <a:pPr marL="457200" lvl="2" indent="-457200" algn="l"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1"/>
              </a:buBlip>
            </a:pPr>
            <a:r>
              <a:rPr sz="1600" b="1" dirty="0">
                <a:cs typeface="+mn-cs"/>
                <a:sym typeface="+mn-ea"/>
              </a:rPr>
              <a:t>KI#2: </a:t>
            </a:r>
            <a:r>
              <a:rPr sz="1600" b="1" dirty="0">
                <a:cs typeface="+mn-cs"/>
              </a:rPr>
              <a:t>NWDAF-assisted application detection</a:t>
            </a:r>
            <a:r>
              <a:rPr lang="en-US" sz="1600" b="1" dirty="0">
                <a:cs typeface="+mn-cs"/>
              </a:rPr>
              <a:t>:</a:t>
            </a:r>
            <a:endParaRPr sz="1600" b="1" dirty="0">
              <a:cs typeface="+mn-cs"/>
            </a:endParaRP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lang="en-US" sz="1200" dirty="0">
                <a:sym typeface="+mn-ea"/>
              </a:rPr>
              <a:t>2</a:t>
            </a:r>
            <a:r>
              <a:rPr sz="1200" dirty="0">
                <a:sym typeface="+mn-ea"/>
              </a:rPr>
              <a:t> solution updates </a:t>
            </a:r>
            <a:r>
              <a:rPr lang="en-US" sz="1200" dirty="0">
                <a:sym typeface="+mn-ea"/>
              </a:rPr>
              <a:t>and </a:t>
            </a:r>
            <a:r>
              <a:rPr lang="en-US" altLang="zh-CN" sz="1200" dirty="0">
                <a:sym typeface="+mn-ea"/>
              </a:rPr>
              <a:t>1 LS OUT to SA3 is </a:t>
            </a:r>
            <a:r>
              <a:rPr sz="1200" dirty="0">
                <a:sym typeface="+mn-ea"/>
              </a:rPr>
              <a:t>approved</a:t>
            </a:r>
            <a:r>
              <a:rPr sz="1200" dirty="0">
                <a:sym typeface="+mn-ea"/>
              </a:rPr>
              <a:t>, </a:t>
            </a:r>
            <a:r>
              <a:rPr lang="en-US" sz="1200" dirty="0">
                <a:sym typeface="+mn-ea"/>
              </a:rPr>
              <a:t>1</a:t>
            </a:r>
            <a:r>
              <a:rPr sz="1200" dirty="0">
                <a:sym typeface="+mn-ea"/>
              </a:rPr>
              <a:t> Conclusion updates </a:t>
            </a:r>
            <a:r>
              <a:rPr lang="en-US" sz="1200" dirty="0">
                <a:sym typeface="+mn-ea"/>
              </a:rPr>
              <a:t>is </a:t>
            </a:r>
            <a:r>
              <a:rPr sz="1200" dirty="0">
                <a:sym typeface="+mn-ea"/>
              </a:rPr>
              <a:t>merged, 1 Evaluation updates and 1 Conclusion updates is approved.</a:t>
            </a:r>
            <a:endParaRPr sz="1200" dirty="0"/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sz="1200" b="1" dirty="0">
                <a:sym typeface="+mn-ea"/>
              </a:rPr>
              <a:t>Next steps: </a:t>
            </a:r>
            <a:r>
              <a:rPr lang="en-US" sz="1200" dirty="0" smtClean="0">
                <a:sym typeface="+mn-ea"/>
              </a:rPr>
              <a:t>finalize the conclusion and start normative work</a:t>
            </a:r>
            <a:r>
              <a:rPr lang="en-US" sz="1200" dirty="0" smtClean="0"/>
              <a:t>.</a:t>
            </a:r>
            <a:endParaRPr sz="1200" dirty="0"/>
          </a:p>
          <a:p>
            <a:pPr marL="457200" lvl="2" indent="-457200" algn="l"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1"/>
              </a:buBlip>
            </a:pPr>
            <a:r>
              <a:rPr sz="1600" b="1" dirty="0">
                <a:cs typeface="+mn-cs"/>
                <a:sym typeface="+mn-ea"/>
              </a:rPr>
              <a:t>KI#3: </a:t>
            </a:r>
            <a:r>
              <a:rPr sz="1600" b="1" dirty="0">
                <a:cs typeface="+mn-cs"/>
              </a:rPr>
              <a:t>Data and analytics exchange in roaming case</a:t>
            </a:r>
            <a:r>
              <a:rPr lang="en-US" sz="1600" b="1" dirty="0">
                <a:cs typeface="+mn-cs"/>
              </a:rPr>
              <a:t>:</a:t>
            </a:r>
            <a:endParaRPr sz="1600" b="1" dirty="0">
              <a:cs typeface="+mn-cs"/>
            </a:endParaRP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lang="en-US" sz="1200" dirty="0">
                <a:sym typeface="+mn-ea"/>
              </a:rPr>
              <a:t>4</a:t>
            </a:r>
            <a:r>
              <a:rPr sz="1200" dirty="0">
                <a:sym typeface="+mn-ea"/>
              </a:rPr>
              <a:t> solution updates</a:t>
            </a:r>
            <a:r>
              <a:rPr lang="en-US" sz="1200" dirty="0">
                <a:sym typeface="+mn-ea"/>
              </a:rPr>
              <a:t> are</a:t>
            </a:r>
            <a:r>
              <a:rPr lang="en-US" altLang="zh-CN" sz="1200" dirty="0">
                <a:sym typeface="+mn-ea"/>
              </a:rPr>
              <a:t> </a:t>
            </a:r>
            <a:r>
              <a:rPr sz="1200" dirty="0">
                <a:sym typeface="+mn-ea"/>
              </a:rPr>
              <a:t>approved, </a:t>
            </a:r>
            <a:r>
              <a:rPr lang="en-US" sz="1200" dirty="0">
                <a:sym typeface="+mn-ea"/>
              </a:rPr>
              <a:t>3 C</a:t>
            </a:r>
            <a:r>
              <a:rPr sz="1200" dirty="0">
                <a:sym typeface="+mn-ea"/>
              </a:rPr>
              <a:t>onclusion updates </a:t>
            </a:r>
            <a:r>
              <a:rPr lang="en-US" sz="1200" dirty="0">
                <a:sym typeface="+mn-ea"/>
              </a:rPr>
              <a:t>are</a:t>
            </a:r>
            <a:r>
              <a:rPr sz="1200" dirty="0">
                <a:sym typeface="+mn-ea"/>
              </a:rPr>
              <a:t> </a:t>
            </a:r>
            <a:r>
              <a:rPr lang="en-US" sz="1200" dirty="0">
                <a:sym typeface="+mn-ea"/>
              </a:rPr>
              <a:t>merged</a:t>
            </a:r>
            <a:r>
              <a:rPr sz="1200" dirty="0">
                <a:sym typeface="+mn-ea"/>
              </a:rPr>
              <a:t>, 1 Evaluation updates and 1 Conclusion updates is approved.</a:t>
            </a:r>
            <a:endParaRPr sz="1200" dirty="0"/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sz="1200" b="1" dirty="0">
                <a:sym typeface="+mn-ea"/>
              </a:rPr>
              <a:t>Next steps: </a:t>
            </a:r>
            <a:r>
              <a:rPr lang="en-US" sz="1200" dirty="0" smtClean="0">
                <a:sym typeface="+mn-ea"/>
              </a:rPr>
              <a:t>finalize the conclusion and start normative work</a:t>
            </a:r>
            <a:r>
              <a:rPr lang="en-US" sz="1200" dirty="0" smtClean="0">
                <a:sym typeface="+mn-ea"/>
              </a:rPr>
              <a:t>.</a:t>
            </a:r>
            <a:endParaRPr lang="en-US" sz="1200" dirty="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FS_eNA_Ph3 status after SA2#153E (2/3)</a:t>
            </a:r>
            <a:endParaRPr lang="en-US" altLang="de-DE" b="1" dirty="0"/>
          </a:p>
        </p:txBody>
      </p:sp>
      <p:sp>
        <p:nvSpPr>
          <p:cNvPr id="7" name="Content Placeholder 7"/>
          <p:cNvSpPr>
            <a:spLocks noGrp="1"/>
          </p:cNvSpPr>
          <p:nvPr/>
        </p:nvSpPr>
        <p:spPr>
          <a:xfrm>
            <a:off x="114935" y="1285875"/>
            <a:ext cx="8922385" cy="51739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1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2" indent="-457200" algn="l"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1"/>
              </a:buBlip>
            </a:pPr>
            <a:r>
              <a:rPr sz="1600" b="1" dirty="0">
                <a:cs typeface="+mn-cs"/>
                <a:sym typeface="+mn-ea"/>
              </a:rPr>
              <a:t>KI#4: </a:t>
            </a:r>
            <a:r>
              <a:rPr sz="1600" b="1" dirty="0">
                <a:cs typeface="+mn-cs"/>
              </a:rPr>
              <a:t>How to Enhance Data collection and Storage</a:t>
            </a:r>
            <a:r>
              <a:rPr lang="en-US" sz="1600" b="1" dirty="0">
                <a:cs typeface="+mn-cs"/>
              </a:rPr>
              <a:t>:</a:t>
            </a:r>
            <a:endParaRPr sz="1600" b="1" dirty="0">
              <a:cs typeface="+mn-cs"/>
            </a:endParaRP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lang="en-US" sz="1200" dirty="0">
                <a:sym typeface="+mn-ea"/>
              </a:rPr>
              <a:t>1</a:t>
            </a:r>
            <a:r>
              <a:rPr sz="1200" dirty="0">
                <a:sym typeface="+mn-ea"/>
              </a:rPr>
              <a:t> solution updates</a:t>
            </a:r>
            <a:r>
              <a:rPr lang="en-US" sz="1200" dirty="0">
                <a:sym typeface="+mn-ea"/>
              </a:rPr>
              <a:t> is </a:t>
            </a:r>
            <a:r>
              <a:rPr sz="1200" dirty="0">
                <a:sym typeface="+mn-ea"/>
              </a:rPr>
              <a:t>approved, 1 Evaluation updates and </a:t>
            </a:r>
            <a:r>
              <a:rPr lang="en-US" sz="1200" dirty="0">
                <a:sym typeface="+mn-ea"/>
              </a:rPr>
              <a:t>2</a:t>
            </a:r>
            <a:r>
              <a:rPr sz="1200" dirty="0">
                <a:sym typeface="+mn-ea"/>
              </a:rPr>
              <a:t> Conclusion updates </a:t>
            </a:r>
            <a:r>
              <a:rPr lang="en-US" sz="1200" dirty="0">
                <a:sym typeface="+mn-ea"/>
              </a:rPr>
              <a:t>are </a:t>
            </a:r>
            <a:r>
              <a:rPr sz="1200" dirty="0">
                <a:sym typeface="+mn-ea"/>
              </a:rPr>
              <a:t>approved</a:t>
            </a:r>
            <a:r>
              <a:rPr lang="en-US" sz="1200" dirty="0">
                <a:sym typeface="+mn-ea"/>
              </a:rPr>
              <a:t>, 1</a:t>
            </a:r>
            <a:r>
              <a:rPr sz="1200" dirty="0">
                <a:sym typeface="+mn-ea"/>
              </a:rPr>
              <a:t> Conclusion updates </a:t>
            </a:r>
            <a:r>
              <a:rPr lang="en-US" sz="1200" dirty="0">
                <a:sym typeface="+mn-ea"/>
              </a:rPr>
              <a:t>is </a:t>
            </a:r>
            <a:r>
              <a:rPr lang="en-US" sz="1200" dirty="0">
                <a:sym typeface="+mn-ea"/>
              </a:rPr>
              <a:t>noted</a:t>
            </a:r>
            <a:r>
              <a:rPr sz="1200" dirty="0">
                <a:sym typeface="+mn-ea"/>
              </a:rPr>
              <a:t>.</a:t>
            </a:r>
            <a:endParaRPr sz="1200" dirty="0"/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sz="1200" b="1" dirty="0">
                <a:sym typeface="+mn-ea"/>
              </a:rPr>
              <a:t>Next steps: </a:t>
            </a:r>
            <a:r>
              <a:rPr lang="en-US" sz="1200" dirty="0" smtClean="0">
                <a:sym typeface="+mn-ea"/>
              </a:rPr>
              <a:t>finalize the conclusion and start normative work.</a:t>
            </a:r>
            <a:endParaRPr lang="en-US" sz="1200" dirty="0"/>
          </a:p>
          <a:p>
            <a:pPr marL="457200" lvl="2" indent="-457200" algn="l"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1"/>
              </a:buBlip>
            </a:pPr>
            <a:r>
              <a:rPr sz="1600" b="1" dirty="0">
                <a:cs typeface="+mn-cs"/>
                <a:sym typeface="+mn-ea"/>
              </a:rPr>
              <a:t>KI#5: </a:t>
            </a:r>
            <a:r>
              <a:rPr sz="1600" b="1" dirty="0">
                <a:cs typeface="+mn-cs"/>
              </a:rPr>
              <a:t>Enhance trained ML Model sharing</a:t>
            </a:r>
            <a:r>
              <a:rPr lang="en-US" sz="1600" b="1" dirty="0">
                <a:cs typeface="+mn-cs"/>
              </a:rPr>
              <a:t>:</a:t>
            </a:r>
            <a:endParaRPr sz="1600" b="1" dirty="0">
              <a:cs typeface="+mn-cs"/>
            </a:endParaRP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lang="en-US" sz="1200" dirty="0">
                <a:sym typeface="+mn-ea"/>
              </a:rPr>
              <a:t>1</a:t>
            </a:r>
            <a:r>
              <a:rPr sz="1200" dirty="0">
                <a:sym typeface="+mn-ea"/>
              </a:rPr>
              <a:t> solution updates</a:t>
            </a:r>
            <a:r>
              <a:rPr lang="en-US" sz="1200" dirty="0">
                <a:sym typeface="+mn-ea"/>
              </a:rPr>
              <a:t> is </a:t>
            </a:r>
            <a:r>
              <a:rPr sz="1200" dirty="0">
                <a:sym typeface="+mn-ea"/>
              </a:rPr>
              <a:t>approved, 1 Conclusion updates is approved.</a:t>
            </a:r>
            <a:endParaRPr sz="1200" dirty="0"/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sz="1200" b="1" dirty="0">
                <a:sym typeface="+mn-ea"/>
              </a:rPr>
              <a:t>Next steps: </a:t>
            </a:r>
            <a:r>
              <a:rPr lang="en-US" sz="1200" dirty="0" smtClean="0">
                <a:sym typeface="+mn-ea"/>
              </a:rPr>
              <a:t>finalize the conclusion and start normative work.</a:t>
            </a:r>
            <a:endParaRPr lang="en-US" sz="1200" dirty="0"/>
          </a:p>
          <a:p>
            <a:pPr marL="457200" lvl="2" indent="-457200" algn="l"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1"/>
              </a:buBlip>
            </a:pPr>
            <a:r>
              <a:rPr sz="1600" b="1" dirty="0">
                <a:cs typeface="+mn-cs"/>
                <a:sym typeface="+mn-ea"/>
              </a:rPr>
              <a:t>KI#6: </a:t>
            </a:r>
            <a:r>
              <a:rPr sz="1600" b="1" dirty="0">
                <a:cs typeface="+mn-cs"/>
              </a:rPr>
              <a:t>NWDAF-assisted URSP</a:t>
            </a:r>
            <a:r>
              <a:rPr lang="en-US" sz="1600" b="1" dirty="0">
                <a:cs typeface="+mn-cs"/>
              </a:rPr>
              <a:t>:</a:t>
            </a:r>
            <a:endParaRPr sz="1600" b="1" dirty="0">
              <a:cs typeface="+mn-cs"/>
            </a:endParaRP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lang="en-US" sz="1200" dirty="0">
                <a:sym typeface="+mn-ea"/>
              </a:rPr>
              <a:t>1</a:t>
            </a:r>
            <a:r>
              <a:rPr sz="1200" dirty="0">
                <a:sym typeface="+mn-ea"/>
              </a:rPr>
              <a:t> solution updates</a:t>
            </a:r>
            <a:r>
              <a:rPr lang="en-US" sz="1200" dirty="0">
                <a:sym typeface="+mn-ea"/>
              </a:rPr>
              <a:t> is </a:t>
            </a:r>
            <a:r>
              <a:rPr sz="1200" dirty="0">
                <a:sym typeface="+mn-ea"/>
              </a:rPr>
              <a:t>approved, </a:t>
            </a:r>
            <a:r>
              <a:rPr lang="en-US" sz="1200" dirty="0">
                <a:sym typeface="+mn-ea"/>
              </a:rPr>
              <a:t>3 C</a:t>
            </a:r>
            <a:r>
              <a:rPr sz="1200" dirty="0">
                <a:sym typeface="+mn-ea"/>
              </a:rPr>
              <a:t>onclusion</a:t>
            </a:r>
            <a:r>
              <a:rPr lang="en-US" sz="1200" dirty="0">
                <a:sym typeface="+mn-ea"/>
              </a:rPr>
              <a:t> and</a:t>
            </a:r>
            <a:r>
              <a:rPr sz="1200" dirty="0">
                <a:sym typeface="+mn-ea"/>
              </a:rPr>
              <a:t> Evaluation updates </a:t>
            </a:r>
            <a:r>
              <a:rPr lang="en-US" sz="1200" dirty="0">
                <a:sym typeface="+mn-ea"/>
              </a:rPr>
              <a:t>are </a:t>
            </a:r>
            <a:r>
              <a:rPr sz="1200" dirty="0">
                <a:sym typeface="+mn-ea"/>
              </a:rPr>
              <a:t>approved.</a:t>
            </a:r>
            <a:endParaRPr sz="1200" dirty="0"/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sz="1200" b="1" dirty="0">
                <a:sym typeface="+mn-ea"/>
              </a:rPr>
              <a:t>Next steps: </a:t>
            </a:r>
            <a:r>
              <a:rPr lang="en-US" sz="1200" dirty="0" smtClean="0">
                <a:sym typeface="+mn-ea"/>
              </a:rPr>
              <a:t>finalize the conclusion and start normative work.</a:t>
            </a:r>
            <a:endParaRPr lang="en-US" sz="1200" dirty="0"/>
          </a:p>
          <a:p>
            <a:pPr marL="457200" lvl="2" indent="-457200" algn="l"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1"/>
              </a:buBlip>
            </a:pPr>
            <a:r>
              <a:rPr sz="1600" b="1" dirty="0">
                <a:cs typeface="+mn-cs"/>
                <a:sym typeface="+mn-ea"/>
              </a:rPr>
              <a:t>KI#7: </a:t>
            </a:r>
            <a:r>
              <a:rPr sz="1600" b="1" dirty="0">
                <a:cs typeface="+mn-cs"/>
              </a:rPr>
              <a:t>Enhancements on QoS Sustainability analytics</a:t>
            </a:r>
            <a:r>
              <a:rPr lang="en-US" sz="1600" b="1" dirty="0">
                <a:cs typeface="+mn-cs"/>
              </a:rPr>
              <a:t>:</a:t>
            </a:r>
            <a:endParaRPr sz="1600" b="1" dirty="0">
              <a:cs typeface="+mn-cs"/>
            </a:endParaRP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lang="en-US" sz="1200" dirty="0">
                <a:sym typeface="+mn-ea"/>
              </a:rPr>
              <a:t>1 </a:t>
            </a:r>
            <a:r>
              <a:rPr sz="1200" dirty="0">
                <a:sym typeface="+mn-ea"/>
              </a:rPr>
              <a:t>solution updates</a:t>
            </a:r>
            <a:r>
              <a:rPr lang="en-US" sz="1200" dirty="0">
                <a:sym typeface="+mn-ea"/>
              </a:rPr>
              <a:t> is </a:t>
            </a:r>
            <a:r>
              <a:rPr sz="1200" dirty="0">
                <a:sym typeface="+mn-ea"/>
              </a:rPr>
              <a:t>approved, 1 Evaluation updates and 1 Conclusion updates is approved.</a:t>
            </a:r>
            <a:endParaRPr sz="1200" dirty="0"/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sz="1200" b="1" dirty="0">
                <a:sym typeface="+mn-ea"/>
              </a:rPr>
              <a:t>Next steps: </a:t>
            </a:r>
            <a:r>
              <a:rPr lang="en-US" sz="1200" dirty="0" smtClean="0">
                <a:sym typeface="+mn-ea"/>
              </a:rPr>
              <a:t>finalize the conclusion and start normative work.</a:t>
            </a:r>
            <a:endParaRPr lang="en-US" sz="1200" dirty="0"/>
          </a:p>
          <a:p>
            <a:pPr marL="457200" lvl="2" indent="-457200" algn="l"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1"/>
              </a:buBlip>
            </a:pPr>
            <a:r>
              <a:rPr sz="1600" b="1" dirty="0">
                <a:cs typeface="+mn-cs"/>
                <a:sym typeface="+mn-ea"/>
              </a:rPr>
              <a:t>KI#8: </a:t>
            </a:r>
            <a:r>
              <a:rPr sz="1600" b="1" dirty="0">
                <a:cs typeface="+mn-cs"/>
              </a:rPr>
              <a:t>Supporting Federated Learning in 5GC</a:t>
            </a:r>
            <a:r>
              <a:rPr lang="en-US" sz="1600" b="1" dirty="0">
                <a:cs typeface="+mn-cs"/>
              </a:rPr>
              <a:t>:</a:t>
            </a:r>
            <a:endParaRPr sz="1600" b="1" dirty="0">
              <a:cs typeface="+mn-cs"/>
            </a:endParaRP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lang="en-US" sz="1200" dirty="0">
                <a:sym typeface="+mn-ea"/>
              </a:rPr>
              <a:t>2</a:t>
            </a:r>
            <a:r>
              <a:rPr sz="1200" dirty="0">
                <a:sym typeface="+mn-ea"/>
              </a:rPr>
              <a:t> solution updates</a:t>
            </a:r>
            <a:r>
              <a:rPr lang="en-US" sz="1200" dirty="0">
                <a:sym typeface="+mn-ea"/>
              </a:rPr>
              <a:t> are</a:t>
            </a:r>
            <a:r>
              <a:rPr lang="en-US" altLang="zh-CN" sz="1200" dirty="0">
                <a:sym typeface="+mn-ea"/>
              </a:rPr>
              <a:t> </a:t>
            </a:r>
            <a:r>
              <a:rPr sz="1200" dirty="0">
                <a:sym typeface="+mn-ea"/>
              </a:rPr>
              <a:t>approved, </a:t>
            </a:r>
            <a:r>
              <a:rPr lang="en-US" sz="1200" dirty="0">
                <a:sym typeface="+mn-ea"/>
              </a:rPr>
              <a:t>2 C</a:t>
            </a:r>
            <a:r>
              <a:rPr sz="1200" dirty="0">
                <a:sym typeface="+mn-ea"/>
              </a:rPr>
              <a:t>onclusion updates </a:t>
            </a:r>
            <a:r>
              <a:rPr lang="en-US" sz="1200" dirty="0">
                <a:sym typeface="+mn-ea"/>
              </a:rPr>
              <a:t>are</a:t>
            </a:r>
            <a:r>
              <a:rPr sz="1200" dirty="0">
                <a:sym typeface="+mn-ea"/>
              </a:rPr>
              <a:t> </a:t>
            </a:r>
            <a:r>
              <a:rPr lang="en-US" sz="1200" dirty="0">
                <a:sym typeface="+mn-ea"/>
              </a:rPr>
              <a:t>merged</a:t>
            </a:r>
            <a:r>
              <a:rPr sz="1200" dirty="0">
                <a:sym typeface="+mn-ea"/>
              </a:rPr>
              <a:t>, 1 Evaluation updates and </a:t>
            </a:r>
            <a:r>
              <a:rPr lang="en-US" sz="1200" dirty="0">
                <a:sym typeface="+mn-ea"/>
              </a:rPr>
              <a:t>2</a:t>
            </a:r>
            <a:r>
              <a:rPr sz="1200" dirty="0">
                <a:sym typeface="+mn-ea"/>
              </a:rPr>
              <a:t> Conclusion updates </a:t>
            </a:r>
            <a:r>
              <a:rPr lang="en-US" sz="1200" dirty="0">
                <a:sym typeface="+mn-ea"/>
              </a:rPr>
              <a:t>are </a:t>
            </a:r>
            <a:r>
              <a:rPr sz="1200" dirty="0">
                <a:sym typeface="+mn-ea"/>
              </a:rPr>
              <a:t>approved.</a:t>
            </a:r>
            <a:endParaRPr sz="1200" dirty="0"/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sz="1200" b="1" dirty="0">
                <a:sym typeface="+mn-ea"/>
              </a:rPr>
              <a:t>Next steps: </a:t>
            </a:r>
            <a:r>
              <a:rPr lang="en-US" sz="1200" dirty="0" smtClean="0">
                <a:sym typeface="+mn-ea"/>
              </a:rPr>
              <a:t>finalize the conclusion and start normative work.</a:t>
            </a:r>
            <a:endParaRPr lang="en-US" sz="1200" dirty="0"/>
          </a:p>
          <a:p>
            <a:pPr marL="457200" lvl="2" indent="-457200" algn="l"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1"/>
              </a:buBlip>
            </a:pPr>
            <a:r>
              <a:rPr sz="1600" b="1" dirty="0">
                <a:cs typeface="+mn-cs"/>
                <a:sym typeface="+mn-ea"/>
              </a:rPr>
              <a:t>KI#9: </a:t>
            </a:r>
            <a:r>
              <a:rPr sz="1600" b="1" dirty="0">
                <a:cs typeface="+mn-cs"/>
              </a:rPr>
              <a:t>Enhancement of NWDAF with finer granularity of location information</a:t>
            </a:r>
            <a:r>
              <a:rPr lang="en-US" sz="1600" b="1" dirty="0">
                <a:cs typeface="+mn-cs"/>
              </a:rPr>
              <a:t>:</a:t>
            </a:r>
            <a:endParaRPr sz="1600" b="1" dirty="0">
              <a:cs typeface="+mn-cs"/>
              <a:sym typeface="+mn-ea"/>
            </a:endParaRP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lang="en-US" sz="1200" dirty="0">
                <a:sym typeface="+mn-ea"/>
              </a:rPr>
              <a:t>3</a:t>
            </a:r>
            <a:r>
              <a:rPr sz="1200" dirty="0">
                <a:sym typeface="+mn-ea"/>
              </a:rPr>
              <a:t> solution updates</a:t>
            </a:r>
            <a:r>
              <a:rPr lang="en-US" sz="1200" dirty="0">
                <a:solidFill>
                  <a:schemeClr val="tx1"/>
                </a:solidFill>
                <a:sym typeface="+mn-ea"/>
              </a:rPr>
              <a:t> and </a:t>
            </a:r>
            <a:r>
              <a:rPr lang="en-US" altLang="zh-CN" sz="1200" dirty="0">
                <a:solidFill>
                  <a:schemeClr val="tx1"/>
                </a:solidFill>
                <a:sym typeface="+mn-ea"/>
              </a:rPr>
              <a:t>1 LS OUT to SA5 is </a:t>
            </a:r>
            <a:r>
              <a:rPr sz="1200" dirty="0">
                <a:solidFill>
                  <a:schemeClr val="tx1"/>
                </a:solidFill>
                <a:sym typeface="+mn-ea"/>
              </a:rPr>
              <a:t>approved, </a:t>
            </a:r>
            <a:r>
              <a:rPr lang="en-US" sz="1200" dirty="0">
                <a:solidFill>
                  <a:schemeClr val="tx1"/>
                </a:solidFill>
                <a:sym typeface="+mn-ea"/>
              </a:rPr>
              <a:t>2 </a:t>
            </a:r>
            <a:r>
              <a:rPr sz="1200" dirty="0">
                <a:solidFill>
                  <a:schemeClr val="tx1"/>
                </a:solidFill>
                <a:sym typeface="+mn-ea"/>
              </a:rPr>
              <a:t>Evaluation updates and </a:t>
            </a:r>
            <a:r>
              <a:rPr lang="en-US" sz="1200" dirty="0">
                <a:solidFill>
                  <a:schemeClr val="tx1"/>
                </a:solidFill>
                <a:sym typeface="+mn-ea"/>
              </a:rPr>
              <a:t>1</a:t>
            </a:r>
            <a:r>
              <a:rPr sz="1200" dirty="0">
                <a:solidFill>
                  <a:schemeClr val="tx1"/>
                </a:solidFill>
                <a:sym typeface="+mn-ea"/>
              </a:rPr>
              <a:t> Conclusion updates</a:t>
            </a:r>
            <a:r>
              <a:rPr lang="en-US" sz="1200" dirty="0">
                <a:solidFill>
                  <a:schemeClr val="tx1"/>
                </a:solidFill>
                <a:sym typeface="+mn-ea"/>
              </a:rPr>
              <a:t> is merged</a:t>
            </a:r>
            <a:r>
              <a:rPr sz="1200" dirty="0">
                <a:solidFill>
                  <a:schemeClr val="tx1"/>
                </a:solidFill>
                <a:sym typeface="+mn-ea"/>
              </a:rPr>
              <a:t>, 1 Evaluation updates and </a:t>
            </a:r>
            <a:r>
              <a:rPr lang="en-US" sz="1200" dirty="0">
                <a:solidFill>
                  <a:schemeClr val="tx1"/>
                </a:solidFill>
                <a:sym typeface="+mn-ea"/>
              </a:rPr>
              <a:t>2</a:t>
            </a:r>
            <a:r>
              <a:rPr sz="1200" dirty="0">
                <a:solidFill>
                  <a:schemeClr val="tx1"/>
                </a:solidFill>
                <a:sym typeface="+mn-ea"/>
              </a:rPr>
              <a:t> Conclusion updates </a:t>
            </a:r>
            <a:r>
              <a:rPr lang="en-US" sz="1200" dirty="0">
                <a:solidFill>
                  <a:schemeClr val="tx1"/>
                </a:solidFill>
                <a:sym typeface="+mn-ea"/>
              </a:rPr>
              <a:t>are </a:t>
            </a:r>
            <a:r>
              <a:rPr sz="1200" dirty="0">
                <a:solidFill>
                  <a:schemeClr val="tx1"/>
                </a:solidFill>
                <a:sym typeface="+mn-ea"/>
              </a:rPr>
              <a:t>approved.</a:t>
            </a:r>
            <a:endParaRPr sz="1200" dirty="0"/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sz="1200" b="1" dirty="0">
                <a:sym typeface="+mn-ea"/>
              </a:rPr>
              <a:t>Next steps: </a:t>
            </a:r>
            <a:r>
              <a:rPr lang="en-US" sz="1200" dirty="0" smtClean="0">
                <a:sym typeface="+mn-ea"/>
              </a:rPr>
              <a:t>finalize the conclusion and start normative work.</a:t>
            </a:r>
            <a:endParaRPr lang="en-US" sz="1200" dirty="0"/>
          </a:p>
          <a:p>
            <a:pPr marL="457200" lvl="2" indent="-457200">
              <a:spcBef>
                <a:spcPts val="0"/>
              </a:spcBef>
              <a:spcAft>
                <a:spcPts val="0"/>
              </a:spcAft>
              <a:buBlip>
                <a:blip r:embed="rId1"/>
              </a:buBlip>
            </a:pPr>
            <a:r>
              <a:rPr lang="en-US" sz="1600" b="1" dirty="0">
                <a:cs typeface="+mn-cs"/>
                <a:sym typeface="+mn-ea"/>
              </a:rPr>
              <a:t>KI#10: </a:t>
            </a:r>
            <a:r>
              <a:rPr lang="en-US" sz="1600" b="1" dirty="0">
                <a:cs typeface="+mn-cs"/>
              </a:rPr>
              <a:t>Interactions with MDAS/MDAF:</a:t>
            </a:r>
            <a:endParaRPr lang="en-US" sz="1600" b="1" dirty="0">
              <a:cs typeface="+mn-cs"/>
              <a:sym typeface="+mn-ea"/>
            </a:endParaRP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lang="en-US" sz="1200" dirty="0">
                <a:sym typeface="+mn-ea"/>
              </a:rPr>
              <a:t>1</a:t>
            </a:r>
            <a:r>
              <a:rPr sz="1200" dirty="0">
                <a:sym typeface="+mn-ea"/>
              </a:rPr>
              <a:t> solution updates</a:t>
            </a:r>
            <a:r>
              <a:rPr lang="en-US" sz="1200" dirty="0">
                <a:sym typeface="+mn-ea"/>
              </a:rPr>
              <a:t> is noted</a:t>
            </a:r>
            <a:r>
              <a:rPr sz="1200" dirty="0">
                <a:sym typeface="+mn-ea"/>
              </a:rPr>
              <a:t>, 1 Evaluation updates and 1 Conclusion updates is approved.</a:t>
            </a:r>
            <a:endParaRPr sz="1200" dirty="0"/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sz="1200" b="1" dirty="0">
                <a:sym typeface="+mn-ea"/>
              </a:rPr>
              <a:t>Next steps: </a:t>
            </a:r>
            <a:r>
              <a:rPr lang="en-US" sz="1200" dirty="0" smtClean="0">
                <a:sym typeface="+mn-ea"/>
              </a:rPr>
              <a:t>finalize the conclusion and start normative work.</a:t>
            </a:r>
            <a:endParaRPr lang="en-US" sz="1200" dirty="0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43305" y="1228557"/>
            <a:ext cx="8554481" cy="4838957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1"/>
              </a:buBlip>
            </a:pPr>
            <a:r>
              <a:rPr lang="en-US" sz="1600" b="1" dirty="0">
                <a:sym typeface="+mn-ea"/>
              </a:rPr>
              <a:t>RAN impacts and dependencies</a:t>
            </a:r>
            <a:r>
              <a:rPr lang="en-US" sz="1600" dirty="0">
                <a:sym typeface="+mn-ea"/>
              </a:rPr>
              <a:t>:</a:t>
            </a:r>
            <a:endParaRPr lang="de-DE" sz="1600" dirty="0"/>
          </a:p>
          <a:p>
            <a:pPr lvl="1" algn="l">
              <a:spcBef>
                <a:spcPts val="0"/>
              </a:spcBef>
              <a:spcAft>
                <a:spcPts val="200"/>
              </a:spcAft>
              <a:buSzTx/>
            </a:pPr>
            <a:r>
              <a:rPr lang="en-US" altLang="zh-CN" sz="1200" dirty="0">
                <a:cs typeface="+mn-ea"/>
                <a:sym typeface="+mn-ea"/>
              </a:rPr>
              <a:t>No RAN impact. </a:t>
            </a:r>
            <a:endParaRPr lang="en-US" altLang="zh-CN" sz="1200" dirty="0">
              <a:cs typeface="+mn-ea"/>
              <a:sym typeface="+mn-ea"/>
            </a:endParaRPr>
          </a:p>
          <a:p>
            <a:pPr lvl="1" algn="l">
              <a:spcBef>
                <a:spcPts val="0"/>
              </a:spcBef>
              <a:spcAft>
                <a:spcPts val="200"/>
              </a:spcAft>
              <a:buSzTx/>
            </a:pPr>
            <a:endParaRPr lang="en-US" altLang="zh-CN" sz="1200" dirty="0">
              <a:cs typeface="+mn-ea"/>
            </a:endParaRP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>
                <a:sym typeface="+mn-ea"/>
              </a:rPr>
              <a:t>Contentious Issue</a:t>
            </a:r>
            <a:r>
              <a:rPr lang="de-DE" sz="1600" dirty="0">
                <a:sym typeface="+mn-ea"/>
              </a:rPr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200" dirty="0" smtClean="0">
                <a:solidFill>
                  <a:schemeClr val="tx1"/>
                </a:solidFill>
                <a:cs typeface="+mn-ea"/>
              </a:rPr>
              <a:t>A </a:t>
            </a:r>
            <a:r>
              <a:rPr lang="en-US" altLang="zh-CN" sz="1200" dirty="0">
                <a:solidFill>
                  <a:schemeClr val="tx1"/>
                </a:solidFill>
                <a:cs typeface="+mn-ea"/>
              </a:rPr>
              <a:t>LS is sent to SA3, requesting SA3 to provide feedback about the user consent checking for the NWDAF-assisted application detection by 5GC NWDAF (e.g. whether and which type of user consent is needed).</a:t>
            </a:r>
            <a:endParaRPr lang="en-US" altLang="zh-CN" sz="1200" dirty="0">
              <a:solidFill>
                <a:schemeClr val="tx1"/>
              </a:solidFill>
              <a:cs typeface="+mn-ea"/>
            </a:endParaRP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200" dirty="0" smtClean="0">
                <a:cs typeface="+mn-ea"/>
                <a:sym typeface="+mn-ea"/>
              </a:rPr>
              <a:t>A </a:t>
            </a:r>
            <a:r>
              <a:rPr lang="en-US" altLang="zh-CN" sz="1200" dirty="0">
                <a:cs typeface="+mn-ea"/>
                <a:sym typeface="+mn-ea"/>
              </a:rPr>
              <a:t>LS is sent to SA5, requesting SA5 to confirm if OAM can provide per UE level speed and orientation to NWDAF as defined in Table 6.27.1-1 (Information collected from OAM) TR 23.700-81 proposed as input data for proximity analytics</a:t>
            </a:r>
            <a:r>
              <a:rPr lang="en-US" altLang="zh-CN" sz="1200" dirty="0">
                <a:solidFill>
                  <a:schemeClr val="tx1"/>
                </a:solidFill>
                <a:cs typeface="+mn-ea"/>
              </a:rPr>
              <a:t>.</a:t>
            </a:r>
            <a:endParaRPr lang="en-US" altLang="zh-CN" sz="1200" dirty="0" smtClean="0">
              <a:solidFill>
                <a:schemeClr val="tx1"/>
              </a:solidFill>
              <a:cs typeface="+mn-ea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>
                <a:sym typeface="+mn-ea"/>
              </a:rPr>
              <a:t>Focus for the Next Meeting (</a:t>
            </a:r>
            <a:r>
              <a:rPr lang="de-DE" sz="1600" b="1" dirty="0" smtClean="0">
                <a:sym typeface="+mn-ea"/>
              </a:rPr>
              <a:t>SA2#15</a:t>
            </a:r>
            <a:r>
              <a:rPr lang="en-US" altLang="de-DE" sz="1600" b="1" dirty="0" smtClean="0">
                <a:sym typeface="+mn-ea"/>
              </a:rPr>
              <a:t>4</a:t>
            </a:r>
            <a:r>
              <a:rPr lang="en-US" altLang="de-DE" sz="1600" b="1" dirty="0" smtClean="0">
                <a:sym typeface="+mn-ea"/>
              </a:rPr>
              <a:t>E</a:t>
            </a:r>
            <a:r>
              <a:rPr lang="de-DE" sz="1600" b="1" dirty="0">
                <a:sym typeface="+mn-ea"/>
              </a:rPr>
              <a:t>)</a:t>
            </a:r>
            <a:r>
              <a:rPr lang="de-DE" sz="1600" dirty="0">
                <a:sym typeface="+mn-ea"/>
              </a:rPr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sz="1200" dirty="0" smtClean="0">
                <a:sym typeface="+mn-ea"/>
              </a:rPr>
              <a:t>Finalize the conclusion and start normative work</a:t>
            </a:r>
            <a:r>
              <a:rPr lang="en-US" altLang="zh-CN" sz="1200" dirty="0">
                <a:cs typeface="+mn-ea"/>
              </a:rPr>
              <a:t>.</a:t>
            </a:r>
            <a:endParaRPr lang="en-US" altLang="zh-CN" sz="1200" dirty="0">
              <a:cs typeface="+mn-ea"/>
            </a:endParaRP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200" dirty="0">
                <a:cs typeface="+mn-ea"/>
              </a:rPr>
              <a:t>Approve the WID. </a:t>
            </a:r>
            <a:endParaRPr lang="en-US" altLang="zh-CN" sz="1200" dirty="0">
              <a:cs typeface="+mn-ea"/>
            </a:endParaRPr>
          </a:p>
          <a:p>
            <a:pPr marL="457200" lvl="1" indent="0" algn="l">
              <a:spcBef>
                <a:spcPts val="0"/>
              </a:spcBef>
              <a:spcAft>
                <a:spcPts val="200"/>
              </a:spcAft>
              <a:buSzTx/>
              <a:buNone/>
            </a:pPr>
            <a:endParaRPr lang="en-US" altLang="zh-CN" sz="1600" b="1" dirty="0" smtClean="0"/>
          </a:p>
          <a:p>
            <a:pPr marL="457200" lvl="2" indent="-457200">
              <a:spcBef>
                <a:spcPts val="0"/>
              </a:spcBef>
              <a:spcAft>
                <a:spcPts val="200"/>
              </a:spcAft>
              <a:buBlip>
                <a:blip r:embed="rId1"/>
              </a:buBlip>
            </a:pPr>
            <a:r>
              <a:rPr lang="en-US" altLang="zh-CN" sz="1600" b="1" dirty="0" smtClean="0"/>
              <a:t>Risk</a:t>
            </a:r>
            <a:r>
              <a:rPr lang="en-US" altLang="zh-CN" sz="1600" b="1" dirty="0"/>
              <a:t>:</a:t>
            </a:r>
            <a:endParaRPr lang="en-US" altLang="zh-CN" sz="1600" b="1" dirty="0"/>
          </a:p>
          <a:p>
            <a:pPr lvl="1">
              <a:spcBef>
                <a:spcPts val="300"/>
              </a:spcBef>
              <a:defRPr/>
            </a:pPr>
            <a:r>
              <a:rPr lang="en-US" altLang="de-DE" sz="1200" dirty="0">
                <a:sym typeface="+mn-ea"/>
              </a:rPr>
              <a:t>None</a:t>
            </a:r>
            <a:r>
              <a:rPr lang="en-US" altLang="zh-CN" sz="1200" dirty="0"/>
              <a:t>.</a:t>
            </a:r>
            <a:endParaRPr lang="en-US" altLang="zh-CN" sz="12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3927" y="83891"/>
            <a:ext cx="7511827" cy="1143000"/>
          </a:xfrm>
        </p:spPr>
        <p:txBody>
          <a:bodyPr/>
          <a:lstStyle/>
          <a:p>
            <a:r>
              <a:rPr lang="en-US" altLang="de-DE" b="1" dirty="0"/>
              <a:t>FS_eNA_Ph3 status after SA2#153E (3/3)</a:t>
            </a:r>
            <a:endParaRPr lang="en-US" altLang="de-DE" b="1" dirty="0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305325" y="1180526"/>
            <a:ext cx="764730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+mn-ea"/>
              </a:rPr>
              <a:t>Backup Slide for </a:t>
            </a:r>
            <a:r>
              <a:rPr lang="en-US" sz="2400" dirty="0"/>
              <a:t>FS_eNA_Ph3 Study Phase Work Plan</a:t>
            </a:r>
            <a:endParaRPr lang="en-US" sz="2400" dirty="0"/>
          </a:p>
        </p:txBody>
      </p:sp>
      <p:sp>
        <p:nvSpPr>
          <p:cNvPr id="10" name="矩形 9"/>
          <p:cNvSpPr/>
          <p:nvPr/>
        </p:nvSpPr>
        <p:spPr>
          <a:xfrm>
            <a:off x="402319" y="2844869"/>
            <a:ext cx="8134526" cy="267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 defTabSz="914400" eaLnBrk="1" fontAlgn="auto" hangingPunct="1">
              <a:lnSpc>
                <a:spcPct val="150000"/>
              </a:lnSpc>
              <a:buClrTx/>
              <a:buSzTx/>
              <a:buFontTx/>
              <a:buChar char="-"/>
            </a:pPr>
            <a:r>
              <a:rPr lang="en-US" sz="1400" b="1" dirty="0">
                <a:latin typeface="+mn-lt"/>
                <a:cs typeface="+mn-cs"/>
              </a:rPr>
              <a:t>#149 meeting: focus on TR skeleton, scope, assumptions and KIs, no solution will be discussed;</a:t>
            </a:r>
            <a:endParaRPr lang="en-US" sz="1400" b="1" dirty="0">
              <a:latin typeface="+mn-lt"/>
              <a:cs typeface="+mn-cs"/>
            </a:endParaRPr>
          </a:p>
          <a:p>
            <a:pPr marL="285750" indent="-285750" algn="l" defTabSz="914400" eaLnBrk="1" fontAlgn="auto" hangingPunct="1">
              <a:lnSpc>
                <a:spcPct val="150000"/>
              </a:lnSpc>
              <a:buClrTx/>
              <a:buSzTx/>
              <a:buFontTx/>
              <a:buChar char="-"/>
            </a:pPr>
            <a:r>
              <a:rPr lang="en-US" sz="1400" b="1" dirty="0">
                <a:latin typeface="+mn-lt"/>
                <a:cs typeface="+mn-cs"/>
              </a:rPr>
              <a:t>#150 meeting: solutions discussions, and KIs. Finalize the KIs (Last chance for new KI proposal);</a:t>
            </a:r>
            <a:endParaRPr lang="en-US" sz="1400" b="1" dirty="0">
              <a:latin typeface="+mn-lt"/>
              <a:cs typeface="+mn-cs"/>
            </a:endParaRPr>
          </a:p>
          <a:p>
            <a:pPr marL="285750" indent="-285750" algn="l" defTabSz="914400" eaLnBrk="1" fontAlgn="auto" hangingPunct="1">
              <a:lnSpc>
                <a:spcPct val="150000"/>
              </a:lnSpc>
              <a:buClrTx/>
              <a:buSzTx/>
              <a:buFontTx/>
              <a:buChar char="-"/>
            </a:pPr>
            <a:r>
              <a:rPr lang="en-US" sz="1400" b="1" dirty="0">
                <a:latin typeface="+mn-lt"/>
                <a:cs typeface="+mn-cs"/>
              </a:rPr>
              <a:t>#151 meeting: continue the solution discussions and capture new solutions;</a:t>
            </a:r>
            <a:endParaRPr lang="en-US" sz="1400" b="1" dirty="0">
              <a:latin typeface="+mn-lt"/>
              <a:cs typeface="+mn-cs"/>
            </a:endParaRPr>
          </a:p>
          <a:p>
            <a:pPr marL="285750" indent="-285750" eaLnBrk="1" fontAlgn="auto" hangingPunct="1">
              <a:lnSpc>
                <a:spcPct val="150000"/>
              </a:lnSpc>
              <a:buFontTx/>
              <a:buChar char="-"/>
            </a:pPr>
            <a:r>
              <a:rPr lang="en-US" sz="1400" b="1" dirty="0">
                <a:latin typeface="+mn-lt"/>
                <a:cs typeface="+mn-cs"/>
              </a:rPr>
              <a:t>#152 meeting: solution updates/merging and last chance for new solution(s) (1 supporting companies required) and start to evaluate/conclude solution(s) and send TR for information;</a:t>
            </a:r>
            <a:endParaRPr lang="en-US" sz="1400" b="1" dirty="0">
              <a:latin typeface="+mn-lt"/>
              <a:cs typeface="+mn-cs"/>
            </a:endParaRPr>
          </a:p>
          <a:p>
            <a:pPr marL="285750" indent="-285750" algn="l" defTabSz="914400" eaLnBrk="1" fontAlgn="auto" hangingPunct="1">
              <a:lnSpc>
                <a:spcPct val="150000"/>
              </a:lnSpc>
              <a:buClrTx/>
              <a:buSzTx/>
              <a:buFontTx/>
              <a:buChar char="-"/>
            </a:pPr>
            <a:r>
              <a:rPr lang="en-US" sz="1400" b="1" dirty="0">
                <a:latin typeface="+mn-lt"/>
                <a:cs typeface="+mn-cs"/>
              </a:rPr>
              <a:t>#153</a:t>
            </a:r>
            <a:r>
              <a:rPr lang="en-US" sz="1400" b="1" dirty="0">
                <a:latin typeface="+mn-lt"/>
                <a:cs typeface="+mn-cs"/>
                <a:sym typeface="+mn-ea"/>
              </a:rPr>
              <a:t> meeting: continue the evalutaion&amp;conclusion, disusss the WID proposal. </a:t>
            </a:r>
            <a:endParaRPr lang="en-US" sz="1400" b="1" dirty="0">
              <a:latin typeface="+mn-lt"/>
              <a:cs typeface="+mn-cs"/>
            </a:endParaRPr>
          </a:p>
          <a:p>
            <a:pPr marL="285750" indent="-285750" algn="l" defTabSz="914400" eaLnBrk="1" fontAlgn="auto" hangingPunct="1">
              <a:lnSpc>
                <a:spcPct val="150000"/>
              </a:lnSpc>
              <a:buClrTx/>
              <a:buSzTx/>
              <a:buFontTx/>
              <a:buChar char="-"/>
            </a:pPr>
            <a:r>
              <a:rPr lang="en-US" sz="1400" b="1" dirty="0">
                <a:latin typeface="+mn-lt"/>
                <a:cs typeface="+mn-cs"/>
              </a:rPr>
              <a:t>#154 meeting: finalize the conclusion and approve the WID for 1 TU, and start normative work;</a:t>
            </a:r>
            <a:endParaRPr lang="en-US" sz="1400" b="1" dirty="0">
              <a:latin typeface="+mn-lt"/>
              <a:cs typeface="+mn-cs"/>
            </a:endParaRPr>
          </a:p>
          <a:p>
            <a:pPr marL="285750" indent="-285750" algn="l" defTabSz="914400" eaLnBrk="1" fontAlgn="auto" hangingPunct="1">
              <a:lnSpc>
                <a:spcPct val="150000"/>
              </a:lnSpc>
              <a:buClrTx/>
              <a:buSzTx/>
              <a:buFontTx/>
              <a:buChar char="-"/>
            </a:pPr>
            <a:r>
              <a:rPr lang="en-US" sz="1400" b="1" dirty="0">
                <a:latin typeface="+mn-lt"/>
                <a:cs typeface="+mn-cs"/>
              </a:rPr>
              <a:t>#154AH and #155 meeting: finalize normative work.</a:t>
            </a:r>
            <a:endParaRPr lang="en-US" sz="1400" b="1" dirty="0">
              <a:latin typeface="+mn-lt"/>
              <a:cs typeface="+mn-cs"/>
            </a:endParaRPr>
          </a:p>
        </p:txBody>
      </p:sp>
      <p:graphicFrame>
        <p:nvGraphicFramePr>
          <p:cNvPr id="4" name="表格 3"/>
          <p:cNvGraphicFramePr/>
          <p:nvPr/>
        </p:nvGraphicFramePr>
        <p:xfrm>
          <a:off x="457200" y="2144268"/>
          <a:ext cx="9268460" cy="495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160"/>
                <a:gridCol w="765810"/>
                <a:gridCol w="773430"/>
                <a:gridCol w="661670"/>
                <a:gridCol w="555625"/>
                <a:gridCol w="556260"/>
                <a:gridCol w="555625"/>
                <a:gridCol w="554990"/>
                <a:gridCol w="557530"/>
                <a:gridCol w="554990"/>
                <a:gridCol w="556895"/>
                <a:gridCol w="554990"/>
                <a:gridCol w="555625"/>
              </a:tblGrid>
              <a:tr h="200660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Feb, 22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Apr, 22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May, 22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Aug, 22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Oct, 22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Nov, 22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Jan, 23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Feb, 23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SID/WID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Study  TU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Normative TU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Total TU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1F2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#149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#150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#151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#152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#153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#154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#154AH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#155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CE4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Total TU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1F2"/>
                    </a:solidFill>
                  </a:tcPr>
                </a:tc>
              </a:tr>
              <a:tr h="200660"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FS_eNA_Ph3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9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等线" panose="02010600030101010101" charset="-122"/>
                        </a:rPr>
                        <a:t>5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14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2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2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2</a:t>
                      </a:r>
                      <a:endParaRPr lang="en-US" altLang="en-US" sz="9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1+</a:t>
                      </a:r>
                      <a:r>
                        <a:rPr lang="en-US" sz="900" b="1">
                          <a:solidFill>
                            <a:srgbClr val="FF0000"/>
                          </a:solidFill>
                          <a:latin typeface="等线" panose="02010600030101010101" charset="-122"/>
                        </a:rPr>
                        <a:t>1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等线" panose="02010600030101010101" charset="-122"/>
                        </a:rPr>
                        <a:t>2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900" b="1">
                          <a:solidFill>
                            <a:srgbClr val="FF0000"/>
                          </a:solidFill>
                          <a:latin typeface="等线" panose="02010600030101010101" charset="-122"/>
                        </a:rPr>
                        <a:t>2</a:t>
                      </a:r>
                      <a:endParaRPr lang="en-US" altLang="en-US" sz="900" b="1">
                        <a:solidFill>
                          <a:srgbClr val="FF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等线" panose="02010600030101010101" charset="-122"/>
                        </a:rPr>
                        <a:t>14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等线" panose="02010600030101010101" charset="-122"/>
                      </a:endParaRPr>
                    </a:p>
                  </a:txBody>
                  <a:tcPr marL="12700" marR="12700" marT="12700" vert="horz" anchor="b" anchorCtr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tx1"/>
                      </a:solidFill>
                      <a:prstDash val="solid"/>
                    </a:lnR>
                    <a:lnT w="12700" cap="flat">
                      <a:solidFill>
                        <a:schemeClr val="tx1"/>
                      </a:solidFill>
                      <a:prstDash val="solid"/>
                    </a:lnT>
                    <a:lnB w="12700" cap="flat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4334</Words>
  <Application>WPS 演示</Application>
  <PresentationFormat>全屏显示(4:3)</PresentationFormat>
  <Paragraphs>161</Paragraphs>
  <Slides>5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7" baseType="lpstr">
      <vt:lpstr>Arial</vt:lpstr>
      <vt:lpstr>宋体</vt:lpstr>
      <vt:lpstr>Wingdings</vt:lpstr>
      <vt:lpstr>Calibri</vt:lpstr>
      <vt:lpstr>Arial</vt:lpstr>
      <vt:lpstr>Times New Roman</vt:lpstr>
      <vt:lpstr>微软雅黑</vt:lpstr>
      <vt:lpstr>Arial Unicode MS</vt:lpstr>
      <vt:lpstr>Malgun Gothic</vt:lpstr>
      <vt:lpstr>等线</vt:lpstr>
      <vt:lpstr>Office Theme</vt:lpstr>
      <vt:lpstr>1_Office Theme</vt:lpstr>
      <vt:lpstr>   FS_eNA_Ph3 Status Report</vt:lpstr>
      <vt:lpstr>FS_eNA_Ph3 status after SA2#152E (1/3)</vt:lpstr>
      <vt:lpstr>FS_eNA_Ph3 status after SA2#152E (2/3)</vt:lpstr>
      <vt:lpstr>FS_eNA_Ph3 status after SA2#152E (3/3)</vt:lpstr>
      <vt:lpstr>PowerPoint 演示文稿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CMCC1</cp:lastModifiedBy>
  <cp:revision>1946</cp:revision>
  <dcterms:created xsi:type="dcterms:W3CDTF">2008-08-30T09:32:00Z</dcterms:created>
  <dcterms:modified xsi:type="dcterms:W3CDTF">2022-10-18T10:29:30Z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d845be66-0dd2-42c8-8a85-27aea652d485</vt:lpwstr>
  </property>
  <property fmtid="{D5CDD505-2E9C-101B-9397-08002B2CF9AE}" pid="3" name="CTP_TimeStamp">
    <vt:lpwstr>2020-02-07 13:13:00Z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(3)ws57Bm1rCc6j05frPFZj2k+UdaJr/mLRGa91jUg95hCFC5MHZrTCbhpjh+7JOZV0AL4dCVSX
XNd+zi5TYToqrnxXShEScIm+xnRF4HAZvxzEuAz1IBv3eYDnkIB717QEn9vFzsJhScxDgnw3
2Vm85Xl1ImFdj1ZQiPIxIG6/J0zXR60j8K/QqeDe8XWld3CDMwo0rrshy/NFuTPcbtVkBYE1
KttJGUegjsPAunbSxi</vt:lpwstr>
  </property>
  <property fmtid="{D5CDD505-2E9C-101B-9397-08002B2CF9AE}" pid="9" name="_2015_ms_pID_7253431">
    <vt:lpwstr>/5X0K2KFmFypLdiH15dWQmToOmnM3hQ+TTnVYMHtefwUO3P6uxqNZ1
XkyH67lxn9wUjU+tED5wRE8nelMcduCnpV8YMrwxdt43xlje8ZgAerpfGGdSZnnR8aLkSy0d
2C3YIQh6vqUy46HHfSpmrBtWfvPAvKTsg56roiqsRLVsVVYiUKcb9kEOzGb76SmPmQa4bXMq
gzvfrAmevLteqIaJXZdiA2QxTcg45ANQtEY8</vt:lpwstr>
  </property>
  <property fmtid="{D5CDD505-2E9C-101B-9397-08002B2CF9AE}" pid="10" name="_2015_ms_pID_7253432">
    <vt:lpwstr>2Q==</vt:lpwstr>
  </property>
  <property fmtid="{D5CDD505-2E9C-101B-9397-08002B2CF9AE}" pid="11" name="ContentTypeId">
    <vt:lpwstr>0x01010000A41F864BF9E047AC9D98AA3A92DCA2</vt:lpwstr>
  </property>
  <property fmtid="{D5CDD505-2E9C-101B-9397-08002B2CF9AE}" pid="12" name="ICV">
    <vt:lpwstr>4031B0F290074C33979CD5350922C0D7</vt:lpwstr>
  </property>
  <property fmtid="{D5CDD505-2E9C-101B-9397-08002B2CF9AE}" pid="13" name="KSOProductBuildVer">
    <vt:lpwstr>2052-11.8.2.10912</vt:lpwstr>
  </property>
  <property fmtid="{D5CDD505-2E9C-101B-9397-08002B2CF9AE}" pid="14" name="_readonly">
    <vt:lpwstr/>
  </property>
  <property fmtid="{D5CDD505-2E9C-101B-9397-08002B2CF9AE}" pid="15" name="_change">
    <vt:lpwstr/>
  </property>
  <property fmtid="{D5CDD505-2E9C-101B-9397-08002B2CF9AE}" pid="16" name="_full-control">
    <vt:lpwstr/>
  </property>
  <property fmtid="{D5CDD505-2E9C-101B-9397-08002B2CF9AE}" pid="17" name="sflag">
    <vt:lpwstr>1645404766</vt:lpwstr>
  </property>
</Properties>
</file>