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8"/>
  </p:notesMasterIdLst>
  <p:handoutMasterIdLst>
    <p:handoutMasterId r:id="rId9"/>
  </p:handoutMasterIdLst>
  <p:sldIdLst>
    <p:sldId id="303" r:id="rId2"/>
    <p:sldId id="826" r:id="rId3"/>
    <p:sldId id="832" r:id="rId4"/>
    <p:sldId id="831" r:id="rId5"/>
    <p:sldId id="834" r:id="rId6"/>
    <p:sldId id="833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="" xmlns:p15="http://schemas.microsoft.com/office/powerpoint/2012/main" userId="rapporteur" providerId="None"/>
      </p:ext>
    </p:extLst>
  </p:cmAuthor>
  <p:cmAuthor id="2" name="Huawei" initials="HW" lastIdx="3" clrIdx="1">
    <p:extLst>
      <p:ext uri="{19B8F6BF-5375-455C-9EA6-DF929625EA0E}">
        <p15:presenceInfo xmlns="" xmlns:p15="http://schemas.microsoft.com/office/powerpoint/2012/main" userId="Huawei" providerId="None"/>
      </p:ext>
    </p:extLst>
  </p:cmAuthor>
  <p:cmAuthor id="3" name="catt-v3" initials="catt-v3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02" autoAdjust="0"/>
    <p:restoredTop sz="88544" autoAdjust="0"/>
  </p:normalViewPr>
  <p:slideViewPr>
    <p:cSldViewPr snapToGrid="0">
      <p:cViewPr>
        <p:scale>
          <a:sx n="80" d="100"/>
          <a:sy n="80" d="100"/>
        </p:scale>
        <p:origin x="-2092" y="-2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150" d="100"/>
          <a:sy n="150" d="100"/>
        </p:scale>
        <p:origin x="-1716" y="1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10/19/2022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10/19/2022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9110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Response LS on LCS framework for Network verified UE location (NTN), 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LS Out on Positioning Reference Units, 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LS on LPHAP information delivery 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92648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92648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92648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92648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153E</a:t>
            </a:r>
            <a:endParaRPr lang="de-DE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</a:t>
            </a:r>
            <a:r>
              <a:rPr lang="en-US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Oct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10</a:t>
            </a:r>
            <a:r>
              <a:rPr lang="en-US" altLang="zh-CN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–17, 2022</a:t>
            </a:r>
            <a:endParaRPr lang="en-US" altLang="zh-CN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021103" y="334640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S2-2209233</a:t>
            </a:r>
            <a:endParaRPr lang="en-GB" altLang="en-US" sz="1400" b="1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3096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WG2#151E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en-GB" altLang="de-DE" sz="1200" baseline="0" dirty="0">
                <a:solidFill>
                  <a:schemeClr val="bg1"/>
                </a:solidFill>
              </a:rPr>
              <a:t>Electronic </a:t>
            </a:r>
            <a:r>
              <a:rPr lang="en-GB" altLang="de-DE" sz="1200" kern="1200" baseline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meeting, </a:t>
            </a:r>
            <a:r>
              <a:rPr lang="en-US" altLang="de-DE" sz="1200" kern="120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August </a:t>
            </a:r>
            <a:r>
              <a:rPr lang="en-US" altLang="zh-CN" sz="1200" kern="120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17–26,</a:t>
            </a:r>
            <a:r>
              <a:rPr lang="en-GB" altLang="de-DE" sz="1200" kern="120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2022</a:t>
            </a:r>
            <a:endParaRPr lang="en-GB" altLang="de-DE" sz="1200" kern="1200" baseline="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2022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   FS_</a:t>
            </a:r>
            <a:r>
              <a:rPr lang="en-US" dirty="0" smtClean="0"/>
              <a:t>eLCS_Ph3 </a:t>
            </a:r>
            <a:r>
              <a:rPr lang="en-US" altLang="de-DE" dirty="0" smtClean="0"/>
              <a:t>Status </a:t>
            </a:r>
            <a:r>
              <a:rPr lang="en-GB" altLang="zh-CN" dirty="0" smtClean="0"/>
              <a:t>Report</a:t>
            </a:r>
            <a:endParaRPr lang="en-GB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mtClean="0"/>
              <a:t/>
            </a:r>
            <a:br>
              <a:rPr lang="en-US" altLang="en-US" smtClean="0"/>
            </a:br>
            <a:r>
              <a:rPr lang="en-GB" smtClean="0"/>
              <a:t>Ming Ai</a:t>
            </a:r>
          </a:p>
          <a:p>
            <a:r>
              <a:rPr lang="en-GB" smtClean="0"/>
              <a:t>CATT</a:t>
            </a:r>
          </a:p>
          <a:p>
            <a:endParaRPr lang="en-US" altLang="en-US" smtClean="0"/>
          </a:p>
          <a:p>
            <a:endParaRPr lang="en-GB" alt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 </a:t>
            </a:r>
            <a:r>
              <a:rPr lang="en-US" altLang="de-DE" sz="2800" b="1" dirty="0" smtClean="0"/>
              <a:t>FS_eLCS_ph3 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SA2#15</a:t>
            </a:r>
            <a:r>
              <a:rPr lang="en-US" altLang="de-DE" sz="2800" b="1" dirty="0"/>
              <a:t>3</a:t>
            </a:r>
            <a:r>
              <a:rPr lang="en-US" altLang="zh-CN" sz="2800" b="1" dirty="0" smtClean="0"/>
              <a:t>e(1/2</a:t>
            </a:r>
            <a:r>
              <a:rPr lang="en-US" altLang="zh-CN" sz="2800" b="1" dirty="0" smtClean="0"/>
              <a:t>)</a:t>
            </a:r>
            <a:endParaRPr lang="de-DE" altLang="de-DE" sz="2800" b="1" dirty="0"/>
          </a:p>
        </p:txBody>
      </p:sp>
      <p:graphicFrame>
        <p:nvGraphicFramePr>
          <p:cNvPr id="7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0889104"/>
              </p:ext>
            </p:extLst>
          </p:nvPr>
        </p:nvGraphicFramePr>
        <p:xfrm>
          <a:off x="271598" y="1376362"/>
          <a:ext cx="8634196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880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498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34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48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807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FS_eLCS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Ph3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Enhancement to the 5GC </a:t>
                      </a: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LoCation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Services-Phase 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80-&gt;100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22</a:t>
                      </a:r>
                      <a:endParaRPr lang="en-US" altLang="ko-KR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Revised in SP-220069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7"/>
          <p:cNvSpPr>
            <a:spLocks noGrp="1"/>
          </p:cNvSpPr>
          <p:nvPr>
            <p:ph sz="half" idx="2"/>
          </p:nvPr>
        </p:nvSpPr>
        <p:spPr>
          <a:xfrm>
            <a:off x="257176" y="2496007"/>
            <a:ext cx="8682037" cy="382166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Progress </a:t>
            </a:r>
            <a:r>
              <a:rPr lang="de-DE" altLang="de-DE" sz="2000" dirty="0" smtClean="0"/>
              <a:t>in </a:t>
            </a:r>
            <a:r>
              <a:rPr lang="de-DE" altLang="de-DE" sz="2000" dirty="0" smtClean="0"/>
              <a:t>SA2#153e</a:t>
            </a:r>
            <a:r>
              <a:rPr lang="de-DE" altLang="de-DE" sz="2000" dirty="0" smtClean="0"/>
              <a:t>:</a:t>
            </a:r>
            <a:endParaRPr lang="de-DE" altLang="de-DE" sz="2000" dirty="0"/>
          </a:p>
          <a:p>
            <a:pPr lvl="1">
              <a:spcBef>
                <a:spcPts val="0"/>
              </a:spcBef>
            </a:pPr>
            <a:r>
              <a:rPr lang="en-US" altLang="zh-CN" sz="1400" dirty="0" smtClean="0"/>
              <a:t>SA2#153E </a:t>
            </a:r>
            <a:r>
              <a:rPr lang="en-US" altLang="zh-CN" sz="1400" dirty="0"/>
              <a:t>was the </a:t>
            </a:r>
            <a:r>
              <a:rPr lang="en-US" altLang="zh-CN" sz="1400" dirty="0"/>
              <a:t>5</a:t>
            </a:r>
            <a:r>
              <a:rPr lang="en-US" altLang="zh-CN" sz="1400" baseline="30000" dirty="0" smtClean="0"/>
              <a:t>th</a:t>
            </a:r>
            <a:r>
              <a:rPr lang="en-US" altLang="zh-CN" sz="1400" dirty="0" smtClean="0"/>
              <a:t>  </a:t>
            </a:r>
            <a:r>
              <a:rPr lang="en-US" altLang="zh-CN" sz="1400" dirty="0" smtClean="0"/>
              <a:t>meeting </a:t>
            </a:r>
            <a:r>
              <a:rPr lang="en-US" altLang="zh-CN" sz="1400" dirty="0"/>
              <a:t>to have </a:t>
            </a:r>
            <a:r>
              <a:rPr lang="en-US" altLang="zh-CN" sz="1400" dirty="0" smtClean="0"/>
              <a:t>FS_eLCS_Ph3 </a:t>
            </a:r>
            <a:r>
              <a:rPr lang="en-US" altLang="zh-CN" sz="1400" dirty="0"/>
              <a:t>on </a:t>
            </a:r>
            <a:r>
              <a:rPr lang="en-US" altLang="zh-CN" sz="1400" dirty="0" smtClean="0"/>
              <a:t>agenda; </a:t>
            </a:r>
          </a:p>
          <a:p>
            <a:pPr lvl="1">
              <a:spcBef>
                <a:spcPts val="0"/>
              </a:spcBef>
            </a:pPr>
            <a:r>
              <a:rPr lang="en-US" altLang="zh-CN" sz="1400" dirty="0" smtClean="0"/>
              <a:t>26 </a:t>
            </a:r>
            <a:r>
              <a:rPr lang="en-US" altLang="zh-CN" sz="1400" dirty="0"/>
              <a:t>P-CRs </a:t>
            </a:r>
            <a:r>
              <a:rPr lang="en-US" altLang="zh-CN" sz="1400" dirty="0" smtClean="0"/>
              <a:t>proposing solutions updates, evolutions </a:t>
            </a:r>
            <a:r>
              <a:rPr lang="en-US" altLang="zh-CN" sz="1400" dirty="0" smtClean="0"/>
              <a:t>&amp; conclusions have been </a:t>
            </a:r>
            <a:r>
              <a:rPr lang="en-US" altLang="zh-CN" sz="1400" dirty="0" smtClean="0"/>
              <a:t>approved; </a:t>
            </a:r>
          </a:p>
          <a:p>
            <a:pPr lvl="1">
              <a:spcBef>
                <a:spcPts val="0"/>
              </a:spcBef>
            </a:pPr>
            <a:r>
              <a:rPr lang="en-US" altLang="zh-CN" sz="1400" dirty="0" smtClean="0"/>
              <a:t>All Key </a:t>
            </a:r>
            <a:r>
              <a:rPr lang="en-US" altLang="zh-CN" sz="1400" dirty="0" smtClean="0"/>
              <a:t>issues have been concluded</a:t>
            </a:r>
            <a:r>
              <a:rPr lang="en-US" altLang="zh-CN" sz="1400" dirty="0" smtClean="0"/>
              <a:t>.</a:t>
            </a:r>
          </a:p>
          <a:p>
            <a:pPr lvl="1">
              <a:spcBef>
                <a:spcPts val="0"/>
              </a:spcBef>
            </a:pPr>
            <a:r>
              <a:rPr lang="en-US" altLang="zh-CN" sz="1400" dirty="0" smtClean="0"/>
              <a:t>WID revised for reflected progress have been approved.</a:t>
            </a:r>
            <a:endParaRPr lang="en-US" altLang="zh-CN" sz="1400" dirty="0" smtClean="0"/>
          </a:p>
          <a:p>
            <a:pPr lvl="1">
              <a:spcBef>
                <a:spcPts val="0"/>
              </a:spcBef>
            </a:pPr>
            <a:r>
              <a:rPr lang="en-US" altLang="zh-CN" sz="1400" dirty="0" smtClean="0"/>
              <a:t>TR23.700-71 is </a:t>
            </a:r>
            <a:r>
              <a:rPr lang="en-US" altLang="zh-CN" sz="1400" dirty="0" smtClean="0"/>
              <a:t>will be </a:t>
            </a:r>
            <a:r>
              <a:rPr lang="en-US" altLang="zh-CN" sz="1400" dirty="0" smtClean="0"/>
              <a:t>sent </a:t>
            </a:r>
            <a:r>
              <a:rPr lang="en-US" altLang="zh-CN" sz="1400" dirty="0" smtClean="0"/>
              <a:t>to </a:t>
            </a:r>
            <a:r>
              <a:rPr lang="en-US" altLang="zh-CN" sz="1400" dirty="0" smtClean="0"/>
              <a:t>SA#98e </a:t>
            </a:r>
            <a:r>
              <a:rPr lang="en-US" altLang="zh-CN" sz="1400" dirty="0" smtClean="0"/>
              <a:t>for </a:t>
            </a:r>
            <a:r>
              <a:rPr lang="en-US" altLang="zh-CN" sz="1400" dirty="0" smtClean="0"/>
              <a:t>Approval. </a:t>
            </a:r>
            <a:endParaRPr lang="en-US" altLang="zh-CN" sz="1400" dirty="0" smtClean="0"/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endParaRPr lang="de-DE" altLang="de-DE" sz="2000" dirty="0" smtClean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 smtClean="0"/>
              <a:t>RAN </a:t>
            </a:r>
            <a:r>
              <a:rPr lang="de-DE" altLang="de-DE" sz="2000" dirty="0"/>
              <a:t>impacts or dependencies:</a:t>
            </a:r>
          </a:p>
          <a:p>
            <a:pPr lvl="1">
              <a:lnSpc>
                <a:spcPts val="1600"/>
              </a:lnSpc>
            </a:pPr>
            <a:r>
              <a:rPr lang="en-US" altLang="zh-CN" sz="1400" dirty="0" smtClean="0"/>
              <a:t>Some </a:t>
            </a:r>
            <a:r>
              <a:rPr lang="en-US" altLang="zh-CN" sz="1400" dirty="0" smtClean="0"/>
              <a:t>conclusions </a:t>
            </a:r>
            <a:r>
              <a:rPr lang="en-US" altLang="zh-CN" sz="1400" dirty="0" smtClean="0"/>
              <a:t>have </a:t>
            </a:r>
            <a:r>
              <a:rPr lang="en-US" altLang="zh-CN" sz="1400" dirty="0"/>
              <a:t>RAN impacts or </a:t>
            </a:r>
            <a:r>
              <a:rPr lang="en-US" altLang="zh-CN" sz="1400" dirty="0" smtClean="0"/>
              <a:t>dependencies.</a:t>
            </a:r>
          </a:p>
          <a:p>
            <a:pPr lvl="1">
              <a:lnSpc>
                <a:spcPts val="1600"/>
              </a:lnSpc>
            </a:pPr>
            <a:r>
              <a:rPr lang="en-US" altLang="zh-CN" sz="1400" dirty="0" smtClean="0"/>
              <a:t>3 </a:t>
            </a:r>
            <a:r>
              <a:rPr lang="en-US" altLang="zh-CN" sz="1400" dirty="0"/>
              <a:t>LS-out approved:  </a:t>
            </a:r>
            <a:r>
              <a:rPr lang="en-US" altLang="zh-CN" sz="1400" i="1" dirty="0"/>
              <a:t>“</a:t>
            </a:r>
            <a:r>
              <a:rPr lang="en-US" sz="1400" i="1" dirty="0"/>
              <a:t>Response LS on LCS framework for Network verified UE location (NTN)”,  “LS Out on Positioning Reference Units”,  “LS on LPHAP information delivery to RAN”</a:t>
            </a:r>
          </a:p>
          <a:p>
            <a:pPr marL="457200" lvl="1" indent="0">
              <a:lnSpc>
                <a:spcPts val="1600"/>
              </a:lnSpc>
              <a:buNone/>
            </a:pPr>
            <a:endParaRPr lang="en-US" altLang="zh-CN" sz="14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 smtClean="0"/>
              <a:t>Next </a:t>
            </a:r>
            <a:r>
              <a:rPr lang="de-DE" altLang="de-DE" sz="2000" dirty="0"/>
              <a:t>steps</a:t>
            </a:r>
            <a:r>
              <a:rPr lang="de-DE" altLang="de-DE" sz="2000" dirty="0" smtClean="0"/>
              <a:t>:</a:t>
            </a:r>
            <a:endParaRPr lang="en-US" altLang="zh-CN" sz="1400" dirty="0" smtClean="0"/>
          </a:p>
          <a:p>
            <a:pPr lvl="1"/>
            <a:r>
              <a:rPr lang="en-US" altLang="zh-CN" sz="1400" dirty="0"/>
              <a:t>Proceed to Normative work</a:t>
            </a:r>
            <a:r>
              <a:rPr lang="en-US" sz="1400" dirty="0" smtClean="0"/>
              <a:t>.</a:t>
            </a:r>
            <a:endParaRPr lang="en-US" altLang="zh-CN" sz="1400" dirty="0"/>
          </a:p>
        </p:txBody>
      </p:sp>
    </p:spTree>
    <p:extLst>
      <p:ext uri="{BB962C8B-B14F-4D97-AF65-F5344CB8AC3E}">
        <p14:creationId xmlns:p14="http://schemas.microsoft.com/office/powerpoint/2010/main" val="5998234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 </a:t>
            </a:r>
            <a:r>
              <a:rPr lang="en-US" altLang="de-DE" sz="2800" b="1" dirty="0" smtClean="0"/>
              <a:t>FS_eLCS_ph3 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SA2#15</a:t>
            </a:r>
            <a:r>
              <a:rPr lang="en-US" altLang="de-DE" sz="2800" b="1" dirty="0"/>
              <a:t>3</a:t>
            </a:r>
            <a:r>
              <a:rPr lang="en-US" altLang="zh-CN" sz="2800" b="1" dirty="0" smtClean="0"/>
              <a:t>e(2/2</a:t>
            </a:r>
            <a:r>
              <a:rPr lang="en-US" altLang="zh-CN" sz="2800" b="1" dirty="0" smtClean="0"/>
              <a:t>)</a:t>
            </a:r>
            <a:endParaRPr lang="de-DE" altLang="de-DE" sz="28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2000" b="1" dirty="0">
                <a:ea typeface="+mn-ea"/>
                <a:cs typeface="+mn-cs"/>
              </a:rPr>
              <a:t>RAN impacts and dependencies</a:t>
            </a:r>
            <a:r>
              <a:rPr lang="en-US" sz="2000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GB" altLang="zh-CN" sz="1600" dirty="0" smtClean="0"/>
              <a:t>Some conclusions </a:t>
            </a:r>
            <a:r>
              <a:rPr lang="en-US" altLang="zh-CN" sz="1600" dirty="0" smtClean="0"/>
              <a:t>have </a:t>
            </a:r>
            <a:r>
              <a:rPr lang="en-US" altLang="zh-CN" sz="1600" dirty="0"/>
              <a:t>RAN impacts or dependencies</a:t>
            </a:r>
            <a:r>
              <a:rPr lang="en-US" altLang="zh-CN" sz="1600" dirty="0" smtClean="0"/>
              <a:t>.</a:t>
            </a:r>
            <a:endParaRPr lang="en-GB" altLang="zh-CN" sz="1600" dirty="0" smtClean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zh-CN" sz="2000" b="1" dirty="0" smtClean="0"/>
              <a:t>Other </a:t>
            </a:r>
            <a:r>
              <a:rPr lang="de-DE" altLang="zh-CN" sz="2000" b="1" dirty="0"/>
              <a:t>WG dependencies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600" dirty="0" smtClean="0"/>
              <a:t>Not identified yet.</a:t>
            </a:r>
            <a:endParaRPr lang="en-US" sz="16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2000" b="1" dirty="0"/>
              <a:t>Contentious Issue</a:t>
            </a:r>
            <a:r>
              <a:rPr lang="de-DE" sz="20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None.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2000" b="1" dirty="0"/>
              <a:t>Focus for the Next Meeting (</a:t>
            </a:r>
            <a:r>
              <a:rPr lang="de-DE" sz="2000" b="1" dirty="0" smtClean="0"/>
              <a:t>SA2#154)</a:t>
            </a:r>
            <a:r>
              <a:rPr lang="de-DE" sz="2000" dirty="0" smtClean="0"/>
              <a:t>:</a:t>
            </a:r>
            <a:endParaRPr lang="de-DE" sz="20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600" dirty="0" smtClean="0">
                <a:solidFill>
                  <a:srgbClr val="000000"/>
                </a:solidFill>
              </a:rPr>
              <a:t>1st meeting </a:t>
            </a:r>
            <a:r>
              <a:rPr lang="de-DE" altLang="zh-CN" sz="1600" dirty="0" smtClean="0">
                <a:solidFill>
                  <a:srgbClr val="000000"/>
                </a:solidFill>
              </a:rPr>
              <a:t>for the </a:t>
            </a:r>
            <a:r>
              <a:rPr lang="de-DE" altLang="zh-CN" sz="1600" dirty="0" smtClean="0">
                <a:solidFill>
                  <a:srgbClr val="000000"/>
                </a:solidFill>
              </a:rPr>
              <a:t>Normative work</a:t>
            </a:r>
            <a:r>
              <a:rPr lang="de-DE" altLang="zh-CN" sz="1600" dirty="0" smtClean="0">
                <a:solidFill>
                  <a:srgbClr val="000000"/>
                </a:solidFill>
              </a:rPr>
              <a:t>. </a:t>
            </a:r>
            <a:endParaRPr lang="de-DE" altLang="zh-CN" sz="1600" dirty="0" smtClean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600" dirty="0" smtClean="0"/>
              <a:t>List </a:t>
            </a:r>
            <a:r>
              <a:rPr lang="de-DE" altLang="zh-CN" sz="1600" dirty="0"/>
              <a:t>identified RAN dependencies and send liaisons to relevant RAN WGs if needed.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2000" b="1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 dirty="0" smtClean="0"/>
              <a:t>Overall </a:t>
            </a:r>
            <a:r>
              <a:rPr lang="en-US" altLang="zh-CN" sz="2000" b="1" dirty="0"/>
              <a:t>Plan</a:t>
            </a:r>
            <a:r>
              <a:rPr lang="en-US" altLang="zh-CN" sz="2000" dirty="0"/>
              <a:t>: </a:t>
            </a:r>
            <a:r>
              <a:rPr lang="en-US" altLang="zh-CN" sz="2000" dirty="0" smtClean="0"/>
              <a:t>(See next slides)</a:t>
            </a:r>
            <a:endParaRPr lang="en-US" altLang="zh-CN" sz="20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/>
          </a:p>
        </p:txBody>
      </p:sp>
    </p:spTree>
    <p:extLst>
      <p:ext uri="{BB962C8B-B14F-4D97-AF65-F5344CB8AC3E}">
        <p14:creationId xmlns:p14="http://schemas.microsoft.com/office/powerpoint/2010/main" val="36432518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 </a:t>
            </a:r>
            <a:r>
              <a:rPr lang="en-US" altLang="de-DE" sz="2800" b="1" dirty="0" smtClean="0"/>
              <a:t>FS_eLCS_ph3 status for </a:t>
            </a:r>
            <a:r>
              <a:rPr lang="en-US" altLang="de-DE" sz="2800" b="1" dirty="0" smtClean="0"/>
              <a:t>SA#98E</a:t>
            </a:r>
            <a:endParaRPr lang="de-DE" altLang="de-DE" sz="2800" b="1" dirty="0"/>
          </a:p>
        </p:txBody>
      </p:sp>
      <p:graphicFrame>
        <p:nvGraphicFramePr>
          <p:cNvPr id="7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5631842"/>
              </p:ext>
            </p:extLst>
          </p:nvPr>
        </p:nvGraphicFramePr>
        <p:xfrm>
          <a:off x="271598" y="1376362"/>
          <a:ext cx="8634196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880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498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34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48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807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FS_eLCS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Ph3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Enhancement to the 5GC </a:t>
                      </a: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LoCation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Services-Phase 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80-&gt;100%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</a:t>
                      </a:r>
                      <a:r>
                        <a:rPr kumimoji="0" lang="en-US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altLang="ko-KR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Revised in SP-220069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7"/>
          <p:cNvSpPr>
            <a:spLocks noGrp="1"/>
          </p:cNvSpPr>
          <p:nvPr>
            <p:ph sz="half" idx="2"/>
          </p:nvPr>
        </p:nvSpPr>
        <p:spPr>
          <a:xfrm>
            <a:off x="257176" y="2496007"/>
            <a:ext cx="8682037" cy="382166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Progress </a:t>
            </a:r>
            <a:r>
              <a:rPr lang="de-DE" altLang="de-DE" sz="2000" dirty="0" smtClean="0"/>
              <a:t>since </a:t>
            </a:r>
            <a:r>
              <a:rPr lang="de-DE" altLang="de-DE" sz="2000" dirty="0" smtClean="0"/>
              <a:t>SA#97:</a:t>
            </a:r>
            <a:endParaRPr lang="de-DE" altLang="de-DE" sz="2000" dirty="0"/>
          </a:p>
          <a:p>
            <a:pPr lvl="1">
              <a:spcBef>
                <a:spcPts val="0"/>
              </a:spcBef>
            </a:pPr>
            <a:r>
              <a:rPr lang="en-US" altLang="zh-CN" sz="1400" dirty="0" smtClean="0"/>
              <a:t>26 </a:t>
            </a:r>
            <a:r>
              <a:rPr lang="en-US" altLang="zh-CN" sz="1400" dirty="0"/>
              <a:t>P-CRs proposing solutions updates, evolutions &amp; conclusions have been approved; </a:t>
            </a:r>
          </a:p>
          <a:p>
            <a:pPr lvl="1">
              <a:spcBef>
                <a:spcPts val="0"/>
              </a:spcBef>
            </a:pPr>
            <a:r>
              <a:rPr lang="en-US" altLang="zh-CN" sz="1400" dirty="0"/>
              <a:t>All Key issues have been </a:t>
            </a:r>
            <a:r>
              <a:rPr lang="en-US" altLang="zh-CN" sz="1400" dirty="0" smtClean="0"/>
              <a:t>concluded.</a:t>
            </a:r>
          </a:p>
          <a:p>
            <a:pPr lvl="1">
              <a:spcBef>
                <a:spcPts val="0"/>
              </a:spcBef>
            </a:pPr>
            <a:r>
              <a:rPr lang="en-US" altLang="zh-CN" sz="1400" dirty="0" smtClean="0"/>
              <a:t>WID </a:t>
            </a:r>
            <a:r>
              <a:rPr lang="en-US" altLang="zh-CN" sz="1400" dirty="0"/>
              <a:t>revised for reflected progress have been approved.</a:t>
            </a:r>
          </a:p>
          <a:p>
            <a:pPr lvl="1">
              <a:spcBef>
                <a:spcPts val="0"/>
              </a:spcBef>
            </a:pPr>
            <a:r>
              <a:rPr lang="en-US" altLang="zh-CN" sz="1400" dirty="0"/>
              <a:t>TR23.700-71 is will be sent to SA#98e for Approval. </a:t>
            </a:r>
          </a:p>
          <a:p>
            <a:pPr lvl="1">
              <a:spcBef>
                <a:spcPts val="0"/>
              </a:spcBef>
            </a:pPr>
            <a:endParaRPr lang="en-US" altLang="zh-CN" sz="14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 smtClean="0"/>
              <a:t>RAN </a:t>
            </a:r>
            <a:r>
              <a:rPr lang="de-DE" altLang="de-DE" sz="2000" dirty="0"/>
              <a:t>impacts or dependencies:</a:t>
            </a:r>
          </a:p>
          <a:p>
            <a:pPr lvl="1">
              <a:lnSpc>
                <a:spcPts val="1600"/>
              </a:lnSpc>
            </a:pPr>
            <a:r>
              <a:rPr lang="en-US" altLang="zh-CN" sz="1400" dirty="0" smtClean="0"/>
              <a:t>Some </a:t>
            </a:r>
            <a:r>
              <a:rPr lang="en-US" altLang="zh-CN" sz="1400" dirty="0" smtClean="0"/>
              <a:t>conclusion have </a:t>
            </a:r>
            <a:r>
              <a:rPr lang="en-US" altLang="zh-CN" sz="1400" dirty="0"/>
              <a:t>RAN impacts or dependencies</a:t>
            </a:r>
            <a:r>
              <a:rPr lang="en-US" altLang="zh-CN" sz="1400" dirty="0" smtClean="0"/>
              <a:t>. </a:t>
            </a:r>
          </a:p>
          <a:p>
            <a:pPr lvl="1">
              <a:lnSpc>
                <a:spcPts val="1600"/>
              </a:lnSpc>
            </a:pPr>
            <a:r>
              <a:rPr lang="en-US" altLang="zh-CN" sz="1400" dirty="0" smtClean="0"/>
              <a:t>LS exchanges on </a:t>
            </a:r>
            <a:r>
              <a:rPr lang="en-US" altLang="zh-CN" sz="1400" i="1" dirty="0" smtClean="0"/>
              <a:t>“</a:t>
            </a:r>
            <a:r>
              <a:rPr lang="en-US" sz="1400" i="1" dirty="0" smtClean="0"/>
              <a:t>LCS </a:t>
            </a:r>
            <a:r>
              <a:rPr lang="en-US" sz="1400" i="1" dirty="0"/>
              <a:t>framework for Network verified UE location (NTN)”,  </a:t>
            </a:r>
            <a:r>
              <a:rPr lang="en-US" sz="1400" i="1" dirty="0" smtClean="0"/>
              <a:t>“Positioning </a:t>
            </a:r>
            <a:r>
              <a:rPr lang="en-US" sz="1400" i="1" dirty="0"/>
              <a:t>Reference Units”,  </a:t>
            </a:r>
            <a:r>
              <a:rPr lang="en-US" sz="1400" i="1" dirty="0" smtClean="0"/>
              <a:t>“LPHAP </a:t>
            </a:r>
            <a:r>
              <a:rPr lang="en-US" sz="1400" i="1" dirty="0"/>
              <a:t>information delivery to RAN</a:t>
            </a:r>
            <a:r>
              <a:rPr lang="en-US" sz="1400" i="1" dirty="0" smtClean="0"/>
              <a:t>”…</a:t>
            </a:r>
            <a:endParaRPr lang="en-US" sz="1400" i="1" dirty="0"/>
          </a:p>
          <a:p>
            <a:pPr lvl="1">
              <a:lnSpc>
                <a:spcPts val="1600"/>
              </a:lnSpc>
            </a:pPr>
            <a:endParaRPr lang="en-US" altLang="zh-CN" sz="1400" dirty="0"/>
          </a:p>
          <a:p>
            <a:pPr marL="457200" lvl="1" indent="0">
              <a:lnSpc>
                <a:spcPts val="1600"/>
              </a:lnSpc>
              <a:buNone/>
            </a:pPr>
            <a:endParaRPr lang="en-US" altLang="zh-CN" sz="14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 smtClean="0"/>
              <a:t>Next </a:t>
            </a:r>
            <a:r>
              <a:rPr lang="de-DE" altLang="de-DE" sz="2000" dirty="0"/>
              <a:t>steps:</a:t>
            </a:r>
          </a:p>
          <a:p>
            <a:pPr lvl="1"/>
            <a:r>
              <a:rPr lang="en-US" altLang="zh-CN" sz="1400" dirty="0" smtClean="0"/>
              <a:t>Proceed to Normative work</a:t>
            </a:r>
            <a:r>
              <a:rPr lang="en-US" sz="1400" dirty="0" smtClean="0"/>
              <a:t>.</a:t>
            </a:r>
            <a:endParaRPr lang="en-US" altLang="zh-CN" sz="1400" dirty="0"/>
          </a:p>
        </p:txBody>
      </p:sp>
    </p:spTree>
    <p:extLst>
      <p:ext uri="{BB962C8B-B14F-4D97-AF65-F5344CB8AC3E}">
        <p14:creationId xmlns:p14="http://schemas.microsoft.com/office/powerpoint/2010/main" val="18500786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 </a:t>
            </a:r>
            <a:r>
              <a:rPr lang="en-US" altLang="de-DE" sz="2800" b="1" dirty="0" smtClean="0"/>
              <a:t>eLCS_ph3 </a:t>
            </a:r>
            <a:r>
              <a:rPr lang="en-US" altLang="de-DE" sz="2800" b="1" dirty="0" smtClean="0"/>
              <a:t>status for </a:t>
            </a:r>
            <a:r>
              <a:rPr lang="en-US" altLang="de-DE" sz="2800" b="1" dirty="0" smtClean="0"/>
              <a:t>SA#98E</a:t>
            </a:r>
            <a:br>
              <a:rPr lang="en-US" altLang="de-DE" sz="2800" b="1" dirty="0" smtClean="0"/>
            </a:br>
            <a:r>
              <a:rPr lang="en-US" altLang="de-DE" sz="2800" b="1" dirty="0" smtClean="0"/>
              <a:t>(to be updated after SA2#154)</a:t>
            </a:r>
            <a:endParaRPr lang="de-DE" altLang="de-DE" sz="2800" b="1" dirty="0"/>
          </a:p>
        </p:txBody>
      </p:sp>
      <p:graphicFrame>
        <p:nvGraphicFramePr>
          <p:cNvPr id="7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56985"/>
              </p:ext>
            </p:extLst>
          </p:nvPr>
        </p:nvGraphicFramePr>
        <p:xfrm>
          <a:off x="271598" y="1376362"/>
          <a:ext cx="8634196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880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498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34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48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807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eLCS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Ph3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Enhancement to the 5GC </a:t>
                      </a: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LoCation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Services-Phase 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0-&gt;?%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March, 23</a:t>
                      </a:r>
                      <a:endParaRPr lang="en-US" altLang="ko-KR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Revised in SP-220069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7"/>
          <p:cNvSpPr>
            <a:spLocks noGrp="1"/>
          </p:cNvSpPr>
          <p:nvPr>
            <p:ph sz="half" idx="2"/>
          </p:nvPr>
        </p:nvSpPr>
        <p:spPr>
          <a:xfrm>
            <a:off x="257176" y="2496007"/>
            <a:ext cx="8682037" cy="382166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Progress </a:t>
            </a:r>
            <a:r>
              <a:rPr lang="de-DE" altLang="de-DE" sz="2000" dirty="0" smtClean="0"/>
              <a:t>since </a:t>
            </a:r>
            <a:r>
              <a:rPr lang="de-DE" altLang="de-DE" sz="2000" dirty="0" smtClean="0"/>
              <a:t>SA#97:</a:t>
            </a:r>
            <a:endParaRPr lang="de-DE" altLang="de-DE" sz="2000" dirty="0"/>
          </a:p>
          <a:p>
            <a:pPr lvl="1">
              <a:spcBef>
                <a:spcPts val="0"/>
              </a:spcBef>
            </a:pPr>
            <a:r>
              <a:rPr lang="de-DE" altLang="zh-CN" sz="1400" dirty="0" smtClean="0">
                <a:solidFill>
                  <a:srgbClr val="000000"/>
                </a:solidFill>
              </a:rPr>
              <a:t>SA2#154 is the 1st </a:t>
            </a:r>
            <a:r>
              <a:rPr lang="de-DE" altLang="zh-CN" sz="1400" dirty="0">
                <a:solidFill>
                  <a:srgbClr val="000000"/>
                </a:solidFill>
              </a:rPr>
              <a:t>meeting for the Normative work. </a:t>
            </a:r>
          </a:p>
          <a:p>
            <a:pPr lvl="1">
              <a:spcBef>
                <a:spcPts val="0"/>
              </a:spcBef>
            </a:pPr>
            <a:r>
              <a:rPr lang="en-US" altLang="zh-CN" sz="1400" dirty="0" smtClean="0"/>
              <a:t>---. </a:t>
            </a:r>
            <a:endParaRPr lang="en-US" altLang="zh-CN" sz="1400" dirty="0"/>
          </a:p>
          <a:p>
            <a:pPr lvl="1">
              <a:spcBef>
                <a:spcPts val="0"/>
              </a:spcBef>
            </a:pPr>
            <a:endParaRPr lang="en-US" altLang="zh-CN" sz="14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 smtClean="0"/>
              <a:t>RAN </a:t>
            </a:r>
            <a:r>
              <a:rPr lang="de-DE" altLang="de-DE" sz="2000" dirty="0"/>
              <a:t>impacts or dependencies:</a:t>
            </a:r>
          </a:p>
          <a:p>
            <a:pPr lvl="1">
              <a:lnSpc>
                <a:spcPts val="1600"/>
              </a:lnSpc>
            </a:pPr>
            <a:r>
              <a:rPr lang="en-US" altLang="zh-CN" sz="1400" dirty="0" smtClean="0"/>
              <a:t>…..</a:t>
            </a:r>
            <a:endParaRPr lang="en-US" sz="1400" i="1" dirty="0"/>
          </a:p>
          <a:p>
            <a:pPr lvl="1">
              <a:lnSpc>
                <a:spcPts val="1600"/>
              </a:lnSpc>
            </a:pPr>
            <a:endParaRPr lang="en-US" altLang="zh-CN" sz="1400" dirty="0"/>
          </a:p>
          <a:p>
            <a:pPr marL="457200" lvl="1" indent="0">
              <a:lnSpc>
                <a:spcPts val="1600"/>
              </a:lnSpc>
              <a:buNone/>
            </a:pPr>
            <a:endParaRPr lang="en-US" altLang="zh-CN" sz="14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 smtClean="0"/>
              <a:t>Next </a:t>
            </a:r>
            <a:r>
              <a:rPr lang="de-DE" altLang="de-DE" sz="2000" dirty="0"/>
              <a:t>steps:</a:t>
            </a:r>
          </a:p>
          <a:p>
            <a:pPr lvl="1"/>
            <a:r>
              <a:rPr lang="en-US" altLang="zh-CN" sz="1400" dirty="0" smtClean="0"/>
              <a:t>Continue the Normative work</a:t>
            </a:r>
            <a:r>
              <a:rPr lang="en-US" sz="1400" dirty="0" smtClean="0"/>
              <a:t>.</a:t>
            </a:r>
            <a:endParaRPr lang="en-US" altLang="zh-CN" sz="1400" dirty="0"/>
          </a:p>
        </p:txBody>
      </p:sp>
    </p:spTree>
    <p:extLst>
      <p:ext uri="{BB962C8B-B14F-4D97-AF65-F5344CB8AC3E}">
        <p14:creationId xmlns:p14="http://schemas.microsoft.com/office/powerpoint/2010/main" val="1577152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56" y="1237797"/>
            <a:ext cx="9010650" cy="503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179388" y="208196"/>
            <a:ext cx="68278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de-DE" sz="2800" b="1" dirty="0" smtClean="0"/>
              <a:t> Overall work plan, submitted to SA2#149e</a:t>
            </a:r>
            <a:endParaRPr lang="de-DE" alt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62288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9124</TotalTime>
  <Words>445</Words>
  <Application>Microsoft Office PowerPoint</Application>
  <PresentationFormat>全屏显示(4:3)</PresentationFormat>
  <Paragraphs>93</Paragraphs>
  <Slides>6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Theme</vt:lpstr>
      <vt:lpstr>   FS_eLCS_Ph3 Status Report</vt:lpstr>
      <vt:lpstr> FS_eLCS_ph3 status after SA2#153e(1/2)</vt:lpstr>
      <vt:lpstr> FS_eLCS_ph3 status after SA2#153e(2/2)</vt:lpstr>
      <vt:lpstr> FS_eLCS_ph3 status for SA#98E</vt:lpstr>
      <vt:lpstr> eLCS_ph3 status for SA#98E (to be updated after SA2#154)</vt:lpstr>
      <vt:lpstr>PowerPoint 演示文稿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MingAi</cp:lastModifiedBy>
  <cp:revision>1504</cp:revision>
  <dcterms:created xsi:type="dcterms:W3CDTF">2008-08-30T09:32:10Z</dcterms:created>
  <dcterms:modified xsi:type="dcterms:W3CDTF">2022-10-19T04:28:41Z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d845be66-0dd2-42c8-8a85-27aea652d485</vt:lpwstr>
  </property>
  <property fmtid="{D5CDD505-2E9C-101B-9397-08002B2CF9AE}" pid="3" name="CTP_TimeStamp">
    <vt:lpwstr>2020-02-07 13:13:00Z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(3)HgwBmF9ob/iiZH1HEGtu0osOOiHi+ctJwW54Ss4+xWNlJHJpbXbI9Djfmytsu6DSvOV9TrWy
ncuzfcZ+5l3fRnqjGlSHDl8hhhvViVubP4NE83Kn0HToImtNXR7smqXPwVOPHuDiZV9JedL0
xM7xuSM7dUiawXtWDo97Wx2tiTsi+gGgpEYXxwaelWPAbslqO8VHpf18YGI6B8IpQNkRFaZ4
5/ltVZ2pXKiKsPvDJk</vt:lpwstr>
  </property>
  <property fmtid="{D5CDD505-2E9C-101B-9397-08002B2CF9AE}" pid="9" name="_2015_ms_pID_7253431">
    <vt:lpwstr>cZQeDMh4zhFM8BbmVA5BbV2ynPwOTFW5dF+Mux6ijBYk6sRTx0zsf3
fv3pjFUWBKrDpJf97GcRJjZkaaOpOhwPR/a1mrcYASiP/lef0WqZlAbOxzf9R1wYbMtRiOKf
bXA/kUXZ6aIH9B6HvR85Jy9Dape4EZ9ZtFbW4r43e5txpXLXt7sXLRtuXD+aZnohfg2sPdrU
00MRbSAjh1G6N/8mFmpdCla2evvlEfGXHOhA</vt:lpwstr>
  </property>
  <property fmtid="{D5CDD505-2E9C-101B-9397-08002B2CF9AE}" pid="10" name="_2015_ms_pID_7253432">
    <vt:lpwstr>hg==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1599231888</vt:lpwstr>
  </property>
</Properties>
</file>