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303" r:id="rId2"/>
    <p:sldId id="787" r:id="rId3"/>
    <p:sldId id="788" r:id="rId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xmlns="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2A6EA8"/>
    <a:srgbClr val="FF3300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81" autoAdjust="0"/>
    <p:restoredTop sz="94625" autoAdjust="0"/>
  </p:normalViewPr>
  <p:slideViewPr>
    <p:cSldViewPr snapToGrid="0">
      <p:cViewPr>
        <p:scale>
          <a:sx n="70" d="100"/>
          <a:sy n="70" d="100"/>
        </p:scale>
        <p:origin x="-1432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10/18/2022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4474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sz="1200" b="1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#153E</a:t>
            </a:r>
            <a:endParaRPr lang="de-DE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r>
              <a:rPr lang="en-US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Elbonia</a:t>
            </a:r>
            <a:r>
              <a:rPr lang="en-US" sz="1200" b="1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,</a:t>
            </a:r>
            <a:r>
              <a:rPr lang="en-US" sz="1200" b="1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sz="1000" b="1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Oct</a:t>
            </a:r>
            <a:r>
              <a:rPr lang="en-GB" altLang="zh-CN" sz="10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10 – 17, </a:t>
            </a: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>
                <a:effectLst/>
              </a:rPr>
              <a:t>S2-2209232</a:t>
            </a:r>
            <a:endParaRPr lang="en-US" altLang="zh-CN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/>
              <a:t>FS_XRM</a:t>
            </a:r>
            <a:r>
              <a:rPr lang="en-US" altLang="de-DE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r>
              <a:rPr lang="en-US" altLang="zh-CN" sz="1800" b="1">
                <a:latin typeface="Arial" charset="0"/>
              </a:rPr>
              <a:t>Dan Wang, Hui Ni</a:t>
            </a: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>
                <a:latin typeface="Arial" charset="0"/>
              </a:rPr>
              <a:t>China Mobile, 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/>
              <a:t>FS_XRM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SA2#153E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30443" y="2120163"/>
            <a:ext cx="4548562" cy="388573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/>
              <a:t>9 p-CRs agreed, including </a:t>
            </a:r>
          </a:p>
          <a:p>
            <a:pPr marL="981075" lvl="1" indent="-258763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/>
              <a:t>1 TR clean up</a:t>
            </a:r>
          </a:p>
          <a:p>
            <a:pPr marL="981075" lvl="1" indent="-258763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/>
              <a:t>8 Conclusion papers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/>
              <a:t>2 LSs out: 1 to RAN and 1 to SA4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Issue1&amp;2(</a:t>
            </a:r>
            <a:r>
              <a:rPr lang="en-US" altLang="de-DE" sz="1800" b="1" dirty="0">
                <a:solidFill>
                  <a:srgbClr val="000000"/>
                </a:solidFill>
              </a:rPr>
              <a:t>Coordinated transmission for single UE&amp; multiple UEs</a:t>
            </a:r>
            <a:r>
              <a:rPr lang="de-DE" altLang="de-DE" sz="1800" b="1" dirty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>
                <a:solidFill>
                  <a:srgbClr val="000000"/>
                </a:solidFill>
              </a:rPr>
              <a:t>2 p-CRs</a:t>
            </a:r>
            <a:r>
              <a:rPr lang="zh-CN" altLang="en-US" sz="1100" dirty="0">
                <a:solidFill>
                  <a:srgbClr val="000000"/>
                </a:solidFill>
              </a:rPr>
              <a:t> </a:t>
            </a:r>
            <a:r>
              <a:rPr lang="en-US" altLang="de-DE" sz="1100" dirty="0">
                <a:solidFill>
                  <a:srgbClr val="000000"/>
                </a:solidFill>
              </a:rPr>
              <a:t> for KI#1 and KI#2 conclusion separately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b="1" dirty="0">
                <a:solidFill>
                  <a:srgbClr val="000000"/>
                </a:solidFill>
              </a:rPr>
              <a:t>Next step</a:t>
            </a:r>
            <a:r>
              <a:rPr lang="de-DE" altLang="de-DE" sz="1100" b="1">
                <a:solidFill>
                  <a:srgbClr val="000000"/>
                </a:solidFill>
              </a:rPr>
              <a:t>:</a:t>
            </a:r>
            <a:r>
              <a:rPr lang="de-DE" altLang="de-DE" sz="1100">
                <a:solidFill>
                  <a:srgbClr val="000000"/>
                </a:solidFill>
              </a:rPr>
              <a:t> </a:t>
            </a:r>
            <a:r>
              <a:rPr lang="en-US" sz="1100" smtClean="0"/>
              <a:t>Finalize conclusion and </a:t>
            </a:r>
            <a:r>
              <a:rPr lang="en-US" sz="1100" smtClean="0"/>
              <a:t>resolving </a:t>
            </a:r>
            <a:r>
              <a:rPr lang="en-US" sz="1100" smtClean="0"/>
              <a:t>ENs.</a:t>
            </a:r>
            <a:endParaRPr lang="de-DE" altLang="de-DE" sz="110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 3 (Information Exposure)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2 p-CR </a:t>
            </a:r>
            <a:r>
              <a:rPr lang="en-US" altLang="de-DE" sz="1100" dirty="0"/>
              <a:t>updating the existing conclusion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b="1">
                <a:solidFill>
                  <a:srgbClr val="000000"/>
                </a:solidFill>
              </a:rPr>
              <a:t>Next </a:t>
            </a:r>
            <a:r>
              <a:rPr lang="de-DE" altLang="de-DE" sz="1100" b="1" smtClean="0">
                <a:solidFill>
                  <a:srgbClr val="000000"/>
                </a:solidFill>
              </a:rPr>
              <a:t>step:</a:t>
            </a:r>
            <a:r>
              <a:rPr lang="en-US" sz="1100" smtClean="0"/>
              <a:t> </a:t>
            </a:r>
            <a:r>
              <a:rPr lang="en-US" sz="1100" smtClean="0"/>
              <a:t>Finalize conclusion and </a:t>
            </a:r>
            <a:r>
              <a:rPr lang="en-US" sz="1100" smtClean="0"/>
              <a:t>resolving </a:t>
            </a:r>
            <a:r>
              <a:rPr lang="en-US" sz="1100" smtClean="0"/>
              <a:t>ENs</a:t>
            </a:r>
            <a:r>
              <a:rPr lang="en-US" sz="1100" smtClean="0"/>
              <a:t>.</a:t>
            </a:r>
            <a:endParaRPr lang="de-DE" altLang="de-DE" sz="1100" dirty="0">
              <a:solidFill>
                <a:srgbClr val="000000"/>
              </a:solidFill>
              <a:highlight>
                <a:srgbClr val="FFFF00"/>
              </a:highlight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</a:t>
            </a:r>
            <a:r>
              <a:rPr lang="de-DE" altLang="de-DE" sz="1800" b="1" dirty="0" err="1">
                <a:solidFill>
                  <a:srgbClr val="000000"/>
                </a:solidFill>
              </a:rPr>
              <a:t>Issues</a:t>
            </a:r>
            <a:r>
              <a:rPr lang="de-DE" altLang="de-DE" sz="1800" b="1" dirty="0">
                <a:solidFill>
                  <a:srgbClr val="000000"/>
                </a:solidFill>
              </a:rPr>
              <a:t> 4&amp;5(PDU Set 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>
                <a:solidFill>
                  <a:srgbClr val="000000"/>
                </a:solidFill>
              </a:rPr>
              <a:t>1</a:t>
            </a:r>
            <a:r>
              <a:rPr lang="de-DE" altLang="de-DE" sz="1100" dirty="0">
                <a:solidFill>
                  <a:srgbClr val="000000"/>
                </a:solidFill>
              </a:rPr>
              <a:t>p-CRs </a:t>
            </a:r>
            <a:r>
              <a:rPr lang="de-DE" altLang="de-DE" sz="1100" dirty="0" err="1">
                <a:solidFill>
                  <a:srgbClr val="000000"/>
                </a:solidFill>
              </a:rPr>
              <a:t>for</a:t>
            </a:r>
            <a:r>
              <a:rPr lang="de-DE" altLang="de-DE" sz="1100" dirty="0">
                <a:solidFill>
                  <a:srgbClr val="000000"/>
                </a:solidFill>
              </a:rPr>
              <a:t> KI#4&amp;5 </a:t>
            </a:r>
            <a:r>
              <a:rPr lang="de-DE" altLang="de-DE" sz="1100" dirty="0" err="1">
                <a:solidFill>
                  <a:srgbClr val="000000"/>
                </a:solidFill>
              </a:rPr>
              <a:t>conclusion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b="1" dirty="0">
                <a:solidFill>
                  <a:srgbClr val="000000"/>
                </a:solidFill>
              </a:rPr>
              <a:t>Next step</a:t>
            </a:r>
            <a:r>
              <a:rPr lang="de-DE" altLang="de-DE" sz="1100" b="1">
                <a:solidFill>
                  <a:srgbClr val="000000"/>
                </a:solidFill>
              </a:rPr>
              <a:t>:</a:t>
            </a:r>
            <a:r>
              <a:rPr lang="de-DE" altLang="de-DE" sz="1100">
                <a:solidFill>
                  <a:srgbClr val="000000"/>
                </a:solidFill>
              </a:rPr>
              <a:t> </a:t>
            </a:r>
            <a:r>
              <a:rPr lang="en-US" sz="1100" smtClean="0"/>
              <a:t>Finalize conclusion and </a:t>
            </a:r>
            <a:r>
              <a:rPr lang="en-US" sz="1100" smtClean="0"/>
              <a:t>resolving </a:t>
            </a:r>
            <a:r>
              <a:rPr lang="en-US" sz="1100" smtClean="0"/>
              <a:t>ENs</a:t>
            </a:r>
            <a:r>
              <a:rPr lang="en-US" sz="1100" smtClean="0"/>
              <a:t>.</a:t>
            </a:r>
            <a:endParaRPr lang="de-DE" altLang="de-DE" sz="11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de-DE" altLang="de-DE" sz="18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29202996"/>
              </p:ext>
            </p:extLst>
          </p:nvPr>
        </p:nvGraphicFramePr>
        <p:xfrm>
          <a:off x="179388" y="1228480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FS_XRM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XR (Extended Reality) and media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75% 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90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SP-220705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4542714" y="2124885"/>
            <a:ext cx="4562374" cy="3885739"/>
          </a:xfrm>
          <a:noFill/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 6(Round-Trip latency requirements)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1 p-CR </a:t>
            </a:r>
            <a:r>
              <a:rPr lang="de-DE" altLang="de-DE" sz="1100" dirty="0" err="1">
                <a:solidFill>
                  <a:srgbClr val="000000"/>
                </a:solidFill>
              </a:rPr>
              <a:t>for</a:t>
            </a:r>
            <a:r>
              <a:rPr lang="de-DE" altLang="de-DE" sz="1100" dirty="0">
                <a:solidFill>
                  <a:srgbClr val="000000"/>
                </a:solidFill>
              </a:rPr>
              <a:t> </a:t>
            </a:r>
            <a:r>
              <a:rPr lang="de-DE" altLang="de-DE" sz="1100" dirty="0" err="1">
                <a:solidFill>
                  <a:srgbClr val="000000"/>
                </a:solidFill>
              </a:rPr>
              <a:t>conclusion</a:t>
            </a:r>
            <a:r>
              <a:rPr lang="de-DE" altLang="de-DE" sz="1100" dirty="0">
                <a:solidFill>
                  <a:srgbClr val="000000"/>
                </a:solidFill>
              </a:rPr>
              <a:t> update and </a:t>
            </a:r>
            <a:r>
              <a:rPr lang="de-DE" altLang="de-DE" sz="1100" dirty="0" err="1">
                <a:solidFill>
                  <a:srgbClr val="000000"/>
                </a:solidFill>
              </a:rPr>
              <a:t>conclusion</a:t>
            </a:r>
            <a:r>
              <a:rPr lang="de-DE" altLang="de-DE" sz="1100" dirty="0">
                <a:solidFill>
                  <a:srgbClr val="000000"/>
                </a:solidFill>
              </a:rPr>
              <a:t> </a:t>
            </a:r>
            <a:r>
              <a:rPr lang="de-DE" altLang="de-DE" sz="1100" dirty="0" err="1">
                <a:solidFill>
                  <a:srgbClr val="000000"/>
                </a:solidFill>
              </a:rPr>
              <a:t>for</a:t>
            </a:r>
            <a:r>
              <a:rPr lang="de-DE" altLang="de-DE" sz="1100" dirty="0">
                <a:solidFill>
                  <a:srgbClr val="000000"/>
                </a:solidFill>
              </a:rPr>
              <a:t> </a:t>
            </a:r>
            <a:r>
              <a:rPr lang="en-US" altLang="de-DE" sz="1100" dirty="0">
                <a:solidFill>
                  <a:srgbClr val="000000"/>
                </a:solidFill>
              </a:rPr>
              <a:t>this KI has completed.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smtClean="0">
                <a:solidFill>
                  <a:srgbClr val="000000"/>
                </a:solidFill>
              </a:rPr>
              <a:t>Key </a:t>
            </a:r>
            <a:r>
              <a:rPr lang="de-DE" altLang="de-DE" sz="1800" b="1" dirty="0">
                <a:solidFill>
                  <a:srgbClr val="000000"/>
                </a:solidFill>
              </a:rPr>
              <a:t>Issues 7(jitter minimization)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de-DE" sz="1100" dirty="0">
                <a:solidFill>
                  <a:srgbClr val="000000"/>
                </a:solidFill>
              </a:rPr>
              <a:t>Conclusion for this KI has completed.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Issues 8 (</a:t>
            </a:r>
            <a:r>
              <a:rPr lang="en-GB" altLang="zh-CN" sz="1800" b="1" dirty="0"/>
              <a:t>power savings</a:t>
            </a:r>
            <a:r>
              <a:rPr lang="de-DE" altLang="de-DE" sz="1800" b="1" dirty="0">
                <a:solidFill>
                  <a:srgbClr val="000000"/>
                </a:solidFill>
              </a:rPr>
              <a:t>)</a:t>
            </a:r>
            <a:endParaRPr lang="de-DE" altLang="de-DE" sz="11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1 p-CR </a:t>
            </a:r>
            <a:r>
              <a:rPr lang="en-US" altLang="de-DE" sz="1100" dirty="0"/>
              <a:t>for evaluation and conclusion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b="1">
                <a:solidFill>
                  <a:srgbClr val="000000"/>
                </a:solidFill>
              </a:rPr>
              <a:t>Next </a:t>
            </a:r>
            <a:r>
              <a:rPr lang="de-DE" altLang="de-DE" sz="1100" b="1" smtClean="0">
                <a:solidFill>
                  <a:srgbClr val="000000"/>
                </a:solidFill>
              </a:rPr>
              <a:t>step:</a:t>
            </a:r>
            <a:r>
              <a:rPr lang="en-US" sz="1100" smtClean="0"/>
              <a:t> </a:t>
            </a:r>
            <a:r>
              <a:rPr lang="en-US" sz="1100" smtClean="0"/>
              <a:t>Finalize conclusion and </a:t>
            </a:r>
            <a:r>
              <a:rPr lang="en-US" sz="1100" smtClean="0"/>
              <a:t>resolving </a:t>
            </a:r>
            <a:r>
              <a:rPr lang="en-US" sz="1100" smtClean="0"/>
              <a:t>ENs</a:t>
            </a:r>
            <a:r>
              <a:rPr lang="en-US" sz="1100" smtClean="0"/>
              <a:t>.</a:t>
            </a:r>
            <a:endParaRPr lang="de-DE" altLang="de-DE" sz="1100" dirty="0">
              <a:highlight>
                <a:srgbClr val="FFFF00"/>
              </a:highlight>
            </a:endParaRP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Issues 9(</a:t>
            </a:r>
            <a:r>
              <a:rPr lang="en-GB" altLang="zh-CN" sz="1800" b="1" dirty="0"/>
              <a:t>Trade-off of </a:t>
            </a:r>
            <a:r>
              <a:rPr lang="en-GB" altLang="zh-CN" sz="1800" b="1" dirty="0" err="1"/>
              <a:t>QoE</a:t>
            </a:r>
            <a:r>
              <a:rPr lang="en-GB" altLang="zh-CN" sz="1800" b="1" dirty="0"/>
              <a:t> and Power Saving</a:t>
            </a:r>
            <a:r>
              <a:rPr lang="de-DE" altLang="de-DE" sz="1800" b="1" dirty="0">
                <a:solidFill>
                  <a:srgbClr val="000000"/>
                </a:solidFill>
              </a:rPr>
              <a:t>)</a:t>
            </a:r>
            <a:endParaRPr lang="de-DE" altLang="de-DE" sz="1100" dirty="0"/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1 p-CR </a:t>
            </a:r>
            <a:r>
              <a:rPr lang="en-US" altLang="de-DE" sz="1100" dirty="0"/>
              <a:t>for conclusion</a:t>
            </a: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de-DE" altLang="de-DE" sz="1100" b="1" dirty="0">
                <a:solidFill>
                  <a:srgbClr val="000000"/>
                </a:solidFill>
              </a:rPr>
              <a:t>Next step</a:t>
            </a:r>
            <a:r>
              <a:rPr lang="de-DE" altLang="de-DE" sz="1100" b="1">
                <a:solidFill>
                  <a:srgbClr val="000000"/>
                </a:solidFill>
              </a:rPr>
              <a:t>:</a:t>
            </a:r>
            <a:r>
              <a:rPr lang="de-DE" altLang="de-DE" sz="1100">
                <a:solidFill>
                  <a:srgbClr val="000000"/>
                </a:solidFill>
              </a:rPr>
              <a:t> </a:t>
            </a:r>
            <a:r>
              <a:rPr lang="en-US" sz="1100" smtClean="0"/>
              <a:t>Finalize conclusion and </a:t>
            </a:r>
            <a:r>
              <a:rPr lang="en-US" sz="1100" smtClean="0"/>
              <a:t>resolving </a:t>
            </a:r>
            <a:r>
              <a:rPr lang="en-US" sz="1100" smtClean="0"/>
              <a:t>ENs</a:t>
            </a:r>
            <a:r>
              <a:rPr lang="en-US" sz="1100" smtClean="0"/>
              <a:t>.</a:t>
            </a:r>
            <a:endParaRPr lang="de-DE" altLang="de-DE" sz="11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5491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/>
              <a:t>FS_XRM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SA2#153E </a:t>
            </a:r>
            <a:r>
              <a:rPr lang="en-US" altLang="de-DE" sz="2800" b="1" dirty="0"/>
              <a:t>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16762" y="771755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/>
              <a:t>RAN impacts and dependencies:</a:t>
            </a:r>
            <a:endParaRPr lang="de-DE" sz="1600" b="1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200" dirty="0"/>
              <a:t>1 LS to RAN with questions and current FS_XRM discussion status.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LS to SA4 for N6 PDU Set identification.</a:t>
            </a:r>
            <a:endParaRPr lang="de-DE" altLang="zh-CN" sz="18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Contentious Issue</a:t>
            </a:r>
            <a:r>
              <a:rPr lang="de-DE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No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Focus for the Next Meeting (SA2#154):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smtClean="0"/>
              <a:t>Finalizing </a:t>
            </a:r>
            <a:r>
              <a:rPr lang="en-US" sz="1400" smtClean="0"/>
              <a:t>conclusion and </a:t>
            </a:r>
            <a:r>
              <a:rPr lang="en-US" sz="1400" smtClean="0"/>
              <a:t>resolving </a:t>
            </a:r>
            <a:r>
              <a:rPr lang="en-US" sz="1400" smtClean="0"/>
              <a:t>ENs</a:t>
            </a:r>
            <a:r>
              <a:rPr lang="en-US" sz="1400" smtClean="0"/>
              <a:t>. </a:t>
            </a:r>
            <a:endParaRPr lang="en-US" sz="140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smtClean="0">
                <a:solidFill>
                  <a:srgbClr val="000000"/>
                </a:solidFill>
              </a:rPr>
              <a:t>WID </a:t>
            </a:r>
            <a:r>
              <a:rPr lang="de-DE" altLang="zh-CN" sz="1400" dirty="0" err="1">
                <a:solidFill>
                  <a:srgbClr val="000000"/>
                </a:solidFill>
              </a:rPr>
              <a:t>submission</a:t>
            </a:r>
            <a:r>
              <a:rPr lang="de-DE" altLang="zh-CN" sz="1400" dirty="0">
                <a:solidFill>
                  <a:srgbClr val="000000"/>
                </a:solidFill>
              </a:rPr>
              <a:t> </a:t>
            </a:r>
            <a:r>
              <a:rPr lang="de-DE" altLang="zh-CN" sz="1400" dirty="0" err="1">
                <a:solidFill>
                  <a:srgbClr val="000000"/>
                </a:solidFill>
              </a:rPr>
              <a:t>for</a:t>
            </a:r>
            <a:r>
              <a:rPr lang="de-DE" altLang="zh-CN" sz="1400" dirty="0">
                <a:solidFill>
                  <a:srgbClr val="000000"/>
                </a:solidFill>
              </a:rPr>
              <a:t> approval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Plan: (study phase)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SA2#149 Feb’22:  TR skeleton, arch assumptions, KIs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SA2#150 Apr’22: solutions discussions, and KIs. Finalize the KIs (no new KI proposal afterwards)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SA2#151 May’22: potential KI update, solution discussions; solution evaluation with low priority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SA2#152 Aug’22: solution updates (last chance for new solution)and start the evaluation and conclusion ; send TR for information;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SA2#153 Oct’22: evaluation and conclusion for TR KIs; </a:t>
            </a:r>
            <a:r>
              <a:rPr lang="en-US" altLang="zh-CN" sz="1400" strike="sngStrike" dirty="0"/>
              <a:t>WID Approval;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SA2#154 Nov</a:t>
            </a:r>
            <a:r>
              <a:rPr lang="en-US" altLang="zh-CN" sz="1400"/>
              <a:t>: </a:t>
            </a:r>
            <a:r>
              <a:rPr lang="en-US" altLang="zh-CN" sz="1400" smtClean="0"/>
              <a:t>f</a:t>
            </a:r>
            <a:r>
              <a:rPr lang="en-US" sz="1400" smtClean="0"/>
              <a:t>inalizing </a:t>
            </a:r>
            <a:r>
              <a:rPr lang="en-US" sz="1400" smtClean="0"/>
              <a:t>conclusion and </a:t>
            </a:r>
            <a:r>
              <a:rPr lang="en-US" sz="1400" smtClean="0"/>
              <a:t>resolving </a:t>
            </a:r>
            <a:r>
              <a:rPr lang="en-US" sz="1400" smtClean="0"/>
              <a:t>ENs</a:t>
            </a:r>
            <a:r>
              <a:rPr lang="en-US" sz="1400" smtClean="0"/>
              <a:t>.</a:t>
            </a:r>
            <a:r>
              <a:rPr lang="en-US" altLang="zh-CN" sz="1400" smtClean="0"/>
              <a:t>; </a:t>
            </a:r>
            <a:r>
              <a:rPr lang="en-US" altLang="zh-CN" sz="1400" dirty="0"/>
              <a:t>WID </a:t>
            </a:r>
            <a:r>
              <a:rPr lang="en-US" altLang="zh-CN" sz="1400" dirty="0" err="1"/>
              <a:t>Approval;</a:t>
            </a:r>
            <a:r>
              <a:rPr lang="en-US" altLang="zh-CN" sz="1400" strike="sngStrike" dirty="0" err="1"/>
              <a:t>Start</a:t>
            </a:r>
            <a:r>
              <a:rPr lang="en-US" altLang="zh-CN" sz="1400" strike="sngStrike" dirty="0"/>
              <a:t> to submit the R18 </a:t>
            </a:r>
            <a:r>
              <a:rPr lang="en-US" altLang="zh-CN" sz="1400" strike="sngStrike" dirty="0">
                <a:solidFill>
                  <a:srgbClr val="FF0000"/>
                </a:solidFill>
              </a:rPr>
              <a:t>Draft CRs/</a:t>
            </a:r>
            <a:r>
              <a:rPr lang="en-US" altLang="zh-CN" sz="1400" strike="sngStrike" dirty="0"/>
              <a:t>CRs for concluded aspects</a:t>
            </a:r>
            <a:r>
              <a:rPr lang="en-US" altLang="zh-CN" sz="1400" dirty="0"/>
              <a:t>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SA2#154AH and SA2#155 meeting: normative work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300"/>
              </a:spcAft>
              <a:buNone/>
            </a:pPr>
            <a:endParaRPr lang="de-DE" altLang="zh-CN" sz="1200" dirty="0"/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xmlns="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0349510"/>
              </p:ext>
            </p:extLst>
          </p:nvPr>
        </p:nvGraphicFramePr>
        <p:xfrm>
          <a:off x="533400" y="3378183"/>
          <a:ext cx="8135603" cy="715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498">
                  <a:extLst>
                    <a:ext uri="{9D8B030D-6E8A-4147-A177-3AD203B41FA5}">
                      <a16:colId xmlns:a16="http://schemas.microsoft.com/office/drawing/2014/main" xmlns="" val="4005753941"/>
                    </a:ext>
                  </a:extLst>
                </a:gridCol>
                <a:gridCol w="836578">
                  <a:extLst>
                    <a:ext uri="{9D8B030D-6E8A-4147-A177-3AD203B41FA5}">
                      <a16:colId xmlns:a16="http://schemas.microsoft.com/office/drawing/2014/main" xmlns="" val="560377742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1777870268"/>
                    </a:ext>
                  </a:extLst>
                </a:gridCol>
                <a:gridCol w="794413">
                  <a:extLst>
                    <a:ext uri="{9D8B030D-6E8A-4147-A177-3AD203B41FA5}">
                      <a16:colId xmlns:a16="http://schemas.microsoft.com/office/drawing/2014/main" xmlns="" val="3099781356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4073129191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241026050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1001182748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1202822553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2855052040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161785237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2301542961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833483613"/>
                    </a:ext>
                  </a:extLst>
                </a:gridCol>
              </a:tblGrid>
              <a:tr h="107103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3765011722"/>
                  </a:ext>
                </a:extLst>
              </a:tr>
              <a:tr h="167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SID/WID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 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2570883347"/>
                  </a:ext>
                </a:extLst>
              </a:tr>
              <a:tr h="250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FS_XRM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4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</a:rPr>
                        <a:t> (</a:t>
                      </a:r>
                      <a:r>
                        <a:rPr lang="en-US" altLang="zh-CN" sz="900">
                          <a:solidFill>
                            <a:srgbClr val="FF0000"/>
                          </a:solidFill>
                          <a:effectLst/>
                        </a:rPr>
                        <a:t>change for Study</a:t>
                      </a:r>
                      <a:r>
                        <a:rPr lang="en-US" altLang="zh-CN" sz="900" baseline="0">
                          <a:solidFill>
                            <a:srgbClr val="FF0000"/>
                          </a:solidFill>
                          <a:effectLst/>
                        </a:rPr>
                        <a:t> phase</a:t>
                      </a: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23721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17632</TotalTime>
  <Words>449</Words>
  <Application>Microsoft Office PowerPoint</Application>
  <PresentationFormat>全屏显示(4:3)</PresentationFormat>
  <Paragraphs>94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FS_XRM Status Report</vt:lpstr>
      <vt:lpstr>FS_XRM status after SA2#153E (1/2)</vt:lpstr>
      <vt:lpstr>FS_XRM status after SA2#153E (2/2)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Tencent-Lei</cp:lastModifiedBy>
  <cp:revision>1996</cp:revision>
  <dcterms:created xsi:type="dcterms:W3CDTF">2008-08-30T09:32:10Z</dcterms:created>
  <dcterms:modified xsi:type="dcterms:W3CDTF">2022-10-18T03:45:51Z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(3)e2C6hRnBsaDxgr85sMgM3piSpRJw5gFSjJIiIjJxlywZ+KQCgeUBNwDPhrDflJZDvbeDcLP/
D85HOhoxyFKQosj5K7tGr7jgN5/8RrM/Sl1F5WAGWK28OcrHVEcBFfnvtz3arf5Yv4+P3l5H
emcrtBIjFz9FWMAJs/UHDvX04JYwd0036jr5S0gr3fqWgb50YS4vaH8enaEjmjelDnb/HfhG
rqfbhhAx6YEuD8LEXd</vt:lpwstr>
  </property>
  <property fmtid="{D5CDD505-2E9C-101B-9397-08002B2CF9AE}" pid="9" name="_2015_ms_pID_7253431">
    <vt:lpwstr>X478VJ42gTEF8yfw2nADmUhnIj1/JhWQPjcFmylhLLmiUVsWA5hz0T
h/U0nBAyx5RgGBcfmAnj2rr0BAxsu06xiI+64VBKYccM96M4mYycqJxG8Xb4O3xVEEXggS80
81SrLnzKD+91XdsE4SDevFUoJlXh0KkCW3uKgURz1SvSsFOSEOKg8X5XMXiqdbD1SFFPS0p9
2HvBnYVfexO3V62OgkCFRKAhts2KoyYToc9R</vt:lpwstr>
  </property>
  <property fmtid="{D5CDD505-2E9C-101B-9397-08002B2CF9AE}" pid="10" name="_2015_ms_pID_7253432">
    <vt:lpwstr>w8fQPUwUlkaEqSTewyHYbRU=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1661760621</vt:lpwstr>
  </property>
</Properties>
</file>