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3771" r:id="rId5"/>
  </p:sldMasterIdLst>
  <p:notesMasterIdLst>
    <p:notesMasterId r:id="rId11"/>
  </p:notesMasterIdLst>
  <p:handoutMasterIdLst>
    <p:handoutMasterId r:id="rId12"/>
  </p:handoutMasterIdLst>
  <p:sldIdLst>
    <p:sldId id="303" r:id="rId6"/>
    <p:sldId id="796" r:id="rId7"/>
    <p:sldId id="798" r:id="rId8"/>
    <p:sldId id="789" r:id="rId9"/>
    <p:sldId id="791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5" d="100"/>
          <a:sy n="115" d="100"/>
        </p:scale>
        <p:origin x="1788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4014" y="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commentAuthors" Target="commentAuthors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dalagudde, Meghashree Dattatri" userId="3bdde223-3cc2-46f9-a18e-ffee047e675d" providerId="ADAL" clId="{5B73DE19-CD4C-4E8A-8E0E-AA8E1598FC42}"/>
    <pc:docChg chg="modMainMaster">
      <pc:chgData name="Kedalagudde, Meghashree Dattatri" userId="3bdde223-3cc2-46f9-a18e-ffee047e675d" providerId="ADAL" clId="{5B73DE19-CD4C-4E8A-8E0E-AA8E1598FC42}" dt="2022-10-17T22:38:55.917" v="5" actId="20577"/>
      <pc:docMkLst>
        <pc:docMk/>
      </pc:docMkLst>
      <pc:sldMasterChg chg="modSldLayout">
        <pc:chgData name="Kedalagudde, Meghashree Dattatri" userId="3bdde223-3cc2-46f9-a18e-ffee047e675d" providerId="ADAL" clId="{5B73DE19-CD4C-4E8A-8E0E-AA8E1598FC42}" dt="2022-10-17T22:38:55.917" v="5" actId="20577"/>
        <pc:sldMasterMkLst>
          <pc:docMk/>
          <pc:sldMasterMk cId="0" sldId="2147483729"/>
        </pc:sldMasterMkLst>
        <pc:sldLayoutChg chg="modSp mod">
          <pc:chgData name="Kedalagudde, Meghashree Dattatri" userId="3bdde223-3cc2-46f9-a18e-ffee047e675d" providerId="ADAL" clId="{5B73DE19-CD4C-4E8A-8E0E-AA8E1598FC42}" dt="2022-10-17T22:38:55.917" v="5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Kedalagudde, Meghashree Dattatri" userId="3bdde223-3cc2-46f9-a18e-ffee047e675d" providerId="ADAL" clId="{5B73DE19-CD4C-4E8A-8E0E-AA8E1598FC42}" dt="2022-10-17T22:38:55.917" v="5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10/17/2022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10/17/2022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#153E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10th - 17th October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S2-2209228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9577A29-C1BF-4667-93F4-411ED69EBF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4135-6555-496E-A6AC-3269B99073D2}" type="datetimeFigureOut">
              <a:rPr lang="en-US" smtClean="0"/>
              <a:t>10/17/2022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B8FB5B3-42A3-4ABF-AA0A-2C1E775ED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22E2D5-33CE-4D61-A38E-3774E8DC28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7140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901CCB-FDDE-4788-8F5A-801EB1825D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A2DC9E-8F44-4DC8-BCC8-1204DEC550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3A25D6-4A79-4D97-BB73-9396273319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5CC7852-353B-4773-BBF5-F5099509E1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4135-6555-496E-A6AC-3269B99073D2}" type="datetimeFigureOut">
              <a:rPr lang="en-US" smtClean="0"/>
              <a:t>10/17/2022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551CFC-87D9-48B0-968D-496061B4F9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B637F0-93BC-443D-88F9-A4A1E80DC2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1336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B33743-3325-495B-857A-AAEC8033AA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F2934A2-4498-4AE7-AB48-51DD163FBF0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952037-2169-4605-8DF0-B9CF5BB6694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DA10901-930E-4CE5-A61F-AD747C70C1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4135-6555-496E-A6AC-3269B99073D2}" type="datetimeFigureOut">
              <a:rPr lang="en-US" smtClean="0"/>
              <a:t>10/17/2022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782E21D-A9AA-4297-ABE1-C669F770EB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0087D4-5075-44BF-82B4-DF45BF793F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1130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430008-2764-4EBB-8A5C-082B8E5DB1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556A07A-06B7-485C-A109-F1C0738B41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B32226-7950-4404-8347-7DA03DFBBC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4135-6555-496E-A6AC-3269B99073D2}" type="datetimeFigureOut">
              <a:rPr lang="en-US" smtClean="0"/>
              <a:t>10/17/2022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43DBD5-953D-4E22-ADAB-168403FCF0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F6BF14-A922-445B-BD09-3291F81993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5621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3745E4D-6875-462E-86DB-13F322B007C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1E23DEA-98B9-4420-8478-0886207FA6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226D9D-ECC8-454A-88B2-D253003593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4135-6555-496E-A6AC-3269B99073D2}" type="datetimeFigureOut">
              <a:rPr lang="en-US" smtClean="0"/>
              <a:t>10/17/2022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587D5B-726C-4B0C-8413-39A142CD1D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256341-F98A-4F32-8168-6225B07EA3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5535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FB1EE0-80BB-41F2-BB12-AF067D7A27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29471EF-A897-40BC-8BBA-1B2D57A7BB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20B719-0A16-42A8-92F7-4F646B591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4135-6555-496E-A6AC-3269B99073D2}" type="datetimeFigureOut">
              <a:rPr lang="en-US" smtClean="0"/>
              <a:t>10/17/2022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BDA41E-A926-4413-99A1-0E801BAB78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60A2BE-7696-4799-8A08-616CA064F5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7675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08EC78-ED27-4854-A315-3029274BF6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54F154-1025-4B71-B2E7-62F03F444F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9B130D-E76A-42B0-8ACA-DEFE31D11A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4135-6555-496E-A6AC-3269B99073D2}" type="datetimeFigureOut">
              <a:rPr lang="en-US" smtClean="0"/>
              <a:t>10/17/2022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C8A5D3-17C0-46F9-9C1E-EC245A84DC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05BEBC-37F4-437E-91E4-9FFA50BBA9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2002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B2AE36-8B8F-4B2B-9E05-B7A1F7B448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A501E6-A747-42DB-BC46-3A873ACD13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7F1F1-4DC9-4979-B98E-43B9B349CB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4135-6555-496E-A6AC-3269B99073D2}" type="datetimeFigureOut">
              <a:rPr lang="en-US" smtClean="0"/>
              <a:t>10/17/2022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96BD4F-91F1-483F-A809-B84F82AC8B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406206-6CC2-44EB-A345-4B7E25A7C5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631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E1211-CD5A-48F1-A2A0-DDDE41A545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0C8C50-F1BC-4482-8AB0-DA37D77BF9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E899287-254B-4E10-A834-01B4AA1EB2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2DA1E4-4FCC-4653-A831-1C2482F419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4135-6555-496E-A6AC-3269B99073D2}" type="datetimeFigureOut">
              <a:rPr lang="en-US" smtClean="0"/>
              <a:t>10/17/2022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5223F5C-8533-4456-A9D1-B5FD469EE2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CC59F01-9415-4B7E-A8D6-3C3C830AF2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48742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7DCDA0-9A01-43F1-ADD4-1936D4E201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C558209-0DF8-42D1-B2AC-1E568C65CE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A234FD0-9438-4A2B-9E9C-227622DB3C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7E472A8-CBAF-4766-B1B5-B27656F171C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B99CDB4-1E95-49DE-9F77-9A4E7BC8F3E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4A3ABBF-E9F6-425A-A6A4-0A1D0057EC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4135-6555-496E-A6AC-3269B99073D2}" type="datetimeFigureOut">
              <a:rPr lang="en-US" smtClean="0"/>
              <a:t>10/17/2022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A84EFBB-DC2F-47E6-A560-B86C5F08A0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BA98EF1-529B-4C15-938D-FB177C167D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2016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44A35A-9C48-430A-98DD-C6A7E91CEF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1C2DF78-E911-4862-ADCB-A8B69A03A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4135-6555-496E-A6AC-3269B99073D2}" type="datetimeFigureOut">
              <a:rPr lang="en-US" smtClean="0"/>
              <a:t>10/17/2022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534C44A-8727-4A28-8693-75A350EB74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069FB10-D5DB-48C3-ACB5-B83467EE80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6725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WG2#153E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 meeting, 10</a:t>
            </a:r>
            <a:r>
              <a:rPr lang="en-GB" altLang="de-DE" sz="1200" baseline="30000" dirty="0">
                <a:solidFill>
                  <a:schemeClr val="bg1"/>
                </a:solidFill>
              </a:rPr>
              <a:t>th</a:t>
            </a:r>
            <a:r>
              <a:rPr lang="en-GB" altLang="de-DE" sz="1200" baseline="0" dirty="0">
                <a:solidFill>
                  <a:schemeClr val="bg1"/>
                </a:solidFill>
              </a:rPr>
              <a:t> -17</a:t>
            </a:r>
            <a:r>
              <a:rPr lang="en-GB" altLang="de-DE" sz="1200" baseline="30000" dirty="0">
                <a:solidFill>
                  <a:schemeClr val="bg1"/>
                </a:solidFill>
              </a:rPr>
              <a:t>th</a:t>
            </a:r>
            <a:r>
              <a:rPr lang="en-GB" altLang="de-DE" sz="1200" baseline="0" dirty="0">
                <a:solidFill>
                  <a:schemeClr val="bg1"/>
                </a:solidFill>
              </a:rPr>
              <a:t>  October, 2022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3CFF6C3-4EAC-4899-B453-2B9592D7E3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6E23D7-0A2F-4252-9A8D-EE00D87B2D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EFEB0E-5AE9-4BCB-B1D4-C410AD31E36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304135-6555-496E-A6AC-3269B99073D2}" type="datetimeFigureOut">
              <a:rPr lang="en-US" smtClean="0"/>
              <a:t>10/17/2022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EA652-0261-4D90-9128-EC1B7C4EB29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9F17C4-1EE6-4E67-90D1-982FAD42284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3006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FS_SFC/SFC 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66040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>Meghashree D Kedalagudde</a:t>
            </a:r>
            <a:br>
              <a:rPr lang="en-US" altLang="en-US" sz="2000" b="1" dirty="0"/>
            </a:br>
            <a:r>
              <a:rPr lang="en-US" altLang="en-US" sz="2000" b="1" dirty="0"/>
              <a:t>Intel (Rapporteur)</a:t>
            </a:r>
            <a:endParaRPr lang="en-GB" altLang="en-US" sz="20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283" y="414867"/>
            <a:ext cx="6827838" cy="675167"/>
          </a:xfrm>
        </p:spPr>
        <p:txBody>
          <a:bodyPr/>
          <a:lstStyle/>
          <a:p>
            <a:r>
              <a:rPr lang="en-US" altLang="de-DE" b="1" dirty="0"/>
              <a:t>FS_SFC status after SA#97</a:t>
            </a:r>
            <a:endParaRPr lang="en-US" sz="3600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217758"/>
            <a:ext cx="8695692" cy="40349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SA#97: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TR 23.700-18 v0.5.0 generated based on the agreed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Total TUs requested for Study Phase is 2.5 TUs, 0 TU remaining.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Total TUs requested for Normative Phase is 1.5 TUs, 1 TU remaining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One </a:t>
            </a:r>
            <a:r>
              <a:rPr lang="en-US" altLang="de-DE" sz="1200" kern="0" dirty="0" err="1"/>
              <a:t>pCR</a:t>
            </a:r>
            <a:r>
              <a:rPr lang="en-US" altLang="de-DE" sz="1200" kern="0" dirty="0"/>
              <a:t> for conclusion on KI#1 is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New WID for normative work is agreed with the objectives set based on TR conclusions.</a:t>
            </a:r>
            <a:endParaRPr lang="en-US" altLang="zh-CN" sz="1200" kern="0" dirty="0">
              <a:solidFill>
                <a:srgbClr val="FF0000"/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ko-KR" sz="1200" kern="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zh-CN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kern="0" dirty="0"/>
              <a:t>SA#154AH meeting, January 2022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Start normative work for KI#1 and KI#2 based on the agreed WID for SFC.</a:t>
            </a:r>
            <a:endParaRPr lang="en-US" altLang="en-US" sz="1200" kern="0" dirty="0">
              <a:solidFill>
                <a:srgbClr val="FF0000"/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de-DE" altLang="zh-CN" sz="1400" dirty="0">
                <a:solidFill>
                  <a:srgbClr val="000000"/>
                </a:solidFill>
              </a:rPr>
              <a:t>	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05568484"/>
              </p:ext>
            </p:extLst>
          </p:nvPr>
        </p:nvGraphicFramePr>
        <p:xfrm>
          <a:off x="230594" y="1216255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FS_SFC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System Enabler for Service Function Chaining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Oct,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SP-211594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876679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283" y="414867"/>
            <a:ext cx="6827838" cy="675167"/>
          </a:xfrm>
        </p:spPr>
        <p:txBody>
          <a:bodyPr/>
          <a:lstStyle/>
          <a:p>
            <a:r>
              <a:rPr lang="en-US" altLang="de-DE" b="1" dirty="0"/>
              <a:t>SFC status after SA#97</a:t>
            </a:r>
            <a:endParaRPr lang="en-US" sz="3600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217758"/>
            <a:ext cx="8695692" cy="40349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6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SA#97: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Total TUs requested for Normative Phase is 1.5 TUs, 1 TU remaining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WID for normative work is agreed with the objectives set based on TR conclusions.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All the CRs submitted to SA2#153e meeting corresponding TR conclusions was postponed to the next meeting.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ko-KR" sz="1200" kern="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zh-CN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kern="0" dirty="0"/>
              <a:t>SA#154AH meeting, January 2022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Start normative work for KI#1 and KI#2 based on the agreed WID for SFC.</a:t>
            </a:r>
            <a:endParaRPr lang="en-US" altLang="en-US" sz="1200" kern="0" dirty="0">
              <a:solidFill>
                <a:srgbClr val="FF0000"/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de-DE" altLang="zh-CN" sz="1400" dirty="0">
                <a:solidFill>
                  <a:srgbClr val="000000"/>
                </a:solidFill>
              </a:rPr>
              <a:t>	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31870026"/>
              </p:ext>
            </p:extLst>
          </p:nvPr>
        </p:nvGraphicFramePr>
        <p:xfrm>
          <a:off x="230594" y="1216255"/>
          <a:ext cx="8810067" cy="106690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SFC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System Enabler for Service Function Chaining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March,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>
                          <a:solidFill>
                            <a:srgbClr val="7030A0"/>
                          </a:solidFill>
                        </a:rPr>
                        <a:t>Yet to be SA plenary approved 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8768282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283" y="414867"/>
            <a:ext cx="6827838" cy="675167"/>
          </a:xfrm>
        </p:spPr>
        <p:txBody>
          <a:bodyPr/>
          <a:lstStyle/>
          <a:p>
            <a:r>
              <a:rPr lang="en-US" altLang="de-DE" b="1" dirty="0"/>
              <a:t>FS_SFC status after SA2#153E </a:t>
            </a:r>
            <a:endParaRPr lang="en-US" sz="3600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217758"/>
            <a:ext cx="8695692" cy="40349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6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  <a:endParaRPr lang="en-US" sz="18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Total TUs requested for Study Phase is 2.5 TUs, 0</a:t>
            </a:r>
            <a:r>
              <a:rPr lang="en-US" altLang="ko-KR" sz="1200" kern="0" dirty="0"/>
              <a:t> TU remaining.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One </a:t>
            </a:r>
            <a:r>
              <a:rPr lang="en-US" altLang="de-DE" sz="1200" kern="0" dirty="0" err="1"/>
              <a:t>pCR</a:t>
            </a:r>
            <a:r>
              <a:rPr lang="en-US" altLang="de-DE" sz="1200" kern="0" dirty="0"/>
              <a:t> for conclusion for KI#1 is agreed.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kern="0" dirty="0"/>
              <a:t>Revised WID for normative work is agreed with the objectives updated based on TR conclusions for KI#1.</a:t>
            </a:r>
            <a:endParaRPr lang="en-US" altLang="de-DE" sz="1200" kern="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600" kern="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kern="0" dirty="0"/>
              <a:t>Focus of the Next Meeting (SA2#154AH):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Start normative work for KI#1 and KI#2 based on the agreed WID for SFC.</a:t>
            </a:r>
            <a:endParaRPr lang="en-US" altLang="en-US" sz="1200" kern="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600" b="1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29024910"/>
              </p:ext>
            </p:extLst>
          </p:nvPr>
        </p:nvGraphicFramePr>
        <p:xfrm>
          <a:off x="230594" y="1216255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FS_SFC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System Enabler for Service Function Chaining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Oct.,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SP-211594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280644"/>
            <a:ext cx="4048790" cy="520996"/>
          </a:xfrm>
        </p:spPr>
        <p:txBody>
          <a:bodyPr/>
          <a:lstStyle/>
          <a:p>
            <a:r>
              <a:rPr lang="en-US" altLang="de-DE" b="1" dirty="0"/>
              <a:t>FS_SFC Work Plan</a:t>
            </a:r>
            <a:endParaRPr lang="en-US" sz="3600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810" y="813391"/>
            <a:ext cx="8644418" cy="5523613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SA5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SA5 dependencies related to Service Function Management</a:t>
            </a:r>
            <a:endParaRPr lang="de-DE" sz="105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Contentious Issue</a:t>
            </a:r>
            <a:r>
              <a:rPr lang="de-DE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N/A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Focus for the Next Meeting (SA2#154AH)</a:t>
            </a:r>
            <a:r>
              <a:rPr lang="de-DE" sz="12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050" dirty="0"/>
              <a:t>Total TU allocated for SA2#154AH meeting is 0.5 TU.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050" kern="0" dirty="0"/>
              <a:t>Discuss CRs </a:t>
            </a:r>
            <a:r>
              <a:rPr lang="en-US" altLang="zh-CN" sz="1050" dirty="0"/>
              <a:t>for n</a:t>
            </a:r>
            <a:r>
              <a:rPr lang="en-US" altLang="zh-CN" sz="1050" kern="0" dirty="0"/>
              <a:t>ormative work implementing study conclusions for KI#1 and KI#2.</a:t>
            </a:r>
            <a:endParaRPr lang="en-US" altLang="zh-CN" sz="105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/>
              <a:t>Overall Plan</a:t>
            </a:r>
            <a:r>
              <a:rPr lang="en-US" altLang="zh-CN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lnSpc>
                <a:spcPct val="110000"/>
              </a:lnSpc>
              <a:defRPr/>
            </a:pPr>
            <a:endParaRPr lang="en-US" sz="1050" dirty="0"/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SA2#149-E: TR Skeleton, TR Scope, Architectural Assumption, Key Issues, solutions for KIs related to WT#2 and WT#3 (low priority if exceeding 30 papers limits)</a:t>
            </a:r>
            <a:endParaRPr lang="en-US" sz="1200" dirty="0">
              <a:effectLst/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SA2#150-E: any new Key Issue (last meeting), new/revised solutions for all Key Issues/WTs </a:t>
            </a:r>
            <a:endParaRPr lang="en-US" sz="1200" dirty="0">
              <a:effectLst/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SA2#151-E: any new/revised solution (last e-meeting), initial evaluation and potential conclusion.</a:t>
            </a:r>
            <a:endParaRPr lang="en-US" sz="1200" dirty="0">
              <a:effectLst/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SA2#152-E: Solution evaluation and conclusion completion, normative WID, TR for information at SA#97e.</a:t>
            </a:r>
            <a:endParaRPr lang="en-US" sz="1200" dirty="0">
              <a:effectLst/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SA2#153, SA2#154AH,SA2#155:</a:t>
            </a:r>
            <a:r>
              <a:rPr lang="de-DE" altLang="zh-CN" sz="1100" kern="0" dirty="0"/>
              <a:t> Complete conclusion for KI#1,</a:t>
            </a:r>
            <a:r>
              <a:rPr lang="de-DE" altLang="zh-CN" sz="1100" dirty="0"/>
              <a:t> Send TR for approval at SA#98e. </a:t>
            </a:r>
            <a:r>
              <a:rPr lang="de-DE" altLang="zh-CN" sz="1100" kern="0" dirty="0"/>
              <a:t>U</a:t>
            </a:r>
            <a:r>
              <a:rPr lang="en-US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pdate of normative WID if needed, and normative works.</a:t>
            </a: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1100" dirty="0"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SA2#154AH: </a:t>
            </a:r>
            <a:r>
              <a:rPr lang="en-US" sz="1100" dirty="0"/>
              <a:t>N</a:t>
            </a:r>
            <a:r>
              <a:rPr lang="en-US" altLang="zh-CN" sz="1100" dirty="0"/>
              <a:t>ormative work implementing study conclusions for KI#1 and KI#2</a:t>
            </a:r>
            <a:endParaRPr lang="en-US" sz="1100" dirty="0"/>
          </a:p>
          <a:p>
            <a:pPr lvl="1">
              <a:lnSpc>
                <a:spcPct val="110000"/>
              </a:lnSpc>
              <a:defRPr/>
            </a:pPr>
            <a:endParaRPr lang="en-US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-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05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1C1A634E-77E2-4491-A456-B705102698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7054935"/>
              </p:ext>
            </p:extLst>
          </p:nvPr>
        </p:nvGraphicFramePr>
        <p:xfrm>
          <a:off x="372880" y="2694104"/>
          <a:ext cx="8388348" cy="53090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50018">
                  <a:extLst>
                    <a:ext uri="{9D8B030D-6E8A-4147-A177-3AD203B41FA5}">
                      <a16:colId xmlns:a16="http://schemas.microsoft.com/office/drawing/2014/main" val="1216271457"/>
                    </a:ext>
                  </a:extLst>
                </a:gridCol>
                <a:gridCol w="778665">
                  <a:extLst>
                    <a:ext uri="{9D8B030D-6E8A-4147-A177-3AD203B41FA5}">
                      <a16:colId xmlns:a16="http://schemas.microsoft.com/office/drawing/2014/main" val="1757137308"/>
                    </a:ext>
                  </a:extLst>
                </a:gridCol>
                <a:gridCol w="790463">
                  <a:extLst>
                    <a:ext uri="{9D8B030D-6E8A-4147-A177-3AD203B41FA5}">
                      <a16:colId xmlns:a16="http://schemas.microsoft.com/office/drawing/2014/main" val="3513227646"/>
                    </a:ext>
                  </a:extLst>
                </a:gridCol>
                <a:gridCol w="672484">
                  <a:extLst>
                    <a:ext uri="{9D8B030D-6E8A-4147-A177-3AD203B41FA5}">
                      <a16:colId xmlns:a16="http://schemas.microsoft.com/office/drawing/2014/main" val="1388444884"/>
                    </a:ext>
                  </a:extLst>
                </a:gridCol>
                <a:gridCol w="566302">
                  <a:extLst>
                    <a:ext uri="{9D8B030D-6E8A-4147-A177-3AD203B41FA5}">
                      <a16:colId xmlns:a16="http://schemas.microsoft.com/office/drawing/2014/main" val="143776490"/>
                    </a:ext>
                  </a:extLst>
                </a:gridCol>
                <a:gridCol w="566302">
                  <a:extLst>
                    <a:ext uri="{9D8B030D-6E8A-4147-A177-3AD203B41FA5}">
                      <a16:colId xmlns:a16="http://schemas.microsoft.com/office/drawing/2014/main" val="2876531781"/>
                    </a:ext>
                  </a:extLst>
                </a:gridCol>
                <a:gridCol w="566302">
                  <a:extLst>
                    <a:ext uri="{9D8B030D-6E8A-4147-A177-3AD203B41FA5}">
                      <a16:colId xmlns:a16="http://schemas.microsoft.com/office/drawing/2014/main" val="85639837"/>
                    </a:ext>
                  </a:extLst>
                </a:gridCol>
                <a:gridCol w="566302">
                  <a:extLst>
                    <a:ext uri="{9D8B030D-6E8A-4147-A177-3AD203B41FA5}">
                      <a16:colId xmlns:a16="http://schemas.microsoft.com/office/drawing/2014/main" val="54598906"/>
                    </a:ext>
                  </a:extLst>
                </a:gridCol>
                <a:gridCol w="566302">
                  <a:extLst>
                    <a:ext uri="{9D8B030D-6E8A-4147-A177-3AD203B41FA5}">
                      <a16:colId xmlns:a16="http://schemas.microsoft.com/office/drawing/2014/main" val="2303178313"/>
                    </a:ext>
                  </a:extLst>
                </a:gridCol>
                <a:gridCol w="566302">
                  <a:extLst>
                    <a:ext uri="{9D8B030D-6E8A-4147-A177-3AD203B41FA5}">
                      <a16:colId xmlns:a16="http://schemas.microsoft.com/office/drawing/2014/main" val="2829952102"/>
                    </a:ext>
                  </a:extLst>
                </a:gridCol>
                <a:gridCol w="566302">
                  <a:extLst>
                    <a:ext uri="{9D8B030D-6E8A-4147-A177-3AD203B41FA5}">
                      <a16:colId xmlns:a16="http://schemas.microsoft.com/office/drawing/2014/main" val="766257394"/>
                    </a:ext>
                  </a:extLst>
                </a:gridCol>
                <a:gridCol w="566302">
                  <a:extLst>
                    <a:ext uri="{9D8B030D-6E8A-4147-A177-3AD203B41FA5}">
                      <a16:colId xmlns:a16="http://schemas.microsoft.com/office/drawing/2014/main" val="2392165285"/>
                    </a:ext>
                  </a:extLst>
                </a:gridCol>
                <a:gridCol w="566302">
                  <a:extLst>
                    <a:ext uri="{9D8B030D-6E8A-4147-A177-3AD203B41FA5}">
                      <a16:colId xmlns:a16="http://schemas.microsoft.com/office/drawing/2014/main" val="3551930186"/>
                    </a:ext>
                  </a:extLst>
                </a:gridCol>
              </a:tblGrid>
              <a:tr h="176969"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Feb, 22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Apr, 22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May, 22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Aug, 22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Oct, 22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Nov, 22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Jan, 23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Feb, 23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800302248"/>
                  </a:ext>
                </a:extLst>
              </a:tr>
              <a:tr h="176969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SID/WID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Study  TU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Normative TU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Total TU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#149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#150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#151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#152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#153</a:t>
                      </a:r>
                      <a:endParaRPr lang="en-US" sz="9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#154</a:t>
                      </a:r>
                      <a:endParaRPr lang="en-US" sz="9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solidFill>
                            <a:srgbClr val="FF0000"/>
                          </a:solidFill>
                          <a:effectLst/>
                        </a:rPr>
                        <a:t>#154AH</a:t>
                      </a:r>
                      <a:endParaRPr lang="en-US" sz="9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solidFill>
                            <a:srgbClr val="FF0000"/>
                          </a:solidFill>
                          <a:effectLst/>
                        </a:rPr>
                        <a:t>#155</a:t>
                      </a:r>
                      <a:endParaRPr lang="en-US" sz="9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Total TU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14756208"/>
                  </a:ext>
                </a:extLst>
              </a:tr>
              <a:tr h="176969"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FS_SFC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2.5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1.5</a:t>
                      </a:r>
                      <a:endParaRPr lang="en-US" sz="9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</a:rPr>
                        <a:t>0.5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</a:rPr>
                        <a:t>0.5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</a:rPr>
                        <a:t>0.5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</a:rPr>
                        <a:t>1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solidFill>
                            <a:srgbClr val="FF0000"/>
                          </a:solidFill>
                          <a:effectLst/>
                        </a:rPr>
                        <a:t>0.5</a:t>
                      </a:r>
                      <a:endParaRPr lang="en-US" sz="9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0.5</a:t>
                      </a:r>
                      <a:endParaRPr lang="en-US" sz="9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0.5</a:t>
                      </a:r>
                      <a:endParaRPr lang="en-US" sz="9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4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6880362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82E10A3-DB35-414F-83C1-BF5FB8647349}">
  <ds:schemaRefs>
    <ds:schemaRef ds:uri="db33437f-65a5-48c5-b537-19efd290f967"/>
    <ds:schemaRef ds:uri="http://purl.org/dc/terms/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45232</TotalTime>
  <Words>639</Words>
  <Application>Microsoft Office PowerPoint</Application>
  <PresentationFormat>On-screen Show (4:3)</PresentationFormat>
  <Paragraphs>123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</vt:lpstr>
      <vt:lpstr>Arial </vt:lpstr>
      <vt:lpstr>Calibri</vt:lpstr>
      <vt:lpstr>Calibri Light</vt:lpstr>
      <vt:lpstr>Times New Roman</vt:lpstr>
      <vt:lpstr>Office Theme</vt:lpstr>
      <vt:lpstr>Custom Design</vt:lpstr>
      <vt:lpstr>FS_SFC/SFC Status Report</vt:lpstr>
      <vt:lpstr>FS_SFC status after SA#97</vt:lpstr>
      <vt:lpstr>SFC status after SA#97</vt:lpstr>
      <vt:lpstr>FS_SFC status after SA2#153E </vt:lpstr>
      <vt:lpstr>FS_SFC Work Plan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Intel_MK_cl</cp:lastModifiedBy>
  <cp:revision>1857</cp:revision>
  <dcterms:created xsi:type="dcterms:W3CDTF">2008-08-30T09:32:10Z</dcterms:created>
  <dcterms:modified xsi:type="dcterms:W3CDTF">2022-10-17T22:38:58Z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