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9"/>
  </p:notesMasterIdLst>
  <p:handoutMasterIdLst>
    <p:handoutMasterId r:id="rId10"/>
  </p:handoutMasterIdLst>
  <p:sldIdLst>
    <p:sldId id="303" r:id="rId5"/>
    <p:sldId id="789" r:id="rId6"/>
    <p:sldId id="791" r:id="rId7"/>
    <p:sldId id="794" r:id="rId8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3BFC62-AEC6-4937-AF12-362AD02283E4}" v="2" dt="2022-01-17T17:01:11.74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26" d="100"/>
          <a:sy n="126" d="100"/>
        </p:scale>
        <p:origin x="1488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10/19/2022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10/19/2022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153E</a:t>
            </a:r>
            <a:endParaRPr lang="de-DE" altLang="ko-KR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10 </a:t>
            </a:r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– 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17 Oct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</a:t>
            </a:r>
            <a:r>
              <a:rPr lang="en-GB" altLang="de-DE" sz="1200" dirty="0" smtClean="0">
                <a:solidFill>
                  <a:schemeClr val="bg1"/>
                </a:solidFill>
              </a:rPr>
              <a:t>WG2#153E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</a:t>
            </a:r>
            <a:r>
              <a:rPr lang="en-GB" altLang="de-DE" sz="1200" baseline="0" dirty="0">
                <a:solidFill>
                  <a:schemeClr val="bg1"/>
                </a:solidFill>
              </a:rPr>
              <a:t>Electronic meeting, 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10 </a:t>
            </a:r>
            <a:r>
              <a:rPr lang="en-GB" altLang="de-DE" sz="1200" baseline="0" dirty="0">
                <a:solidFill>
                  <a:schemeClr val="bg1"/>
                </a:solidFill>
              </a:rPr>
              <a:t>– 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17 Oct, </a:t>
            </a:r>
            <a:r>
              <a:rPr lang="en-GB" altLang="de-DE" sz="1200" baseline="0" dirty="0">
                <a:solidFill>
                  <a:schemeClr val="bg1"/>
                </a:solidFill>
              </a:rPr>
              <a:t>2022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Specs/archive/23_serie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altLang="zh-CN" b="1" dirty="0"/>
              <a:t>FS_Ranging_SL</a:t>
            </a:r>
            <a:r>
              <a:rPr lang="en-US" altLang="de-DE" sz="3600" b="1" dirty="0" smtClean="0"/>
              <a:t>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/>
              <a:t/>
            </a:r>
            <a:br>
              <a:rPr lang="en-US" altLang="en-US" sz="1800" dirty="0"/>
            </a:br>
            <a:r>
              <a:rPr lang="en-US" altLang="en-US" sz="2000" b="1" dirty="0" smtClean="0"/>
              <a:t>Sherry (Yang) Shen</a:t>
            </a:r>
          </a:p>
          <a:p>
            <a:pPr>
              <a:lnSpc>
                <a:spcPct val="80000"/>
              </a:lnSpc>
            </a:pPr>
            <a:r>
              <a:rPr lang="en-US" altLang="en-US" sz="1800" dirty="0" smtClean="0">
                <a:latin typeface="Arial" panose="020B0604020202020204" pitchFamily="34" charset="0"/>
              </a:rPr>
              <a:t>Xiaomi (Rapporteur)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649288" y="382385"/>
            <a:ext cx="2074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/>
              <a:t>S2-2209226</a:t>
            </a:r>
            <a:endParaRPr lang="zh-CN" altLang="en-US" sz="1400" b="1"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GB" altLang="zh-CN" sz="2800" b="1" dirty="0"/>
              <a:t>FS_Ranging_SL</a:t>
            </a:r>
            <a:r>
              <a:rPr lang="en-US" altLang="de-DE" sz="2800" b="1" dirty="0"/>
              <a:t> status after </a:t>
            </a:r>
            <a:r>
              <a:rPr lang="en-US" altLang="de-DE" sz="2800" b="1" dirty="0" smtClean="0"/>
              <a:t>SA2#152E </a:t>
            </a:r>
            <a:r>
              <a:rPr lang="en-US" altLang="de-DE" sz="2800" b="1" dirty="0"/>
              <a:t>(1/2)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99063" y="2464038"/>
            <a:ext cx="6210300" cy="3781697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The latest TR </a:t>
            </a:r>
            <a:r>
              <a:rPr lang="en-US" altLang="de-DE" sz="1200" kern="0" dirty="0" smtClean="0"/>
              <a:t>23.700-86 </a:t>
            </a:r>
            <a:r>
              <a:rPr lang="en-US" altLang="de-DE" sz="1200" kern="0" dirty="0"/>
              <a:t>is available </a:t>
            </a:r>
            <a:r>
              <a:rPr lang="en-US" altLang="de-DE" sz="1200" kern="0" dirty="0" smtClean="0"/>
              <a:t>here:</a:t>
            </a:r>
            <a:r>
              <a:rPr lang="zh-CN" altLang="zh-CN" dirty="0" smtClean="0"/>
              <a:t> </a:t>
            </a:r>
            <a:r>
              <a:rPr lang="en-US" altLang="zh-CN" sz="1200" kern="0" dirty="0">
                <a:hlinkClick r:id="rId3"/>
              </a:rPr>
              <a:t>http://</a:t>
            </a:r>
            <a:r>
              <a:rPr lang="en-US" altLang="zh-CN" sz="1200" kern="0" dirty="0" smtClean="0">
                <a:hlinkClick r:id="rId3"/>
              </a:rPr>
              <a:t>www.3gpp.org/ftp/Specs/archive/23_series</a:t>
            </a:r>
            <a:r>
              <a:rPr lang="en-US" altLang="de-DE" sz="1200" kern="0" dirty="0" smtClean="0"/>
              <a:t>.</a:t>
            </a:r>
            <a:endParaRPr lang="en-US" altLang="de-DE" sz="12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Total TUs requested for Study Phase is </a:t>
            </a:r>
            <a:r>
              <a:rPr lang="en-US" altLang="de-DE" sz="1200" kern="0" dirty="0" smtClean="0"/>
              <a:t>3.5 TUs. </a:t>
            </a:r>
            <a:r>
              <a:rPr lang="en-US" altLang="de-DE" sz="1200" kern="0" dirty="0"/>
              <a:t>3</a:t>
            </a:r>
            <a:r>
              <a:rPr lang="en-US" altLang="de-DE" sz="1200" kern="0" dirty="0" smtClean="0"/>
              <a:t> </a:t>
            </a:r>
            <a:r>
              <a:rPr lang="en-US" altLang="de-DE" sz="1200" kern="0" dirty="0" smtClean="0"/>
              <a:t>TU is used, and </a:t>
            </a:r>
            <a:r>
              <a:rPr lang="en-US" altLang="de-DE" sz="1200" kern="0" dirty="0" smtClean="0"/>
              <a:t>0.5 </a:t>
            </a:r>
            <a:r>
              <a:rPr lang="en-US" altLang="de-DE" sz="1200" kern="0" dirty="0" smtClean="0"/>
              <a:t>TU is remaining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 smtClean="0"/>
              <a:t>Evaluation &amp; Conclusion for the 8 KIs and 1</a:t>
            </a:r>
            <a:r>
              <a:rPr lang="en-US" altLang="de-DE" sz="1200" dirty="0" smtClean="0"/>
              <a:t> </a:t>
            </a:r>
            <a:r>
              <a:rPr lang="en-US" altLang="de-DE" sz="1200" dirty="0" smtClean="0"/>
              <a:t>new solutions </a:t>
            </a:r>
            <a:r>
              <a:rPr lang="en-US" altLang="de-DE" sz="1200" dirty="0" smtClean="0"/>
              <a:t>(Solution#34) are added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6</a:t>
            </a:r>
            <a:r>
              <a:rPr lang="en-US" altLang="de-DE" sz="1200" kern="0" dirty="0" smtClean="0"/>
              <a:t> Solutions are updated (#6, #10, #19, #20, #31, #32)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 smtClean="0"/>
              <a:t>1 LS sent to RAN WGs for RAN dependent issues</a:t>
            </a:r>
            <a:endParaRPr lang="en-US" altLang="de-DE" sz="12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 smtClean="0"/>
              <a:t>34 </a:t>
            </a:r>
            <a:r>
              <a:rPr lang="de-DE" altLang="de-DE" sz="1600" b="1" kern="0" dirty="0" smtClean="0"/>
              <a:t>solutions and their mapping to Key Issues (see the table) 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altLang="zh-CN" sz="1600" b="1" dirty="0"/>
              <a:t>RAN impacts and dependencies</a:t>
            </a:r>
            <a:r>
              <a:rPr lang="en-US" altLang="zh-CN" sz="1600" dirty="0"/>
              <a:t>:</a:t>
            </a:r>
            <a:endParaRPr lang="de-DE" altLang="zh-CN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Terminologies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RAN </a:t>
            </a:r>
            <a:r>
              <a:rPr lang="en-US" altLang="zh-CN" sz="1200" dirty="0"/>
              <a:t>impacts or dependencies identified for Key Issue </a:t>
            </a:r>
            <a:r>
              <a:rPr lang="en-US" altLang="zh-CN" sz="1200" dirty="0" smtClean="0"/>
              <a:t>#1, #2</a:t>
            </a:r>
            <a:r>
              <a:rPr lang="en-US" altLang="zh-CN" sz="1200" dirty="0" smtClean="0"/>
              <a:t>, #3, </a:t>
            </a:r>
            <a:r>
              <a:rPr lang="en-US" altLang="zh-CN" sz="1200" dirty="0" smtClean="0"/>
              <a:t>#4</a:t>
            </a:r>
            <a:r>
              <a:rPr lang="en-US" altLang="zh-CN" sz="1200" dirty="0"/>
              <a:t>, #5 and #8 and their corresponding </a:t>
            </a:r>
            <a:r>
              <a:rPr lang="en-US" altLang="zh-CN" sz="1200" dirty="0" smtClean="0"/>
              <a:t>solutions</a:t>
            </a:r>
            <a:endParaRPr lang="en-US" altLang="zh-CN" sz="1200" strike="sngStrike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altLang="zh-CN" sz="1600" b="1" dirty="0"/>
              <a:t>SA3 dependencies</a:t>
            </a:r>
            <a:r>
              <a:rPr lang="zh-CN" altLang="en-US" sz="1600" b="1" dirty="0"/>
              <a:t>：</a:t>
            </a:r>
            <a:endParaRPr lang="en-US" altLang="zh-CN" sz="1600" b="1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altLang="zh-CN" sz="1200" dirty="0"/>
              <a:t>Privacy protection and other security aspects identified in Solution #6, #9, #11, #13, #17, #18, #19, #20, #21, #24, #25, #</a:t>
            </a:r>
            <a:r>
              <a:rPr lang="en-GB" altLang="zh-CN" sz="1200" dirty="0" smtClean="0"/>
              <a:t>31, </a:t>
            </a:r>
            <a:r>
              <a:rPr lang="en-GB" altLang="zh-CN" sz="1200" dirty="0"/>
              <a:t>#</a:t>
            </a:r>
            <a:r>
              <a:rPr lang="en-GB" altLang="zh-CN" sz="1200" dirty="0" smtClean="0"/>
              <a:t>33 and #34.</a:t>
            </a:r>
            <a:endParaRPr lang="de-DE" altLang="zh-CN" sz="12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altLang="zh-CN" sz="1600" b="1" dirty="0"/>
              <a:t>Contentious Issue</a:t>
            </a:r>
            <a:r>
              <a:rPr lang="de-DE" altLang="zh-CN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200" dirty="0" smtClean="0"/>
              <a:t>TR completion postponed to Jan. 2023, due to no TU on #154.</a:t>
            </a:r>
            <a:endParaRPr lang="de-DE" altLang="de-DE" sz="14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GB" altLang="zh-CN" sz="1200" kern="0" dirty="0" smtClean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6074080"/>
              </p:ext>
            </p:extLst>
          </p:nvPr>
        </p:nvGraphicFramePr>
        <p:xfrm>
          <a:off x="218574" y="1377122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FS_Ranging_SL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Ranging based services and </a:t>
                      </a:r>
                      <a:r>
                        <a:rPr lang="en-GB" altLang="zh-CN" sz="1400" b="1" i="0" u="none" strike="noStrike" kern="1200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sidelink</a:t>
                      </a:r>
                      <a:r>
                        <a:rPr lang="en-GB" altLang="zh-CN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positioning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60%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Jan, 23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SP-211647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0633316"/>
              </p:ext>
            </p:extLst>
          </p:nvPr>
        </p:nvGraphicFramePr>
        <p:xfrm>
          <a:off x="6309363" y="2319258"/>
          <a:ext cx="2834637" cy="45190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487">
                  <a:extLst>
                    <a:ext uri="{9D8B030D-6E8A-4147-A177-3AD203B41FA5}">
                      <a16:colId xmlns:a16="http://schemas.microsoft.com/office/drawing/2014/main" val="3835071148"/>
                    </a:ext>
                  </a:extLst>
                </a:gridCol>
                <a:gridCol w="280697">
                  <a:extLst>
                    <a:ext uri="{9D8B030D-6E8A-4147-A177-3AD203B41FA5}">
                      <a16:colId xmlns:a16="http://schemas.microsoft.com/office/drawing/2014/main" val="896263893"/>
                    </a:ext>
                  </a:extLst>
                </a:gridCol>
                <a:gridCol w="314515">
                  <a:extLst>
                    <a:ext uri="{9D8B030D-6E8A-4147-A177-3AD203B41FA5}">
                      <a16:colId xmlns:a16="http://schemas.microsoft.com/office/drawing/2014/main" val="3801812521"/>
                    </a:ext>
                  </a:extLst>
                </a:gridCol>
                <a:gridCol w="314823">
                  <a:extLst>
                    <a:ext uri="{9D8B030D-6E8A-4147-A177-3AD203B41FA5}">
                      <a16:colId xmlns:a16="http://schemas.microsoft.com/office/drawing/2014/main" val="3544401493"/>
                    </a:ext>
                  </a:extLst>
                </a:gridCol>
                <a:gridCol w="314823">
                  <a:extLst>
                    <a:ext uri="{9D8B030D-6E8A-4147-A177-3AD203B41FA5}">
                      <a16:colId xmlns:a16="http://schemas.microsoft.com/office/drawing/2014/main" val="1493375446"/>
                    </a:ext>
                  </a:extLst>
                </a:gridCol>
                <a:gridCol w="314823">
                  <a:extLst>
                    <a:ext uri="{9D8B030D-6E8A-4147-A177-3AD203B41FA5}">
                      <a16:colId xmlns:a16="http://schemas.microsoft.com/office/drawing/2014/main" val="1996434330"/>
                    </a:ext>
                  </a:extLst>
                </a:gridCol>
                <a:gridCol w="314823">
                  <a:extLst>
                    <a:ext uri="{9D8B030D-6E8A-4147-A177-3AD203B41FA5}">
                      <a16:colId xmlns:a16="http://schemas.microsoft.com/office/drawing/2014/main" val="1893426041"/>
                    </a:ext>
                  </a:extLst>
                </a:gridCol>
                <a:gridCol w="314823">
                  <a:extLst>
                    <a:ext uri="{9D8B030D-6E8A-4147-A177-3AD203B41FA5}">
                      <a16:colId xmlns:a16="http://schemas.microsoft.com/office/drawing/2014/main" val="160750861"/>
                    </a:ext>
                  </a:extLst>
                </a:gridCol>
                <a:gridCol w="314823">
                  <a:extLst>
                    <a:ext uri="{9D8B030D-6E8A-4147-A177-3AD203B41FA5}">
                      <a16:colId xmlns:a16="http://schemas.microsoft.com/office/drawing/2014/main" val="2812287881"/>
                    </a:ext>
                  </a:extLst>
                </a:gridCol>
              </a:tblGrid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8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Key Issues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471429"/>
                  </a:ext>
                </a:extLst>
              </a:tr>
              <a:tr h="356769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Solutions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2</a:t>
                      </a:r>
                      <a:endParaRPr lang="zh-CN" sz="7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3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4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5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6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7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8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6075889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7745041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6819295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3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217424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4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3648266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5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5521281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6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0686808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7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1786447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8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6009363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9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5706986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10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6962899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11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165230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12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4956886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13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836577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14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3055277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15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2578523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16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5430307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17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1836603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18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7854586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19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r>
                        <a:rPr lang="en-US" altLang="zh-CN" sz="700" dirty="0" smtClean="0">
                          <a:effectLst/>
                        </a:rPr>
                        <a:t>X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5261591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20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8569625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21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650393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22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X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X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8754291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23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313080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24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182894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25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X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096477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26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X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1128003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27</a:t>
                      </a:r>
                      <a:endParaRPr lang="zh-CN" sz="7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X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772398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28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X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2496730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29</a:t>
                      </a:r>
                      <a:endParaRPr lang="zh-CN" sz="7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1588660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30</a:t>
                      </a:r>
                      <a:endParaRPr lang="zh-CN" sz="7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4404391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31</a:t>
                      </a:r>
                      <a:endParaRPr lang="zh-CN" sz="7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5426392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32</a:t>
                      </a:r>
                      <a:endParaRPr lang="zh-CN" sz="7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9206777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33</a:t>
                      </a:r>
                      <a:endParaRPr lang="zh-CN" sz="7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X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X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5886536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7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zh-CN" sz="7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7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7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2208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70094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0"/>
            <a:ext cx="7247376" cy="813391"/>
          </a:xfrm>
        </p:spPr>
        <p:txBody>
          <a:bodyPr/>
          <a:lstStyle/>
          <a:p>
            <a:r>
              <a:rPr lang="en-GB" altLang="zh-CN" sz="2800" b="1" dirty="0"/>
              <a:t>FS_Ranging_SL</a:t>
            </a:r>
            <a:r>
              <a:rPr lang="en-US" altLang="de-DE" sz="2800" b="1" dirty="0" smtClean="0"/>
              <a:t> </a:t>
            </a:r>
            <a:r>
              <a:rPr lang="en-US" altLang="de-DE" sz="2800" b="1" dirty="0"/>
              <a:t>status after </a:t>
            </a:r>
            <a:r>
              <a:rPr lang="en-US" altLang="de-DE" sz="2800" b="1" dirty="0" smtClean="0"/>
              <a:t>SA2#152E </a:t>
            </a:r>
            <a:r>
              <a:rPr lang="en-US" altLang="de-DE" sz="2800" b="1" dirty="0"/>
              <a:t>(2/2)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182" y="1247961"/>
            <a:ext cx="8644418" cy="149524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800" b="1" dirty="0" smtClean="0"/>
              <a:t>Focus </a:t>
            </a:r>
            <a:r>
              <a:rPr lang="de-DE" sz="1800" b="1" dirty="0"/>
              <a:t>for the Next </a:t>
            </a:r>
            <a:r>
              <a:rPr lang="de-DE" sz="1800" b="1" dirty="0" smtClean="0"/>
              <a:t>Meeting</a:t>
            </a:r>
            <a:r>
              <a:rPr lang="de-DE" sz="1800" dirty="0" smtClean="0"/>
              <a:t>:</a:t>
            </a:r>
            <a:endParaRPr lang="de-DE" sz="1800" dirty="0" smtClean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altLang="zh-CN" sz="1400" b="1" dirty="0" smtClean="0"/>
              <a:t>SA2#154: </a:t>
            </a:r>
            <a:r>
              <a:rPr lang="en-US" altLang="zh-CN" sz="1400" dirty="0"/>
              <a:t>establish the new </a:t>
            </a:r>
            <a:r>
              <a:rPr lang="en-US" altLang="zh-CN" sz="1400" dirty="0" smtClean="0"/>
              <a:t>WID, no TU for TR</a:t>
            </a:r>
            <a:endParaRPr lang="en-US" altLang="zh-CN" sz="1400" dirty="0" smtClean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altLang="zh-CN" sz="1400" b="1" dirty="0" smtClean="0"/>
              <a:t>SA2#154AH: </a:t>
            </a:r>
            <a:r>
              <a:rPr lang="en-US" altLang="zh-CN" sz="1400" dirty="0" smtClean="0"/>
              <a:t>No </a:t>
            </a:r>
            <a:r>
              <a:rPr lang="en-US" altLang="zh-CN" sz="1400" dirty="0" smtClean="0"/>
              <a:t>updates to </a:t>
            </a:r>
            <a:r>
              <a:rPr lang="en-US" altLang="zh-CN" sz="1400" dirty="0" smtClean="0"/>
              <a:t>definition, Key </a:t>
            </a:r>
            <a:r>
              <a:rPr lang="en-US" altLang="zh-CN" sz="1400" dirty="0" smtClean="0"/>
              <a:t>Issues and Architecture </a:t>
            </a:r>
            <a:r>
              <a:rPr lang="en-US" altLang="zh-CN" sz="1400" dirty="0" err="1" smtClean="0"/>
              <a:t>Requirements&amp;Assumptions</a:t>
            </a:r>
            <a:r>
              <a:rPr lang="en-US" altLang="zh-CN" sz="1400" dirty="0" smtClean="0"/>
              <a:t> (except editorial changes and issues remarked with EN), no new </a:t>
            </a:r>
            <a:r>
              <a:rPr lang="en-US" altLang="zh-CN" sz="1400" dirty="0" smtClean="0"/>
              <a:t>solution, </a:t>
            </a:r>
            <a:r>
              <a:rPr lang="en-US" altLang="zh-CN" sz="1400" dirty="0" smtClean="0"/>
              <a:t>finalize</a:t>
            </a:r>
            <a:r>
              <a:rPr lang="en-US" altLang="zh-CN" sz="1400" dirty="0" smtClean="0"/>
              <a:t> existing solutions &amp; the  </a:t>
            </a:r>
            <a:r>
              <a:rPr lang="en-US" altLang="zh-CN" sz="1400" dirty="0" err="1" smtClean="0"/>
              <a:t>Evaluation&amp;Conclusions</a:t>
            </a:r>
            <a:r>
              <a:rPr lang="en-US" altLang="zh-CN" sz="1400" dirty="0"/>
              <a:t> </a:t>
            </a:r>
            <a:r>
              <a:rPr lang="en-US" altLang="zh-CN" sz="1400" dirty="0" smtClean="0"/>
              <a:t>and start normative work which are concluded in the TR.</a:t>
            </a:r>
            <a:endParaRPr lang="en-US" altLang="zh-CN" sz="1400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 smtClean="0"/>
              <a:t>Overall </a:t>
            </a:r>
            <a:r>
              <a:rPr lang="en-US" altLang="zh-CN" sz="1800" b="1" dirty="0"/>
              <a:t>Plan</a:t>
            </a:r>
            <a:r>
              <a:rPr lang="en-US" altLang="zh-CN" sz="1800" dirty="0"/>
              <a:t>: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800" b="1" dirty="0"/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29" y="2682241"/>
            <a:ext cx="8936671" cy="355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53061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37" y="101010"/>
            <a:ext cx="6827838" cy="632637"/>
          </a:xfrm>
        </p:spPr>
        <p:txBody>
          <a:bodyPr/>
          <a:lstStyle/>
          <a:p>
            <a:r>
              <a:rPr lang="en-GB" altLang="zh-CN" b="1" dirty="0"/>
              <a:t>FS_Ranging_SL</a:t>
            </a:r>
            <a:r>
              <a:rPr lang="en-US" altLang="de-DE" b="1" dirty="0" smtClean="0"/>
              <a:t> </a:t>
            </a:r>
            <a:r>
              <a:rPr lang="en-US" altLang="de-DE" b="1" dirty="0"/>
              <a:t>status at </a:t>
            </a:r>
            <a:r>
              <a:rPr lang="en-US" altLang="de-DE" b="1" dirty="0" smtClean="0"/>
              <a:t>SA#98e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88DB0DF5-3773-4C51-A7A1-AB98B0519144}"/>
              </a:ext>
            </a:extLst>
          </p:cNvPr>
          <p:cNvSpPr txBox="1">
            <a:spLocks/>
          </p:cNvSpPr>
          <p:nvPr/>
        </p:nvSpPr>
        <p:spPr>
          <a:xfrm>
            <a:off x="246861" y="2489495"/>
            <a:ext cx="8733881" cy="3834016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kern="0" dirty="0"/>
              <a:t>Progress since </a:t>
            </a:r>
            <a:r>
              <a:rPr lang="de-DE" altLang="de-DE" sz="1800" kern="0" dirty="0" smtClean="0"/>
              <a:t>SA#97-e</a:t>
            </a:r>
            <a:r>
              <a:rPr lang="de-DE" altLang="de-DE" sz="1800" kern="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Evaluation &amp; Conclusion for the 8 KIs and 1 new solutions (Solution#34) are added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6 Solutions are updated (#6, #10, #19, #20, #31, #32)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1 LS sent to RAN WGs for RAN dependent </a:t>
            </a:r>
            <a:r>
              <a:rPr lang="en-US" altLang="de-DE" sz="1400" kern="0" dirty="0" smtClean="0"/>
              <a:t>issues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new </a:t>
            </a:r>
            <a:r>
              <a:rPr lang="en-US" altLang="zh-CN" sz="1400" dirty="0" smtClean="0"/>
              <a:t>WID is expected to be approved on </a:t>
            </a:r>
            <a:r>
              <a:rPr lang="de-DE" altLang="zh-CN" sz="1400" dirty="0" smtClean="0"/>
              <a:t>SA2#154</a:t>
            </a:r>
            <a:endParaRPr lang="en-US" altLang="de-DE" sz="14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kern="0" dirty="0" smtClean="0"/>
              <a:t>RAN </a:t>
            </a:r>
            <a:r>
              <a:rPr lang="en-US" sz="1800" kern="0" dirty="0"/>
              <a:t>impacts and dependencies:</a:t>
            </a:r>
            <a:endParaRPr lang="de-DE" sz="1800" kern="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 smtClean="0"/>
              <a:t>Terminologies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RAN impacts or dependencies identified for Key Issue #1, #2, #3, #4, #5 and #8 and their corresponding </a:t>
            </a:r>
            <a:r>
              <a:rPr lang="en-US" altLang="zh-CN" sz="1400" dirty="0" smtClean="0"/>
              <a:t>solutions</a:t>
            </a:r>
            <a:endParaRPr lang="en-US" altLang="zh-CN" sz="1400" strike="sngStrike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zh-CN" sz="1800" kern="0" dirty="0" smtClean="0"/>
              <a:t>SA3 </a:t>
            </a:r>
            <a:r>
              <a:rPr lang="de-DE" altLang="zh-CN" sz="1800" kern="0" dirty="0"/>
              <a:t>dependencies</a:t>
            </a:r>
            <a:r>
              <a:rPr lang="zh-CN" altLang="en-US" sz="1800" kern="0" dirty="0"/>
              <a:t>：</a:t>
            </a:r>
            <a:endParaRPr lang="en-US" altLang="zh-CN" sz="18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400" dirty="0"/>
              <a:t>Privacy protection and other security aspects identified in Solution </a:t>
            </a:r>
            <a:r>
              <a:rPr lang="en-GB" altLang="zh-CN" sz="1400" dirty="0" smtClean="0"/>
              <a:t>#6, #9</a:t>
            </a:r>
            <a:r>
              <a:rPr lang="en-GB" altLang="zh-CN" sz="1400" dirty="0"/>
              <a:t>, #11, #13, #17, #18, #19, #20, #21, </a:t>
            </a:r>
            <a:r>
              <a:rPr lang="en-GB" altLang="zh-CN" sz="1400" dirty="0" smtClean="0"/>
              <a:t>#24, #</a:t>
            </a:r>
            <a:r>
              <a:rPr lang="en-GB" altLang="zh-CN" sz="1400" dirty="0"/>
              <a:t>25, </a:t>
            </a:r>
            <a:r>
              <a:rPr lang="en-GB" altLang="zh-CN" sz="1400" dirty="0" smtClean="0"/>
              <a:t>#</a:t>
            </a:r>
            <a:r>
              <a:rPr lang="en-GB" altLang="zh-CN" sz="1400" dirty="0" smtClean="0"/>
              <a:t>31, #33 and #34</a:t>
            </a:r>
            <a:endParaRPr lang="de-DE" sz="1400" kern="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800" kern="0" dirty="0" smtClean="0"/>
              <a:t>Next </a:t>
            </a:r>
            <a:r>
              <a:rPr lang="de-DE" sz="1800" kern="0" dirty="0"/>
              <a:t>steps: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altLang="zh-CN" sz="1400" b="1" dirty="0" smtClean="0"/>
              <a:t>SA2#154AH</a:t>
            </a:r>
            <a:r>
              <a:rPr lang="de-DE" altLang="zh-CN" sz="1400" b="1" dirty="0"/>
              <a:t>: </a:t>
            </a:r>
            <a:r>
              <a:rPr lang="en-US" altLang="zh-CN" sz="1400" dirty="0"/>
              <a:t>No updates to definition, Key Issues and Architecture </a:t>
            </a:r>
            <a:r>
              <a:rPr lang="en-US" altLang="zh-CN" sz="1400" dirty="0" err="1"/>
              <a:t>Requirements&amp;Assumptions</a:t>
            </a:r>
            <a:r>
              <a:rPr lang="en-US" altLang="zh-CN" sz="1400" dirty="0"/>
              <a:t> (except editorial changes and issues remarked with EN), no new solution, finalize existing solutions &amp; the  </a:t>
            </a:r>
            <a:r>
              <a:rPr lang="en-US" altLang="zh-CN" sz="1400" dirty="0" err="1"/>
              <a:t>Evaluation&amp;Conclusions</a:t>
            </a:r>
            <a:r>
              <a:rPr lang="en-US" altLang="zh-CN" sz="1400" dirty="0"/>
              <a:t> and start normative work which are </a:t>
            </a:r>
            <a:r>
              <a:rPr lang="en-US" altLang="zh-CN" sz="1400" dirty="0" smtClean="0"/>
              <a:t>concluded in the TR.</a:t>
            </a:r>
            <a:r>
              <a:rPr lang="en-US" altLang="zh-CN" sz="1200" kern="0" dirty="0" smtClean="0"/>
              <a:t> </a:t>
            </a:r>
            <a:endParaRPr lang="en-US" altLang="zh-CN" sz="1200" kern="0" dirty="0"/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B10A562C-532A-4352-8C11-1D756D997B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6877106"/>
              </p:ext>
            </p:extLst>
          </p:nvPr>
        </p:nvGraphicFramePr>
        <p:xfrm>
          <a:off x="170675" y="1398888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FS_Ranging_SL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Ranging based services and </a:t>
                      </a:r>
                      <a:r>
                        <a:rPr lang="en-GB" altLang="zh-CN" sz="1400" b="1" i="0" u="none" strike="noStrike" kern="1200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sidelink</a:t>
                      </a:r>
                      <a:r>
                        <a:rPr lang="en-GB" altLang="zh-CN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positioning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70%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85%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Jan, 23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SP-211647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5237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2E10A3-DB35-414F-83C1-BF5FB8647349}">
  <ds:schemaRefs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09cef1fd-e61b-4dbf-b745-21988b13f978"/>
    <ds:schemaRef ds:uri="dcc30912-d230-4cc2-b11f-bb5ca2a6b6f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44788</TotalTime>
  <Words>862</Words>
  <Application>Microsoft Office PowerPoint</Application>
  <PresentationFormat>全屏显示(4:3)</PresentationFormat>
  <Paragraphs>369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Arial </vt:lpstr>
      <vt:lpstr>맑은 고딕</vt:lpstr>
      <vt:lpstr>宋体</vt:lpstr>
      <vt:lpstr>Arial</vt:lpstr>
      <vt:lpstr>Calibri</vt:lpstr>
      <vt:lpstr>Times New Roman</vt:lpstr>
      <vt:lpstr>Office Theme</vt:lpstr>
      <vt:lpstr>FS_Ranging_SL Status Report</vt:lpstr>
      <vt:lpstr>FS_Ranging_SL status after SA2#152E (1/2)</vt:lpstr>
      <vt:lpstr>FS_Ranging_SL status after SA2#152E (2/2)</vt:lpstr>
      <vt:lpstr>FS_Ranging_SL status at SA#98e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Mi</cp:lastModifiedBy>
  <cp:revision>1896</cp:revision>
  <dcterms:created xsi:type="dcterms:W3CDTF">2008-08-30T09:32:10Z</dcterms:created>
  <dcterms:modified xsi:type="dcterms:W3CDTF">2022-10-18T20:24:41Z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CWM2b1af9d7d32943b4a6156c93e97c7caf">
    <vt:lpwstr>CWMsGmh1IMWLHZz1Unugf6WAQJcmS+M21KyAfhWuiS0qp/i2XDl7aTGb+OOvZJkAzcbZlrBBoav5GyF7OnjPjLt2g==</vt:lpwstr>
  </property>
</Properties>
</file>