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4"/>
  </p:sldMasterIdLst>
  <p:notesMasterIdLst>
    <p:notesMasterId r:id="rId11"/>
  </p:notesMasterIdLst>
  <p:handoutMasterIdLst>
    <p:handoutMasterId r:id="rId12"/>
  </p:handoutMasterIdLst>
  <p:sldIdLst>
    <p:sldId id="341" r:id="rId5"/>
    <p:sldId id="2134805349" r:id="rId6"/>
    <p:sldId id="2134805357" r:id="rId7"/>
    <p:sldId id="377" r:id="rId8"/>
    <p:sldId id="2134805356" r:id="rId9"/>
    <p:sldId id="2134805351" r:id="rId10"/>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76">
          <p15:clr>
            <a:srgbClr val="A4A3A4"/>
          </p15:clr>
        </p15:guide>
        <p15:guide id="2" pos="21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ivo" initials="谢振华" lastIdx="1" clrIdx="0">
    <p:extLst>
      <p:ext uri="{19B8F6BF-5375-455C-9EA6-DF929625EA0E}">
        <p15:presenceInfo xmlns:p15="http://schemas.microsoft.com/office/powerpoint/2012/main" userId="viv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FF6600"/>
    <a:srgbClr val="1A4669"/>
    <a:srgbClr val="C6D254"/>
    <a:srgbClr val="B1D254"/>
    <a:srgbClr val="2A6EA8"/>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88" autoAdjust="0"/>
    <p:restoredTop sz="95954" autoAdjust="0"/>
  </p:normalViewPr>
  <p:slideViewPr>
    <p:cSldViewPr snapToGrid="0">
      <p:cViewPr varScale="1">
        <p:scale>
          <a:sx n="114" d="100"/>
          <a:sy n="114" d="100"/>
        </p:scale>
        <p:origin x="246" y="114"/>
      </p:cViewPr>
      <p:guideLst>
        <p:guide orient="horz" pos="2160"/>
        <p:guide pos="3840"/>
      </p:guideLst>
    </p:cSldViewPr>
  </p:slideViewPr>
  <p:outlineViewPr>
    <p:cViewPr>
      <p:scale>
        <a:sx n="33" d="100"/>
        <a:sy n="33" d="100"/>
      </p:scale>
      <p:origin x="0" y="-2604"/>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8" d="100"/>
          <a:sy n="78" d="100"/>
        </p:scale>
        <p:origin x="3948" y="90"/>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89072D9-2976-48D6-91CC-F3B81D5BC3D5}"/>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19" name="Rectangle 3">
            <a:extLst>
              <a:ext uri="{FF2B5EF4-FFF2-40B4-BE49-F238E27FC236}">
                <a16:creationId xmlns:a16="http://schemas.microsoft.com/office/drawing/2014/main" id="{5337DD13-51AD-4B02-8A68-D1AEA3BFD1E7}"/>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9220" name="Rectangle 4">
            <a:extLst>
              <a:ext uri="{FF2B5EF4-FFF2-40B4-BE49-F238E27FC236}">
                <a16:creationId xmlns:a16="http://schemas.microsoft.com/office/drawing/2014/main" id="{A3DFC17F-0481-4905-8632-1C02E3E3DC52}"/>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21" name="Rectangle 5">
            <a:extLst>
              <a:ext uri="{FF2B5EF4-FFF2-40B4-BE49-F238E27FC236}">
                <a16:creationId xmlns:a16="http://schemas.microsoft.com/office/drawing/2014/main" id="{EE81EF3A-A1DE-4C8C-8602-3BA1B0BECDBF}"/>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A3198B39-BF8D-4494-9821-E6701364FD81}"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072CA75-53D7-445B-9EF5-6CAEF1776D6A}"/>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099" name="Rectangle 3">
            <a:extLst>
              <a:ext uri="{FF2B5EF4-FFF2-40B4-BE49-F238E27FC236}">
                <a16:creationId xmlns:a16="http://schemas.microsoft.com/office/drawing/2014/main" id="{6A4E70E9-E8A6-4EC8-9A63-B36D42527792}"/>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3076" name="Rectangle 4">
            <a:extLst>
              <a:ext uri="{FF2B5EF4-FFF2-40B4-BE49-F238E27FC236}">
                <a16:creationId xmlns:a16="http://schemas.microsoft.com/office/drawing/2014/main" id="{B0437FF1-442D-43A2-8C73-F8F083ADF658}"/>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0EA3C5F4-38C2-4B34-837F-12B7982390FF}"/>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FCA29B65-32F6-409B-983D-A505954C0DCE}"/>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103" name="Rectangle 7">
            <a:extLst>
              <a:ext uri="{FF2B5EF4-FFF2-40B4-BE49-F238E27FC236}">
                <a16:creationId xmlns:a16="http://schemas.microsoft.com/office/drawing/2014/main" id="{C32814BC-4525-4F02-B0DA-914D143EF2AC}"/>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ECB452CC-48C9-4997-9257-C682E2A70ECE}" type="slidenum">
              <a:rPr lang="en-GB" altLang="en-US"/>
              <a:pPr>
                <a:defRPr/>
              </a:pPr>
              <a:t>‹#›</a:t>
            </a:fld>
            <a:endParaRPr lang="en-GB" altLang="en-US"/>
          </a:p>
        </p:txBody>
      </p:sp>
    </p:spTree>
    <p:extLst>
      <p:ext uri="{BB962C8B-B14F-4D97-AF65-F5344CB8AC3E}">
        <p14:creationId xmlns:p14="http://schemas.microsoft.com/office/powerpoint/2010/main" val="11512357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ECB452CC-48C9-4997-9257-C682E2A70ECE}" type="slidenum">
              <a:rPr lang="en-GB" altLang="en-US" smtClean="0"/>
              <a:pPr>
                <a:defRPr/>
              </a:pPr>
              <a:t>1</a:t>
            </a:fld>
            <a:endParaRPr lang="en-GB" altLang="en-US"/>
          </a:p>
        </p:txBody>
      </p:sp>
    </p:spTree>
    <p:extLst>
      <p:ext uri="{BB962C8B-B14F-4D97-AF65-F5344CB8AC3E}">
        <p14:creationId xmlns:p14="http://schemas.microsoft.com/office/powerpoint/2010/main" val="28472886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576406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1993598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36636365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id="{4CEAFC18-F740-420D-8DA7-68B0EC97C46E}"/>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a16="http://schemas.microsoft.com/office/drawing/2014/main" id="{4AFE2B5B-1B45-4E7A-A25D-B141A077B612}"/>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008F4169-1069-4316-B1D5-466056FF073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 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7" name="Snip Single Corner Rectangle 6">
            <a:extLst>
              <a:ext uri="{FF2B5EF4-FFF2-40B4-BE49-F238E27FC236}">
                <a16:creationId xmlns:a16="http://schemas.microsoft.com/office/drawing/2014/main" id="{C220C726-1B32-4CFD-B6FE-8C6E0C6B668C}"/>
              </a:ext>
            </a:extLst>
          </p:cNvPr>
          <p:cNvSpPr/>
          <p:nvPr userDrawn="1"/>
        </p:nvSpPr>
        <p:spPr>
          <a:xfrm>
            <a:off x="-7938" y="1455738"/>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sp>
        <p:nvSpPr>
          <p:cNvPr id="9" name="TextBox 7">
            <a:extLst>
              <a:ext uri="{FF2B5EF4-FFF2-40B4-BE49-F238E27FC236}">
                <a16:creationId xmlns:a16="http://schemas.microsoft.com/office/drawing/2014/main" id="{ED4BE506-C0F9-461F-89BC-4B3F6F61A38D}"/>
              </a:ext>
            </a:extLst>
          </p:cNvPr>
          <p:cNvSpPr txBox="1">
            <a:spLocks noChangeArrowheads="1"/>
          </p:cNvSpPr>
          <p:nvPr userDrawn="1"/>
        </p:nvSpPr>
        <p:spPr bwMode="auto">
          <a:xfrm>
            <a:off x="11191875" y="6592888"/>
            <a:ext cx="98742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ln w="0"/>
                <a:latin typeface="Calibri" panose="020F0502020204030204" pitchFamily="34" charset="0"/>
              </a:rPr>
              <a:t>© 3GPP 2022</a:t>
            </a:r>
          </a:p>
        </p:txBody>
      </p:sp>
      <p:pic>
        <p:nvPicPr>
          <p:cNvPr id="1031" name="Picture 1">
            <a:extLst>
              <a:ext uri="{FF2B5EF4-FFF2-40B4-BE49-F238E27FC236}">
                <a16:creationId xmlns:a16="http://schemas.microsoft.com/office/drawing/2014/main" id="{5E9ECA3E-FE52-464F-8707-38070FE65DBF}"/>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9867900" y="476250"/>
            <a:ext cx="1408113"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id="{4C62F9F5-7ED7-4782-9DFF-6089C2DCD9EC}"/>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pPr>
                <a:defRPr/>
              </a:pPr>
              <a:t>‹#›</a:t>
            </a:fld>
            <a:endParaRPr lang="en-GB" altLang="en-US" sz="1400">
              <a:latin typeface="Calibri" panose="020F0502020204030204" pitchFamily="34" charset="0"/>
            </a:endParaRPr>
          </a:p>
        </p:txBody>
      </p:sp>
      <p:sp>
        <p:nvSpPr>
          <p:cNvPr id="11" name="Text Box 14">
            <a:extLst>
              <a:ext uri="{FF2B5EF4-FFF2-40B4-BE49-F238E27FC236}">
                <a16:creationId xmlns:a16="http://schemas.microsoft.com/office/drawing/2014/main" id="{AA2802BD-1B72-4AD1-8184-0FD099607084}"/>
              </a:ext>
            </a:extLst>
          </p:cNvPr>
          <p:cNvSpPr txBox="1">
            <a:spLocks noChangeArrowheads="1"/>
          </p:cNvSpPr>
          <p:nvPr userDrawn="1"/>
        </p:nvSpPr>
        <p:spPr bwMode="auto">
          <a:xfrm>
            <a:off x="133350" y="36513"/>
            <a:ext cx="260191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zh-CN" sz="1000" b="1" kern="1200" dirty="0">
                <a:solidFill>
                  <a:schemeClr val="tx1"/>
                </a:solidFill>
                <a:effectLst/>
                <a:latin typeface="Arial" panose="020B0604020202020204" pitchFamily="34" charset="0"/>
                <a:ea typeface="+mn-ea"/>
                <a:cs typeface="Arial" panose="020B0604020202020204" pitchFamily="34" charset="0"/>
              </a:rPr>
              <a:t>3GPP TSG-WG SA2 Meeting #153E </a:t>
            </a:r>
            <a:r>
              <a:rPr lang="sv-SE" altLang="en-US" sz="1200" b="1" dirty="0">
                <a:latin typeface="Arial "/>
              </a:rPr>
              <a:t>	</a:t>
            </a:r>
          </a:p>
          <a:p>
            <a:pPr eaLnBrk="1" hangingPunct="1">
              <a:defRPr/>
            </a:pPr>
            <a:r>
              <a:rPr lang="en-GB" altLang="zh-CN" sz="1000" b="1" kern="1200" dirty="0" err="1">
                <a:solidFill>
                  <a:schemeClr val="tx1"/>
                </a:solidFill>
                <a:effectLst/>
                <a:latin typeface="Arial" panose="020B0604020202020204" pitchFamily="34" charset="0"/>
                <a:ea typeface="+mn-ea"/>
                <a:cs typeface="Arial" panose="020B0604020202020204" pitchFamily="34" charset="0"/>
              </a:rPr>
              <a:t>Elbonia</a:t>
            </a:r>
            <a:r>
              <a:rPr lang="en-GB" altLang="zh-CN" sz="1000" b="1" kern="1200" dirty="0">
                <a:solidFill>
                  <a:schemeClr val="tx1"/>
                </a:solidFill>
                <a:effectLst/>
                <a:latin typeface="Arial" panose="020B0604020202020204" pitchFamily="34" charset="0"/>
                <a:ea typeface="+mn-ea"/>
                <a:cs typeface="Arial" panose="020B0604020202020204" pitchFamily="34" charset="0"/>
              </a:rPr>
              <a:t>, October 10 – 17, 2022</a:t>
            </a:r>
            <a:endParaRPr lang="sv-SE" altLang="en-US" sz="1200" b="1" dirty="0">
              <a:latin typeface="Arial "/>
            </a:endParaRPr>
          </a:p>
        </p:txBody>
      </p:sp>
      <p:sp>
        <p:nvSpPr>
          <p:cNvPr id="13" name="Text Box 14">
            <a:extLst>
              <a:ext uri="{FF2B5EF4-FFF2-40B4-BE49-F238E27FC236}">
                <a16:creationId xmlns:a16="http://schemas.microsoft.com/office/drawing/2014/main" id="{AF4006C6-1A95-4284-A498-917EA49F0F95}"/>
              </a:ext>
            </a:extLst>
          </p:cNvPr>
          <p:cNvSpPr txBox="1">
            <a:spLocks noChangeArrowheads="1"/>
          </p:cNvSpPr>
          <p:nvPr userDrawn="1"/>
        </p:nvSpPr>
        <p:spPr bwMode="auto">
          <a:xfrm>
            <a:off x="9271793" y="11004"/>
            <a:ext cx="260032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defRPr/>
            </a:pPr>
            <a:r>
              <a:rPr lang="sv-SE" altLang="en-US" sz="1200" b="1" i="1" dirty="0">
                <a:latin typeface="Arial "/>
              </a:rPr>
              <a:t>S2-220xxxx </a:t>
            </a:r>
          </a:p>
          <a:p>
            <a:pPr algn="r" eaLnBrk="1" hangingPunct="1">
              <a:defRPr/>
            </a:pPr>
            <a:r>
              <a:rPr lang="sv-SE" altLang="en-US" sz="1200" b="1" i="1" dirty="0">
                <a:latin typeface="Arial "/>
              </a:rPr>
              <a:t>	</a:t>
            </a:r>
            <a:r>
              <a:rPr lang="sv-SE" altLang="en-US" sz="1200" b="1" i="1" dirty="0">
                <a:solidFill>
                  <a:srgbClr val="0070C0"/>
                </a:solidFill>
                <a:latin typeface="Arial "/>
              </a:rPr>
              <a:t>was S2-220xxxx</a:t>
            </a:r>
            <a:r>
              <a:rPr lang="sv-SE" altLang="en-US" sz="1200" b="1" dirty="0">
                <a:latin typeface="Arial "/>
              </a:rPr>
              <a:t>	</a:t>
            </a:r>
          </a:p>
        </p:txBody>
      </p:sp>
    </p:spTree>
  </p:cSld>
  <p:clrMap bg1="lt1" tx1="dk1" bg2="lt2" tx2="dk2" accent1="accent1" accent2="accent2" accent3="accent3" accent4="accent4" accent5="accent5" accent6="accent6" hlink="hlink" folHlink="folHlink"/>
  <p:sldLayoutIdLst>
    <p:sldLayoutId id="2147485163" r:id="rId1"/>
    <p:sldLayoutId id="2147485161" r:id="rId2"/>
    <p:sldLayoutId id="2147485162" r:id="rId3"/>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package" Target="../embeddings/Microsoft_Visio_Drawing.vsdx"/></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6BFCA172-672F-4297-B767-9F7EDE373FA1}"/>
              </a:ext>
            </a:extLst>
          </p:cNvPr>
          <p:cNvSpPr>
            <a:spLocks noGrp="1"/>
          </p:cNvSpPr>
          <p:nvPr>
            <p:ph type="title"/>
          </p:nvPr>
        </p:nvSpPr>
        <p:spPr>
          <a:xfrm>
            <a:off x="1300976" y="1709739"/>
            <a:ext cx="10065834" cy="1965616"/>
          </a:xfrm>
        </p:spPr>
        <p:txBody>
          <a:bodyPr/>
          <a:lstStyle/>
          <a:p>
            <a:pPr eaLnBrk="1" hangingPunct="1"/>
            <a:r>
              <a:rPr lang="en-US" altLang="zh-CN" dirty="0"/>
              <a:t>FS_PIN:</a:t>
            </a:r>
            <a:br>
              <a:rPr lang="en-US" altLang="zh-CN" dirty="0"/>
            </a:br>
            <a:r>
              <a:rPr lang="en-US" altLang="zh-CN" dirty="0"/>
              <a:t>Way Forward for Open Issues</a:t>
            </a:r>
            <a:endParaRPr lang="en-GB" altLang="en-US" dirty="0"/>
          </a:p>
        </p:txBody>
      </p:sp>
      <p:sp>
        <p:nvSpPr>
          <p:cNvPr id="2" name="文本框 1"/>
          <p:cNvSpPr txBox="1"/>
          <p:nvPr/>
        </p:nvSpPr>
        <p:spPr>
          <a:xfrm>
            <a:off x="1442225" y="4252331"/>
            <a:ext cx="1261884" cy="369332"/>
          </a:xfrm>
          <a:prstGeom prst="rect">
            <a:avLst/>
          </a:prstGeom>
          <a:noFill/>
        </p:spPr>
        <p:txBody>
          <a:bodyPr wrap="none" rtlCol="0">
            <a:spAutoFit/>
          </a:bodyPr>
          <a:lstStyle/>
          <a:p>
            <a:r>
              <a:rPr lang="en-US" altLang="zh-CN" dirty="0"/>
              <a:t>SA2#153e</a:t>
            </a:r>
            <a:endParaRPr lang="zh-CN" altLang="en-US" dirty="0"/>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8085" y="444911"/>
            <a:ext cx="10515600" cy="1325563"/>
          </a:xfrm>
        </p:spPr>
        <p:txBody>
          <a:bodyPr/>
          <a:lstStyle/>
          <a:p>
            <a:r>
              <a:rPr lang="en-US" altLang="zh-CN" sz="3200" dirty="0"/>
              <a:t>AF based architecture or NF based architecture</a:t>
            </a:r>
            <a:endParaRPr lang="zh-CN" altLang="en-US" sz="3200" dirty="0"/>
          </a:p>
        </p:txBody>
      </p:sp>
      <p:sp>
        <p:nvSpPr>
          <p:cNvPr id="3" name="内容占位符 2"/>
          <p:cNvSpPr>
            <a:spLocks noGrp="1"/>
          </p:cNvSpPr>
          <p:nvPr>
            <p:ph idx="1"/>
          </p:nvPr>
        </p:nvSpPr>
        <p:spPr>
          <a:xfrm>
            <a:off x="141515" y="1770517"/>
            <a:ext cx="11560628" cy="1429884"/>
          </a:xfrm>
        </p:spPr>
        <p:txBody>
          <a:bodyPr/>
          <a:lstStyle/>
          <a:p>
            <a:pPr lvl="2"/>
            <a:endParaRPr lang="en-GB" altLang="zh-CN" sz="1600" dirty="0"/>
          </a:p>
          <a:p>
            <a:pPr lvl="1"/>
            <a:endParaRPr lang="en-US" altLang="zh-CN" sz="1600" dirty="0"/>
          </a:p>
          <a:p>
            <a:pPr lvl="1"/>
            <a:endParaRPr lang="en-GB" altLang="zh-CN" sz="1600" dirty="0"/>
          </a:p>
        </p:txBody>
      </p:sp>
      <p:sp>
        <p:nvSpPr>
          <p:cNvPr id="4" name="Rectangle 3">
            <a:extLst>
              <a:ext uri="{FF2B5EF4-FFF2-40B4-BE49-F238E27FC236}">
                <a16:creationId xmlns:a16="http://schemas.microsoft.com/office/drawing/2014/main" id="{A9E684CA-FEEB-4982-A5AE-8339C272FE1C}"/>
              </a:ext>
            </a:extLst>
          </p:cNvPr>
          <p:cNvSpPr/>
          <p:nvPr/>
        </p:nvSpPr>
        <p:spPr>
          <a:xfrm>
            <a:off x="247254" y="1813468"/>
            <a:ext cx="7868045" cy="4535377"/>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lIns="121920" tIns="120000" rIns="121920" bIns="120000" rtlCol="0" anchor="t" anchorCtr="0"/>
          <a:lstStyle/>
          <a:p>
            <a:pPr marL="230394" indent="-230394">
              <a:buFont typeface="Arial" panose="020B0604020202020204" pitchFamily="34" charset="0"/>
              <a:buChar char="•"/>
              <a:defRPr/>
            </a:pPr>
            <a:r>
              <a:rPr lang="en-US" altLang="zh-CN" sz="1467" dirty="0">
                <a:solidFill>
                  <a:schemeClr val="tx1"/>
                </a:solidFill>
              </a:rPr>
              <a:t>There’re two different opinions on architecture: AF based (A) or NF based (B)</a:t>
            </a:r>
          </a:p>
          <a:p>
            <a:pPr marL="230394" indent="-230394">
              <a:buFont typeface="Arial" panose="020B0604020202020204" pitchFamily="34" charset="0"/>
              <a:buChar char="•"/>
              <a:defRPr/>
            </a:pPr>
            <a:r>
              <a:rPr lang="en-US" sz="1467" dirty="0">
                <a:solidFill>
                  <a:schemeClr val="tx1"/>
                </a:solidFill>
              </a:rPr>
              <a:t>Different architecture has different way for operations of PIN service</a:t>
            </a:r>
          </a:p>
          <a:p>
            <a:pPr marL="230394" indent="-230394">
              <a:buFont typeface="Arial" panose="020B0604020202020204" pitchFamily="34" charset="0"/>
              <a:buChar char="•"/>
              <a:defRPr/>
            </a:pPr>
            <a:endParaRPr lang="en-GB" sz="1467" dirty="0">
              <a:solidFill>
                <a:schemeClr val="tx1"/>
              </a:solidFill>
            </a:endParaRPr>
          </a:p>
          <a:p>
            <a:pPr marL="230394" indent="-230394">
              <a:buFont typeface="Arial" panose="020B0604020202020204" pitchFamily="34" charset="0"/>
              <a:buChar char="•"/>
              <a:defRPr/>
            </a:pPr>
            <a:r>
              <a:rPr lang="en-GB" sz="1467" dirty="0">
                <a:solidFill>
                  <a:schemeClr val="tx1"/>
                </a:solidFill>
              </a:rPr>
              <a:t>The basic concept for AF based architecture: </a:t>
            </a:r>
          </a:p>
          <a:p>
            <a:pPr marL="623984" lvl="1" indent="-230288">
              <a:buFont typeface="Arial" panose="020B0604020202020204" pitchFamily="34" charset="0"/>
              <a:buChar char="•"/>
              <a:defRPr/>
            </a:pPr>
            <a:r>
              <a:rPr lang="en-GB" altLang="zh-CN" sz="1400" dirty="0">
                <a:solidFill>
                  <a:schemeClr val="tx1"/>
                </a:solidFill>
              </a:rPr>
              <a:t>AF for PIN is optional for PIN service</a:t>
            </a:r>
          </a:p>
          <a:p>
            <a:pPr marL="623984" lvl="1" indent="-230288">
              <a:buFont typeface="Arial" panose="020B0604020202020204" pitchFamily="34" charset="0"/>
              <a:buChar char="•"/>
              <a:defRPr/>
            </a:pPr>
            <a:r>
              <a:rPr lang="en-GB" altLang="zh-CN" sz="1400" dirty="0">
                <a:solidFill>
                  <a:schemeClr val="tx1"/>
                </a:solidFill>
              </a:rPr>
              <a:t>If AF for PIN is used, it can provision parameters to NEF (for 3</a:t>
            </a:r>
            <a:r>
              <a:rPr lang="en-GB" altLang="zh-CN" sz="1400" baseline="30000" dirty="0">
                <a:solidFill>
                  <a:schemeClr val="tx1"/>
                </a:solidFill>
              </a:rPr>
              <a:t>rd</a:t>
            </a:r>
            <a:r>
              <a:rPr lang="en-GB" altLang="zh-CN" sz="1400" dirty="0">
                <a:solidFill>
                  <a:schemeClr val="tx1"/>
                </a:solidFill>
              </a:rPr>
              <a:t> party AF) or UDM</a:t>
            </a:r>
            <a:r>
              <a:rPr lang="en-US" altLang="zh-CN" sz="1400" dirty="0">
                <a:solidFill>
                  <a:schemeClr val="tx1"/>
                </a:solidFill>
              </a:rPr>
              <a:t>/PCF</a:t>
            </a:r>
            <a:r>
              <a:rPr lang="en-GB" altLang="zh-CN" sz="1400" dirty="0">
                <a:solidFill>
                  <a:schemeClr val="tx1"/>
                </a:solidFill>
              </a:rPr>
              <a:t> (internal AF), which will influence the 5GC to perform PIN service accordingly, e.g., provision policy to PEGC/PEMC, manage 5GS resources, differentiate routing control and QoS control, etc.</a:t>
            </a:r>
          </a:p>
          <a:p>
            <a:pPr marL="623984" lvl="1" indent="-230288">
              <a:buFont typeface="Arial" panose="020B0604020202020204" pitchFamily="34" charset="0"/>
              <a:buChar char="•"/>
              <a:defRPr/>
            </a:pPr>
            <a:r>
              <a:rPr lang="en-US" altLang="zh-CN" sz="1400" dirty="0">
                <a:solidFill>
                  <a:schemeClr val="tx1"/>
                </a:solidFill>
              </a:rPr>
              <a:t>If AF for PIN is not used, </a:t>
            </a:r>
            <a:r>
              <a:rPr lang="en-GB" altLang="zh-CN" sz="1400" dirty="0">
                <a:solidFill>
                  <a:schemeClr val="tx1"/>
                </a:solidFill>
              </a:rPr>
              <a:t>all features are based on static configuration in relevant </a:t>
            </a:r>
          </a:p>
          <a:p>
            <a:pPr marL="623984" lvl="1" indent="-230288">
              <a:buFont typeface="Arial" panose="020B0604020202020204" pitchFamily="34" charset="0"/>
              <a:buChar char="•"/>
              <a:defRPr/>
            </a:pPr>
            <a:endParaRPr lang="en-GB" altLang="zh-CN" sz="1400" dirty="0">
              <a:solidFill>
                <a:schemeClr val="tx1"/>
              </a:solidFill>
            </a:endParaRPr>
          </a:p>
          <a:p>
            <a:pPr marL="230394" indent="-230394">
              <a:buFont typeface="Arial" panose="020B0604020202020204" pitchFamily="34" charset="0"/>
              <a:buChar char="•"/>
              <a:defRPr/>
            </a:pPr>
            <a:r>
              <a:rPr lang="en-GB" altLang="zh-CN" sz="1467" dirty="0">
                <a:solidFill>
                  <a:schemeClr val="tx1"/>
                </a:solidFill>
              </a:rPr>
              <a:t>The basic concept for NF based architecture: </a:t>
            </a:r>
          </a:p>
          <a:p>
            <a:pPr marL="623984" lvl="1" indent="-230288">
              <a:buFont typeface="Arial" panose="020B0604020202020204" pitchFamily="34" charset="0"/>
              <a:buChar char="•"/>
              <a:defRPr/>
            </a:pPr>
            <a:r>
              <a:rPr lang="en-GB" altLang="zh-CN" sz="1400" dirty="0">
                <a:solidFill>
                  <a:schemeClr val="tx1"/>
                </a:solidFill>
              </a:rPr>
              <a:t>AF is not used for PIN service</a:t>
            </a:r>
          </a:p>
          <a:p>
            <a:pPr marL="623984" lvl="1" indent="-230288">
              <a:buFont typeface="Arial" panose="020B0604020202020204" pitchFamily="34" charset="0"/>
              <a:buChar char="•"/>
              <a:defRPr/>
            </a:pPr>
            <a:r>
              <a:rPr lang="en-GB" altLang="zh-CN" sz="1400" dirty="0">
                <a:solidFill>
                  <a:schemeClr val="tx1"/>
                </a:solidFill>
              </a:rPr>
              <a:t>The PIN service is requested from PEGC/PEMC via NAS signalling to an 5GC NF (e.g., SMF, PCF, or a new 5GC NF)</a:t>
            </a:r>
            <a:r>
              <a:rPr lang="en-GB" sz="1400" dirty="0">
                <a:solidFill>
                  <a:schemeClr val="tx1"/>
                </a:solidFill>
              </a:rPr>
              <a:t>, the 5GC NF will accordingly provision policy to PEGCs/PEMCs (not only the PEGC/PEMC sending the request), manage </a:t>
            </a:r>
            <a:r>
              <a:rPr lang="en-GB" altLang="zh-CN" sz="1400" dirty="0">
                <a:solidFill>
                  <a:schemeClr val="tx1"/>
                </a:solidFill>
              </a:rPr>
              <a:t>5GS resources, differentiate routing control and QoS control, etc.</a:t>
            </a:r>
          </a:p>
          <a:p>
            <a:pPr marL="623984" lvl="1" indent="-230288">
              <a:buFont typeface="Arial" panose="020B0604020202020204" pitchFamily="34" charset="0"/>
              <a:buChar char="•"/>
              <a:defRPr/>
            </a:pPr>
            <a:endParaRPr lang="en-GB" sz="1400" dirty="0">
              <a:solidFill>
                <a:schemeClr val="tx1"/>
              </a:solidFill>
            </a:endParaRPr>
          </a:p>
          <a:p>
            <a:pPr marL="166784" indent="-230288">
              <a:buFont typeface="Arial" panose="020B0604020202020204" pitchFamily="34" charset="0"/>
              <a:buChar char="•"/>
              <a:defRPr/>
            </a:pPr>
            <a:r>
              <a:rPr lang="en-GB" altLang="zh-CN" sz="1467" dirty="0">
                <a:solidFill>
                  <a:schemeClr val="tx1"/>
                </a:solidFill>
              </a:rPr>
              <a:t>The basic concept for architecture without none of the above</a:t>
            </a:r>
          </a:p>
          <a:p>
            <a:pPr marL="623984" lvl="1" indent="-230288">
              <a:buFont typeface="Arial" panose="020B0604020202020204" pitchFamily="34" charset="0"/>
              <a:buChar char="•"/>
              <a:defRPr/>
            </a:pPr>
            <a:r>
              <a:rPr lang="en-GB" altLang="zh-CN" sz="1400" dirty="0">
                <a:solidFill>
                  <a:schemeClr val="tx1"/>
                </a:solidFill>
              </a:rPr>
              <a:t>all features are based on static configuration in relevant </a:t>
            </a:r>
          </a:p>
        </p:txBody>
      </p:sp>
      <p:pic>
        <p:nvPicPr>
          <p:cNvPr id="47" name="图片 46">
            <a:extLst>
              <a:ext uri="{FF2B5EF4-FFF2-40B4-BE49-F238E27FC236}">
                <a16:creationId xmlns:a16="http://schemas.microsoft.com/office/drawing/2014/main" id="{1911E6B6-9EF3-433B-B87E-6C4005714944}"/>
              </a:ext>
            </a:extLst>
          </p:cNvPr>
          <p:cNvPicPr>
            <a:picLocks noChangeAspect="1"/>
          </p:cNvPicPr>
          <p:nvPr/>
        </p:nvPicPr>
        <p:blipFill>
          <a:blip r:embed="rId3"/>
          <a:stretch>
            <a:fillRect/>
          </a:stretch>
        </p:blipFill>
        <p:spPr>
          <a:xfrm>
            <a:off x="8354946" y="1813468"/>
            <a:ext cx="2836063" cy="2138156"/>
          </a:xfrm>
          <a:prstGeom prst="rect">
            <a:avLst/>
          </a:prstGeom>
        </p:spPr>
      </p:pic>
      <p:graphicFrame>
        <p:nvGraphicFramePr>
          <p:cNvPr id="49" name="对象 48">
            <a:extLst>
              <a:ext uri="{FF2B5EF4-FFF2-40B4-BE49-F238E27FC236}">
                <a16:creationId xmlns:a16="http://schemas.microsoft.com/office/drawing/2014/main" id="{CCB8B66F-EEA4-4FD2-91CF-7C62854B4AC9}"/>
              </a:ext>
            </a:extLst>
          </p:cNvPr>
          <p:cNvGraphicFramePr>
            <a:graphicFrameLocks noChangeAspect="1"/>
          </p:cNvGraphicFramePr>
          <p:nvPr>
            <p:extLst>
              <p:ext uri="{D42A27DB-BD31-4B8C-83A1-F6EECF244321}">
                <p14:modId xmlns:p14="http://schemas.microsoft.com/office/powerpoint/2010/main" val="4221508347"/>
              </p:ext>
            </p:extLst>
          </p:nvPr>
        </p:nvGraphicFramePr>
        <p:xfrm>
          <a:off x="8333143" y="3994575"/>
          <a:ext cx="2976747" cy="2248307"/>
        </p:xfrm>
        <a:graphic>
          <a:graphicData uri="http://schemas.openxmlformats.org/presentationml/2006/ole">
            <mc:AlternateContent xmlns:mc="http://schemas.openxmlformats.org/markup-compatibility/2006">
              <mc:Choice xmlns:v="urn:schemas-microsoft-com:vml" Requires="v">
                <p:oleObj spid="_x0000_s1346" name="Visio" r:id="rId4" imgW="5177088" imgH="3910263" progId="Visio.Drawing.15">
                  <p:embed/>
                </p:oleObj>
              </mc:Choice>
              <mc:Fallback>
                <p:oleObj name="Visio" r:id="rId4" imgW="5177088" imgH="3910263" progId="Visio.Drawing.15">
                  <p:embed/>
                  <p:pic>
                    <p:nvPicPr>
                      <p:cNvPr id="0" name=""/>
                      <p:cNvPicPr/>
                      <p:nvPr/>
                    </p:nvPicPr>
                    <p:blipFill>
                      <a:blip r:embed="rId5"/>
                      <a:stretch>
                        <a:fillRect/>
                      </a:stretch>
                    </p:blipFill>
                    <p:spPr>
                      <a:xfrm>
                        <a:off x="8333143" y="3994575"/>
                        <a:ext cx="2976747" cy="2248307"/>
                      </a:xfrm>
                      <a:prstGeom prst="rect">
                        <a:avLst/>
                      </a:prstGeom>
                    </p:spPr>
                  </p:pic>
                </p:oleObj>
              </mc:Fallback>
            </mc:AlternateContent>
          </a:graphicData>
        </a:graphic>
      </p:graphicFrame>
      <p:sp>
        <p:nvSpPr>
          <p:cNvPr id="50" name="文本框 49">
            <a:extLst>
              <a:ext uri="{FF2B5EF4-FFF2-40B4-BE49-F238E27FC236}">
                <a16:creationId xmlns:a16="http://schemas.microsoft.com/office/drawing/2014/main" id="{D1EDB195-B91B-4F9D-9F25-DF97B7C5F16A}"/>
              </a:ext>
            </a:extLst>
          </p:cNvPr>
          <p:cNvSpPr txBox="1"/>
          <p:nvPr/>
        </p:nvSpPr>
        <p:spPr>
          <a:xfrm>
            <a:off x="10717420" y="3288268"/>
            <a:ext cx="1184940" cy="369332"/>
          </a:xfrm>
          <a:prstGeom prst="rect">
            <a:avLst/>
          </a:prstGeom>
          <a:noFill/>
        </p:spPr>
        <p:txBody>
          <a:bodyPr wrap="none" rtlCol="0">
            <a:spAutoFit/>
          </a:bodyPr>
          <a:lstStyle/>
          <a:p>
            <a:r>
              <a:rPr lang="en-US" altLang="zh-CN" dirty="0"/>
              <a:t>NF based</a:t>
            </a:r>
            <a:endParaRPr lang="zh-CN" altLang="en-US" dirty="0"/>
          </a:p>
        </p:txBody>
      </p:sp>
      <p:sp>
        <p:nvSpPr>
          <p:cNvPr id="51" name="文本框 50">
            <a:extLst>
              <a:ext uri="{FF2B5EF4-FFF2-40B4-BE49-F238E27FC236}">
                <a16:creationId xmlns:a16="http://schemas.microsoft.com/office/drawing/2014/main" id="{428B253F-620C-40D9-955F-623E0B7C48A1}"/>
              </a:ext>
            </a:extLst>
          </p:cNvPr>
          <p:cNvSpPr txBox="1"/>
          <p:nvPr/>
        </p:nvSpPr>
        <p:spPr>
          <a:xfrm>
            <a:off x="10717420" y="5577295"/>
            <a:ext cx="1172116" cy="369332"/>
          </a:xfrm>
          <a:prstGeom prst="rect">
            <a:avLst/>
          </a:prstGeom>
          <a:noFill/>
        </p:spPr>
        <p:txBody>
          <a:bodyPr wrap="none" rtlCol="0">
            <a:spAutoFit/>
          </a:bodyPr>
          <a:lstStyle/>
          <a:p>
            <a:r>
              <a:rPr lang="en-US" altLang="zh-CN" dirty="0"/>
              <a:t>AF based</a:t>
            </a:r>
            <a:endParaRPr lang="zh-CN" altLang="en-US" dirty="0"/>
          </a:p>
        </p:txBody>
      </p:sp>
      <p:cxnSp>
        <p:nvCxnSpPr>
          <p:cNvPr id="62" name="连接符: 肘形 61">
            <a:extLst>
              <a:ext uri="{FF2B5EF4-FFF2-40B4-BE49-F238E27FC236}">
                <a16:creationId xmlns:a16="http://schemas.microsoft.com/office/drawing/2014/main" id="{E9AF32B1-F1E9-4DD4-BD5F-F672A66D9EC7}"/>
              </a:ext>
            </a:extLst>
          </p:cNvPr>
          <p:cNvCxnSpPr>
            <a:cxnSpLocks/>
          </p:cNvCxnSpPr>
          <p:nvPr/>
        </p:nvCxnSpPr>
        <p:spPr>
          <a:xfrm rot="5400000">
            <a:off x="10620863" y="4982927"/>
            <a:ext cx="687135" cy="453159"/>
          </a:xfrm>
          <a:prstGeom prst="bentConnector3">
            <a:avLst>
              <a:gd name="adj1" fmla="val 98391"/>
            </a:avLst>
          </a:prstGeom>
          <a:ln w="31750">
            <a:prstDash val="sysDash"/>
            <a:tailEnd type="triangle"/>
          </a:ln>
        </p:spPr>
        <p:style>
          <a:lnRef idx="3">
            <a:schemeClr val="accent4"/>
          </a:lnRef>
          <a:fillRef idx="0">
            <a:schemeClr val="accent4"/>
          </a:fillRef>
          <a:effectRef idx="2">
            <a:schemeClr val="accent4"/>
          </a:effectRef>
          <a:fontRef idx="minor">
            <a:schemeClr val="tx1"/>
          </a:fontRef>
        </p:style>
      </p:cxnSp>
      <p:cxnSp>
        <p:nvCxnSpPr>
          <p:cNvPr id="69" name="连接符: 肘形 68">
            <a:extLst>
              <a:ext uri="{FF2B5EF4-FFF2-40B4-BE49-F238E27FC236}">
                <a16:creationId xmlns:a16="http://schemas.microsoft.com/office/drawing/2014/main" id="{120D2FE5-04C8-4FF5-8E09-A7353F8F2D40}"/>
              </a:ext>
            </a:extLst>
          </p:cNvPr>
          <p:cNvCxnSpPr>
            <a:cxnSpLocks/>
          </p:cNvCxnSpPr>
          <p:nvPr/>
        </p:nvCxnSpPr>
        <p:spPr>
          <a:xfrm rot="5400000" flipH="1" flipV="1">
            <a:off x="10983928" y="4658857"/>
            <a:ext cx="414164" cy="1"/>
          </a:xfrm>
          <a:prstGeom prst="bentConnector3">
            <a:avLst>
              <a:gd name="adj1" fmla="val 50000"/>
            </a:avLst>
          </a:prstGeom>
          <a:ln w="31750">
            <a:prstDash val="sysDash"/>
            <a:tailEnd type="triangle"/>
          </a:ln>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2923489136"/>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8085" y="444911"/>
            <a:ext cx="10515600" cy="1325563"/>
          </a:xfrm>
        </p:spPr>
        <p:txBody>
          <a:bodyPr/>
          <a:lstStyle/>
          <a:p>
            <a:r>
              <a:rPr lang="en-US" altLang="zh-CN" sz="3200" dirty="0"/>
              <a:t>AF based architecture or NF based architecture</a:t>
            </a:r>
            <a:endParaRPr lang="zh-CN" altLang="en-US" sz="3200" dirty="0"/>
          </a:p>
        </p:txBody>
      </p:sp>
      <p:sp>
        <p:nvSpPr>
          <p:cNvPr id="3" name="内容占位符 2"/>
          <p:cNvSpPr>
            <a:spLocks noGrp="1"/>
          </p:cNvSpPr>
          <p:nvPr>
            <p:ph idx="1"/>
          </p:nvPr>
        </p:nvSpPr>
        <p:spPr>
          <a:xfrm>
            <a:off x="141515" y="1770517"/>
            <a:ext cx="11560628" cy="1429884"/>
          </a:xfrm>
        </p:spPr>
        <p:txBody>
          <a:bodyPr/>
          <a:lstStyle/>
          <a:p>
            <a:pPr lvl="2"/>
            <a:endParaRPr lang="en-GB" altLang="zh-CN" sz="1600" dirty="0"/>
          </a:p>
          <a:p>
            <a:pPr lvl="1"/>
            <a:endParaRPr lang="en-US" altLang="zh-CN" sz="1600" dirty="0"/>
          </a:p>
          <a:p>
            <a:pPr lvl="1"/>
            <a:endParaRPr lang="en-GB" altLang="zh-CN" sz="1600" dirty="0"/>
          </a:p>
        </p:txBody>
      </p:sp>
      <p:sp>
        <p:nvSpPr>
          <p:cNvPr id="5" name="Rectangle 4">
            <a:extLst>
              <a:ext uri="{FF2B5EF4-FFF2-40B4-BE49-F238E27FC236}">
                <a16:creationId xmlns:a16="http://schemas.microsoft.com/office/drawing/2014/main" id="{129AD556-DA10-40E3-8395-9C50A3CFEFEF}"/>
              </a:ext>
            </a:extLst>
          </p:cNvPr>
          <p:cNvSpPr/>
          <p:nvPr/>
        </p:nvSpPr>
        <p:spPr>
          <a:xfrm>
            <a:off x="1404257" y="2217012"/>
            <a:ext cx="8226304" cy="3693319"/>
          </a:xfrm>
          <a:prstGeom prst="rect">
            <a:avLst/>
          </a:prstGeom>
        </p:spPr>
        <p:txBody>
          <a:bodyPr wrap="square">
            <a:spAutoFit/>
          </a:bodyPr>
          <a:lstStyle/>
          <a:p>
            <a:r>
              <a:rPr lang="en-GB" altLang="zh-CN" sz="2400" dirty="0"/>
              <a:t>Q1: Do you want an NF based architecture ? </a:t>
            </a:r>
          </a:p>
          <a:p>
            <a:pPr lvl="1"/>
            <a:r>
              <a:rPr lang="en-US" altLang="zh-CN" b="1" dirty="0"/>
              <a:t>	Propose </a:t>
            </a:r>
            <a:r>
              <a:rPr lang="en-US" altLang="zh-CN" b="1" dirty="0" err="1"/>
              <a:t>SoH</a:t>
            </a:r>
            <a:r>
              <a:rPr lang="en-US" altLang="zh-CN" b="1" dirty="0"/>
              <a:t>:        Yes()		No()</a:t>
            </a:r>
          </a:p>
          <a:p>
            <a:pPr lvl="1"/>
            <a:endParaRPr lang="en-GB" altLang="zh-CN" dirty="0"/>
          </a:p>
          <a:p>
            <a:r>
              <a:rPr lang="en-GB" altLang="zh-CN" sz="2400" dirty="0"/>
              <a:t>Q2: Do you want an AF based architecture ?</a:t>
            </a:r>
          </a:p>
          <a:p>
            <a:r>
              <a:rPr lang="en-GB" altLang="zh-CN" sz="2400" dirty="0"/>
              <a:t>        	</a:t>
            </a:r>
            <a:r>
              <a:rPr lang="en-US" altLang="zh-CN" b="1" dirty="0"/>
              <a:t>Propose </a:t>
            </a:r>
            <a:r>
              <a:rPr lang="en-US" altLang="zh-CN" b="1" dirty="0" err="1"/>
              <a:t>SoH</a:t>
            </a:r>
            <a:r>
              <a:rPr lang="en-US" altLang="zh-CN" b="1" dirty="0"/>
              <a:t>:        Yes()		No()</a:t>
            </a:r>
          </a:p>
          <a:p>
            <a:endParaRPr lang="en-GB" altLang="zh-CN" b="1" dirty="0"/>
          </a:p>
          <a:p>
            <a:r>
              <a:rPr lang="en-GB" altLang="zh-CN" sz="2400" dirty="0"/>
              <a:t>Q3: Do you want an </a:t>
            </a:r>
            <a:r>
              <a:rPr lang="en-GB" altLang="zh-CN" sz="2400" dirty="0">
                <a:solidFill>
                  <a:srgbClr val="FF0000"/>
                </a:solidFill>
              </a:rPr>
              <a:t>both</a:t>
            </a:r>
            <a:r>
              <a:rPr lang="en-GB" altLang="zh-CN" sz="2400" dirty="0"/>
              <a:t> NF </a:t>
            </a:r>
            <a:r>
              <a:rPr lang="en-GB" altLang="zh-CN" sz="2400" dirty="0">
                <a:solidFill>
                  <a:srgbClr val="FF0000"/>
                </a:solidFill>
              </a:rPr>
              <a:t>and</a:t>
            </a:r>
            <a:r>
              <a:rPr lang="en-GB" altLang="zh-CN" sz="2400" dirty="0"/>
              <a:t> AF based architecture ?</a:t>
            </a:r>
          </a:p>
          <a:p>
            <a:r>
              <a:rPr lang="en-GB" altLang="zh-CN" b="1" dirty="0"/>
              <a:t>        	</a:t>
            </a:r>
            <a:r>
              <a:rPr lang="en-US" altLang="zh-CN" b="1" dirty="0"/>
              <a:t>Propose </a:t>
            </a:r>
            <a:r>
              <a:rPr lang="en-US" altLang="zh-CN" b="1" dirty="0" err="1"/>
              <a:t>SoH</a:t>
            </a:r>
            <a:r>
              <a:rPr lang="en-US" altLang="zh-CN" b="1" dirty="0"/>
              <a:t>:        Yes()		No()</a:t>
            </a:r>
          </a:p>
          <a:p>
            <a:endParaRPr lang="en-GB" altLang="zh-CN" sz="2400" b="1" dirty="0"/>
          </a:p>
          <a:p>
            <a:r>
              <a:rPr lang="en-GB" altLang="zh-CN" sz="2400" dirty="0"/>
              <a:t>Q4: Do you want none of the above ?</a:t>
            </a:r>
          </a:p>
          <a:p>
            <a:r>
              <a:rPr lang="en-GB" altLang="zh-CN" b="1" dirty="0"/>
              <a:t>        	</a:t>
            </a:r>
            <a:r>
              <a:rPr lang="en-US" altLang="zh-CN" b="1" dirty="0"/>
              <a:t>Propose </a:t>
            </a:r>
            <a:r>
              <a:rPr lang="en-US" altLang="zh-CN" b="1" dirty="0" err="1"/>
              <a:t>SoH</a:t>
            </a:r>
            <a:r>
              <a:rPr lang="en-US" altLang="zh-CN" b="1" dirty="0"/>
              <a:t>:        Yes()		No()</a:t>
            </a:r>
          </a:p>
        </p:txBody>
      </p:sp>
    </p:spTree>
    <p:extLst>
      <p:ext uri="{BB962C8B-B14F-4D97-AF65-F5344CB8AC3E}">
        <p14:creationId xmlns:p14="http://schemas.microsoft.com/office/powerpoint/2010/main" val="1634444378"/>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1BBF823-0BE4-4887-9B04-1775DEB35731}"/>
              </a:ext>
            </a:extLst>
          </p:cNvPr>
          <p:cNvSpPr>
            <a:spLocks noGrp="1"/>
          </p:cNvSpPr>
          <p:nvPr>
            <p:ph type="title"/>
          </p:nvPr>
        </p:nvSpPr>
        <p:spPr>
          <a:xfrm>
            <a:off x="838200" y="437696"/>
            <a:ext cx="10515600" cy="1325563"/>
          </a:xfrm>
        </p:spPr>
        <p:txBody>
          <a:bodyPr/>
          <a:lstStyle/>
          <a:p>
            <a:r>
              <a:rPr lang="en-US" altLang="zh-CN" sz="4000" dirty="0"/>
              <a:t>Identification and PINE management</a:t>
            </a:r>
            <a:endParaRPr lang="zh-CN" altLang="en-US" sz="4000" dirty="0"/>
          </a:p>
        </p:txBody>
      </p:sp>
      <p:sp>
        <p:nvSpPr>
          <p:cNvPr id="3" name="内容占位符 2">
            <a:extLst>
              <a:ext uri="{FF2B5EF4-FFF2-40B4-BE49-F238E27FC236}">
                <a16:creationId xmlns:a16="http://schemas.microsoft.com/office/drawing/2014/main" id="{9A88E7C9-9A98-47E5-9F40-B73B0D75A778}"/>
              </a:ext>
            </a:extLst>
          </p:cNvPr>
          <p:cNvSpPr>
            <a:spLocks noGrp="1"/>
          </p:cNvSpPr>
          <p:nvPr>
            <p:ph idx="1"/>
          </p:nvPr>
        </p:nvSpPr>
        <p:spPr>
          <a:xfrm>
            <a:off x="838200" y="1825625"/>
            <a:ext cx="10515600" cy="1325562"/>
          </a:xfrm>
          <a:solidFill>
            <a:schemeClr val="bg2"/>
          </a:solidFill>
        </p:spPr>
        <p:txBody>
          <a:bodyPr/>
          <a:lstStyle/>
          <a:p>
            <a:r>
              <a:rPr lang="en-GB" altLang="zh-CN" sz="2000" dirty="0"/>
              <a:t>Background: There’s argument on whether PINE management, e.g., add/remove a PINE for a PIN, needs to be support by 5GC</a:t>
            </a:r>
            <a:r>
              <a:rPr lang="en-GB" altLang="zh-CN" sz="2000" strike="sngStrike" dirty="0"/>
              <a:t>,</a:t>
            </a:r>
            <a:r>
              <a:rPr lang="en-GB" altLang="zh-CN" sz="2000" dirty="0"/>
              <a:t> </a:t>
            </a:r>
            <a:r>
              <a:rPr lang="en-GB" altLang="zh-CN" sz="2000" strike="sngStrike" dirty="0"/>
              <a:t>which may enhance UDR to store the PINE ID for a PIN</a:t>
            </a:r>
            <a:r>
              <a:rPr lang="en-US" altLang="zh-CN" sz="2000" dirty="0"/>
              <a:t>.</a:t>
            </a:r>
            <a:endParaRPr lang="en-GB" altLang="zh-CN" sz="1800" b="1" dirty="0"/>
          </a:p>
        </p:txBody>
      </p:sp>
      <p:sp>
        <p:nvSpPr>
          <p:cNvPr id="4" name="内容占位符 2">
            <a:extLst>
              <a:ext uri="{FF2B5EF4-FFF2-40B4-BE49-F238E27FC236}">
                <a16:creationId xmlns:a16="http://schemas.microsoft.com/office/drawing/2014/main" id="{53A6E13F-A247-40F3-A4CE-ACCD4C0E704B}"/>
              </a:ext>
            </a:extLst>
          </p:cNvPr>
          <p:cNvSpPr txBox="1">
            <a:spLocks/>
          </p:cNvSpPr>
          <p:nvPr/>
        </p:nvSpPr>
        <p:spPr bwMode="auto">
          <a:xfrm>
            <a:off x="838200" y="3567448"/>
            <a:ext cx="10515600" cy="2609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ltLang="zh-CN" sz="2000" dirty="0"/>
              <a:t>Q: Whether PINE management needs to be support by 5GC or not</a:t>
            </a:r>
          </a:p>
          <a:p>
            <a:pPr marL="914400" lvl="2" indent="0">
              <a:buFont typeface="Arial" panose="020B0604020202020204" pitchFamily="34" charset="0"/>
              <a:buNone/>
            </a:pPr>
            <a:r>
              <a:rPr lang="en-GB" altLang="zh-CN" sz="1800" b="1" dirty="0"/>
              <a:t>Propose </a:t>
            </a:r>
            <a:r>
              <a:rPr lang="en-GB" altLang="zh-CN" sz="1800" b="1" dirty="0" err="1"/>
              <a:t>SoH</a:t>
            </a:r>
            <a:r>
              <a:rPr lang="en-GB" altLang="zh-CN" sz="1800" b="1" dirty="0"/>
              <a:t>:        Yes()		No()</a:t>
            </a:r>
          </a:p>
        </p:txBody>
      </p:sp>
    </p:spTree>
    <p:extLst>
      <p:ext uri="{BB962C8B-B14F-4D97-AF65-F5344CB8AC3E}">
        <p14:creationId xmlns:p14="http://schemas.microsoft.com/office/powerpoint/2010/main" val="677621618"/>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1BBF823-0BE4-4887-9B04-1775DEB35731}"/>
              </a:ext>
            </a:extLst>
          </p:cNvPr>
          <p:cNvSpPr>
            <a:spLocks noGrp="1"/>
          </p:cNvSpPr>
          <p:nvPr>
            <p:ph type="title"/>
          </p:nvPr>
        </p:nvSpPr>
        <p:spPr>
          <a:xfrm>
            <a:off x="838200" y="437696"/>
            <a:ext cx="10515600" cy="1325563"/>
          </a:xfrm>
        </p:spPr>
        <p:txBody>
          <a:bodyPr/>
          <a:lstStyle/>
          <a:p>
            <a:r>
              <a:rPr lang="en-US" altLang="zh-CN" sz="4000" dirty="0"/>
              <a:t>Policy to PEGC for PDU Session selection</a:t>
            </a:r>
            <a:endParaRPr lang="zh-CN" altLang="en-US" sz="4000" dirty="0"/>
          </a:p>
        </p:txBody>
      </p:sp>
      <p:sp>
        <p:nvSpPr>
          <p:cNvPr id="3" name="内容占位符 2">
            <a:extLst>
              <a:ext uri="{FF2B5EF4-FFF2-40B4-BE49-F238E27FC236}">
                <a16:creationId xmlns:a16="http://schemas.microsoft.com/office/drawing/2014/main" id="{9A88E7C9-9A98-47E5-9F40-B73B0D75A778}"/>
              </a:ext>
            </a:extLst>
          </p:cNvPr>
          <p:cNvSpPr>
            <a:spLocks noGrp="1"/>
          </p:cNvSpPr>
          <p:nvPr>
            <p:ph idx="1"/>
          </p:nvPr>
        </p:nvSpPr>
        <p:spPr>
          <a:xfrm>
            <a:off x="838200" y="1763284"/>
            <a:ext cx="10515600" cy="1810603"/>
          </a:xfrm>
          <a:solidFill>
            <a:schemeClr val="bg2"/>
          </a:solidFill>
        </p:spPr>
        <p:txBody>
          <a:bodyPr/>
          <a:lstStyle/>
          <a:p>
            <a:r>
              <a:rPr lang="en-GB" altLang="zh-CN" sz="2000" dirty="0"/>
              <a:t>Background: The PEGC may support multiple PINs, and one PIN will use only one PDU Session</a:t>
            </a:r>
            <a:r>
              <a:rPr lang="en-US" altLang="zh-CN" sz="2000" dirty="0"/>
              <a:t>. The PINE’s traffic needs to be mapped into one of the PDU Sessions associated to the PIN. The legacy URSP is not suitable for this purpose as the traffic descriptor (TD) of the URSP rule is for destination mapping, and companies comment that the URSP is used to mapping traffic from upper layer application.</a:t>
            </a:r>
            <a:endParaRPr lang="zh-CN" altLang="en-US" dirty="0"/>
          </a:p>
        </p:txBody>
      </p:sp>
      <p:sp>
        <p:nvSpPr>
          <p:cNvPr id="4" name="内容占位符 2">
            <a:extLst>
              <a:ext uri="{FF2B5EF4-FFF2-40B4-BE49-F238E27FC236}">
                <a16:creationId xmlns:a16="http://schemas.microsoft.com/office/drawing/2014/main" id="{177F86B5-3B6B-4E21-B233-8BF7884DC306}"/>
              </a:ext>
            </a:extLst>
          </p:cNvPr>
          <p:cNvSpPr txBox="1">
            <a:spLocks/>
          </p:cNvSpPr>
          <p:nvPr/>
        </p:nvSpPr>
        <p:spPr bwMode="auto">
          <a:xfrm>
            <a:off x="838200" y="3875420"/>
            <a:ext cx="10515600" cy="2351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ltLang="zh-CN" sz="2000" dirty="0"/>
              <a:t>Q1: Whether TD of URSP rule is enhanced </a:t>
            </a:r>
            <a:r>
              <a:rPr lang="en-US" altLang="zh-CN" sz="2000" dirty="0"/>
              <a:t>to support routing of PIN traffic by PEGC UE </a:t>
            </a:r>
            <a:r>
              <a:rPr lang="en-GB" altLang="zh-CN" sz="2000" dirty="0"/>
              <a:t>or not</a:t>
            </a:r>
          </a:p>
          <a:p>
            <a:pPr marL="914400" lvl="2" indent="0">
              <a:buFont typeface="Arial" panose="020B0604020202020204" pitchFamily="34" charset="0"/>
              <a:buNone/>
            </a:pPr>
            <a:r>
              <a:rPr lang="en-GB" altLang="zh-CN" sz="1800" b="1" dirty="0"/>
              <a:t>Propose </a:t>
            </a:r>
            <a:r>
              <a:rPr lang="en-GB" altLang="zh-CN" sz="1800" b="1" dirty="0" err="1"/>
              <a:t>SoH</a:t>
            </a:r>
            <a:r>
              <a:rPr lang="en-GB" altLang="zh-CN" sz="1800" b="1" dirty="0"/>
              <a:t>:        Yes()		No()</a:t>
            </a:r>
          </a:p>
          <a:p>
            <a:endParaRPr lang="en-US" altLang="zh-CN" dirty="0"/>
          </a:p>
          <a:p>
            <a:r>
              <a:rPr lang="en-GB" altLang="zh-CN" sz="2000" dirty="0"/>
              <a:t>Q: </a:t>
            </a:r>
            <a:r>
              <a:rPr lang="en-US" altLang="zh-CN" sz="2000" dirty="0"/>
              <a:t>Whether a new UE policy “PIN Routing Selection Policy” is introduced to support routing of PIN traffic by PEGC UE or not</a:t>
            </a:r>
            <a:endParaRPr lang="en-GB" altLang="zh-CN" sz="2000" dirty="0"/>
          </a:p>
          <a:p>
            <a:pPr marL="914400" lvl="2" indent="0">
              <a:buNone/>
            </a:pPr>
            <a:r>
              <a:rPr lang="en-GB" altLang="zh-CN" sz="1800" b="1" dirty="0"/>
              <a:t>Propose </a:t>
            </a:r>
            <a:r>
              <a:rPr lang="en-GB" altLang="zh-CN" sz="1800" b="1" dirty="0" err="1"/>
              <a:t>SoH</a:t>
            </a:r>
            <a:r>
              <a:rPr lang="en-GB" altLang="zh-CN" sz="1800" b="1" dirty="0"/>
              <a:t>:        Yes()		No()</a:t>
            </a:r>
          </a:p>
        </p:txBody>
      </p:sp>
    </p:spTree>
    <p:extLst>
      <p:ext uri="{BB962C8B-B14F-4D97-AF65-F5344CB8AC3E}">
        <p14:creationId xmlns:p14="http://schemas.microsoft.com/office/powerpoint/2010/main" val="1073718024"/>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CCDB193-227E-4C4C-80B5-1EC2B2CADB18}"/>
              </a:ext>
            </a:extLst>
          </p:cNvPr>
          <p:cNvSpPr>
            <a:spLocks noGrp="1"/>
          </p:cNvSpPr>
          <p:nvPr>
            <p:ph type="title"/>
          </p:nvPr>
        </p:nvSpPr>
        <p:spPr/>
        <p:txBody>
          <a:bodyPr/>
          <a:lstStyle/>
          <a:p>
            <a:pPr algn="ctr"/>
            <a:r>
              <a:rPr lang="en-US" altLang="zh-CN" dirty="0"/>
              <a:t>End</a:t>
            </a:r>
            <a:endParaRPr lang="zh-CN" altLang="en-US" dirty="0"/>
          </a:p>
        </p:txBody>
      </p:sp>
    </p:spTree>
    <p:extLst>
      <p:ext uri="{BB962C8B-B14F-4D97-AF65-F5344CB8AC3E}">
        <p14:creationId xmlns:p14="http://schemas.microsoft.com/office/powerpoint/2010/main" val="297498051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B13BEEBA675044A96DE28BDD893E607" ma:contentTypeVersion="13" ma:contentTypeDescription="Create a new document." ma:contentTypeScope="" ma:versionID="128a8422487fc329a7dc26f28cf6102c">
  <xsd:schema xmlns:xsd="http://www.w3.org/2001/XMLSchema" xmlns:xs="http://www.w3.org/2001/XMLSchema" xmlns:p="http://schemas.microsoft.com/office/2006/metadata/properties" xmlns:ns3="679a257e-872f-4c98-9e8a-0a9c104f72cd" xmlns:ns4="280d8efa-eff2-4910-88d2-79ca146720c4" targetNamespace="http://schemas.microsoft.com/office/2006/metadata/properties" ma:root="true" ma:fieldsID="5ee17176e517ccea8510c39d83da9bad" ns3:_="" ns4:_="">
    <xsd:import namespace="679a257e-872f-4c98-9e8a-0a9c104f72cd"/>
    <xsd:import namespace="280d8efa-eff2-4910-88d2-79ca146720c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9a257e-872f-4c98-9e8a-0a9c104f72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80d8efa-eff2-4910-88d2-79ca146720c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D6692E6-AFB4-4AE6-8E62-2D7692F0CE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9a257e-872f-4c98-9e8a-0a9c104f72cd"/>
    <ds:schemaRef ds:uri="280d8efa-eff2-4910-88d2-79ca146720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5CA3727-A4EB-4398-9783-D0148B061093}">
  <ds:schemaRefs>
    <ds:schemaRef ds:uri="http://purl.org/dc/dcmitype/"/>
    <ds:schemaRef ds:uri="http://www.w3.org/XML/1998/namespace"/>
    <ds:schemaRef ds:uri="http://schemas.microsoft.com/office/2006/metadata/properties"/>
    <ds:schemaRef ds:uri="http://schemas.microsoft.com/office/2006/documentManagement/types"/>
    <ds:schemaRef ds:uri="679a257e-872f-4c98-9e8a-0a9c104f72cd"/>
    <ds:schemaRef ds:uri="http://schemas.microsoft.com/office/infopath/2007/PartnerControls"/>
    <ds:schemaRef ds:uri="280d8efa-eff2-4910-88d2-79ca146720c4"/>
    <ds:schemaRef ds:uri="http://schemas.openxmlformats.org/package/2006/metadata/core-properties"/>
    <ds:schemaRef ds:uri="http://purl.org/dc/terms/"/>
    <ds:schemaRef ds:uri="http://purl.org/dc/elements/1.1/"/>
  </ds:schemaRefs>
</ds:datastoreItem>
</file>

<file path=customXml/itemProps3.xml><?xml version="1.0" encoding="utf-8"?>
<ds:datastoreItem xmlns:ds="http://schemas.openxmlformats.org/officeDocument/2006/customXml" ds:itemID="{7D3A830A-0AC8-45A7-9E99-DF047C23D0D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10494</TotalTime>
  <Words>557</Words>
  <Application>Microsoft Office PowerPoint</Application>
  <PresentationFormat>Widescreen</PresentationFormat>
  <Paragraphs>46</Paragraphs>
  <Slides>6</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4" baseType="lpstr">
      <vt:lpstr>宋体</vt:lpstr>
      <vt:lpstr>Arial</vt:lpstr>
      <vt:lpstr>Arial </vt:lpstr>
      <vt:lpstr>Calibri</vt:lpstr>
      <vt:lpstr>Calibri Light</vt:lpstr>
      <vt:lpstr>Times New Roman</vt:lpstr>
      <vt:lpstr>Office Theme</vt:lpstr>
      <vt:lpstr>Visio</vt:lpstr>
      <vt:lpstr>FS_PIN: Way Forward for Open Issues</vt:lpstr>
      <vt:lpstr>AF based architecture or NF based architecture</vt:lpstr>
      <vt:lpstr>AF based architecture or NF based architecture</vt:lpstr>
      <vt:lpstr>Identification and PINE management</vt:lpstr>
      <vt:lpstr>Policy to PEGC for PDU Session selection</vt:lpstr>
      <vt:lpstr>End</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Huawei4</cp:lastModifiedBy>
  <cp:revision>1239</cp:revision>
  <dcterms:created xsi:type="dcterms:W3CDTF">2010-02-05T13:52:04Z</dcterms:created>
  <dcterms:modified xsi:type="dcterms:W3CDTF">2022-10-13T08:09:45Z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0x010100BB13BEEBA675044A96DE28BDD893E607</vt:lpwstr>
  </property>
  <property fmtid="{D5CDD505-2E9C-101B-9397-08002B2CF9AE}" pid="3" name="_2015_ms_pID_725343">
    <vt:lpwstr>(3)q23a7rchnaU/ROYaatnR2I2SJK0j3JYtOGPqZIzYgnMCFQtD7qXFMM3+SJS/iH9tThciBFfJ
MqOoziv4icLPnEdZMgTwy+JIBnFRqrMKjE02tEqG41QMOQn5PhR/vQDXo29AXYQhM1yWbGZ1
E9DylImWG/8iKjfc+nuCesBPrMonrUr70EqZPkM13UfnOVBUM7G3vZSEpXfIjajH8AtHnnvW
r+A7NTEF+yk4qeVmxS</vt:lpwstr>
  </property>
  <property fmtid="{D5CDD505-2E9C-101B-9397-08002B2CF9AE}" pid="4" name="_2015_ms_pID_7253431">
    <vt:lpwstr>gC/fnZy2gwvYyxPPmWHgiawwdhblES2v36ultlMzsFyW6EDx4fUVW9
+t6eq7zXpFB5DKGJFJgo04OC/e6blIdILdOWFi0aBshHZ6Dp90d3aiKqlcY6ee9lmK3diksB
bsBqwVUzWlYwdTpkw7dHpuZPy9CxFjmQAY0n81it6gcsrt9xJzLKsUYKZpCVycqV7z4pOfxE
gwrPEP7pxGMFWyYEdQkljruB8GYnlre5qLns</vt:lpwstr>
  </property>
  <property fmtid="{D5CDD505-2E9C-101B-9397-08002B2CF9AE}" pid="5" name="_2015_ms_pID_7253432">
    <vt:lpwstr>ug==</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1665399888</vt:lpwstr>
  </property>
</Properties>
</file>