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2134805349" r:id="rId6"/>
    <p:sldId id="2134805357" r:id="rId7"/>
    <p:sldId id="377" r:id="rId8"/>
    <p:sldId id="2134805356" r:id="rId9"/>
    <p:sldId id="2134805351"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5954" autoAdjust="0"/>
  </p:normalViewPr>
  <p:slideViewPr>
    <p:cSldViewPr snapToGrid="0">
      <p:cViewPr varScale="1">
        <p:scale>
          <a:sx n="91" d="100"/>
          <a:sy n="91" d="100"/>
        </p:scale>
        <p:origin x="187" y="67"/>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FS_PIN:</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47254" y="1813468"/>
            <a:ext cx="7868045" cy="453537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467" dirty="0">
                <a:solidFill>
                  <a:schemeClr val="tx1"/>
                </a:solidFill>
              </a:rPr>
              <a:t>There’re two different opinions on architecture: AF based (A) or NF based (B)</a:t>
            </a:r>
          </a:p>
          <a:p>
            <a:pPr marL="230394" indent="-230394">
              <a:buFont typeface="Arial" panose="020B0604020202020204" pitchFamily="34" charset="0"/>
              <a:buChar char="•"/>
              <a:defRPr/>
            </a:pPr>
            <a:r>
              <a:rPr lang="en-US" sz="1467" dirty="0">
                <a:solidFill>
                  <a:schemeClr val="tx1"/>
                </a:solidFill>
              </a:rPr>
              <a:t>Different architecture has different way for operations of PIN service</a:t>
            </a:r>
          </a:p>
          <a:p>
            <a:pPr marL="230394" indent="-230394">
              <a:buFont typeface="Arial" panose="020B0604020202020204" pitchFamily="34" charset="0"/>
              <a:buChar char="•"/>
              <a:defRPr/>
            </a:pPr>
            <a:endParaRPr lang="en-GB" sz="1467" dirty="0">
              <a:solidFill>
                <a:schemeClr val="tx1"/>
              </a:solidFill>
            </a:endParaRPr>
          </a:p>
          <a:p>
            <a:pPr marL="230394" indent="-230394">
              <a:buFont typeface="Arial" panose="020B0604020202020204" pitchFamily="34" charset="0"/>
              <a:buChar char="•"/>
              <a:defRPr/>
            </a:pPr>
            <a:r>
              <a:rPr lang="en-GB" sz="1467" dirty="0">
                <a:solidFill>
                  <a:schemeClr val="tx1"/>
                </a:solidFill>
              </a:rPr>
              <a:t>The basic concept for AF based architecture: </a:t>
            </a:r>
          </a:p>
          <a:p>
            <a:pPr marL="623984" lvl="1" indent="-230288">
              <a:buFont typeface="Arial" panose="020B0604020202020204" pitchFamily="34" charset="0"/>
              <a:buChar char="•"/>
              <a:defRPr/>
            </a:pPr>
            <a:r>
              <a:rPr lang="en-GB" altLang="zh-CN" sz="1400" dirty="0">
                <a:solidFill>
                  <a:schemeClr val="tx1"/>
                </a:solidFill>
              </a:rPr>
              <a:t>AF for PIN is optional for PIN service</a:t>
            </a:r>
          </a:p>
          <a:p>
            <a:pPr marL="623984" lvl="1" indent="-230288">
              <a:buFont typeface="Arial" panose="020B0604020202020204" pitchFamily="34" charset="0"/>
              <a:buChar char="•"/>
              <a:defRPr/>
            </a:pPr>
            <a:r>
              <a:rPr lang="en-GB" altLang="zh-CN" sz="1400" dirty="0">
                <a:solidFill>
                  <a:schemeClr val="tx1"/>
                </a:solidFill>
              </a:rPr>
              <a:t>If AF for PIN is used, it can provision parameters to NEF (for 3</a:t>
            </a:r>
            <a:r>
              <a:rPr lang="en-GB" altLang="zh-CN" sz="1400" baseline="30000" dirty="0">
                <a:solidFill>
                  <a:schemeClr val="tx1"/>
                </a:solidFill>
              </a:rPr>
              <a:t>rd</a:t>
            </a:r>
            <a:r>
              <a:rPr lang="en-GB" altLang="zh-CN" sz="1400" dirty="0">
                <a:solidFill>
                  <a:schemeClr val="tx1"/>
                </a:solidFill>
              </a:rPr>
              <a:t> party AF) or UDM</a:t>
            </a:r>
            <a:r>
              <a:rPr lang="en-US" altLang="zh-CN" sz="1400" dirty="0">
                <a:solidFill>
                  <a:schemeClr val="tx1"/>
                </a:solidFill>
              </a:rPr>
              <a:t>/PCF</a:t>
            </a:r>
            <a:r>
              <a:rPr lang="en-GB" altLang="zh-CN" sz="1400" dirty="0">
                <a:solidFill>
                  <a:schemeClr val="tx1"/>
                </a:solidFill>
              </a:rPr>
              <a:t> (internal AF), which will influence the 5GC to perform PIN service accordingly, e.g., provision policy to PEGC/PEMC, manage 5GS resources, differentiate routing control and QoS control, etc.</a:t>
            </a:r>
          </a:p>
          <a:p>
            <a:pPr marL="623984" lvl="1" indent="-230288">
              <a:buFont typeface="Arial" panose="020B0604020202020204" pitchFamily="34" charset="0"/>
              <a:buChar char="•"/>
              <a:defRPr/>
            </a:pPr>
            <a:r>
              <a:rPr lang="en-US" altLang="zh-CN" sz="1400" dirty="0">
                <a:solidFill>
                  <a:schemeClr val="tx1"/>
                </a:solidFill>
              </a:rPr>
              <a:t>If AF for PIN is not used, </a:t>
            </a:r>
            <a:r>
              <a:rPr lang="en-GB" altLang="zh-CN" sz="1400" dirty="0">
                <a:solidFill>
                  <a:schemeClr val="tx1"/>
                </a:solidFill>
              </a:rPr>
              <a:t>all features are based on static configuration in relevant </a:t>
            </a:r>
          </a:p>
          <a:p>
            <a:pPr marL="623984" lvl="1" indent="-230288">
              <a:buFont typeface="Arial" panose="020B0604020202020204" pitchFamily="34" charset="0"/>
              <a:buChar char="•"/>
              <a:defRPr/>
            </a:pPr>
            <a:endParaRPr lang="en-GB" altLang="zh-CN" sz="1400" dirty="0">
              <a:solidFill>
                <a:schemeClr val="tx1"/>
              </a:solidFill>
            </a:endParaRPr>
          </a:p>
          <a:p>
            <a:pPr marL="230394" indent="-230394">
              <a:buFont typeface="Arial" panose="020B0604020202020204" pitchFamily="34" charset="0"/>
              <a:buChar char="•"/>
              <a:defRPr/>
            </a:pPr>
            <a:r>
              <a:rPr lang="en-GB" altLang="zh-CN" sz="1467" dirty="0">
                <a:solidFill>
                  <a:schemeClr val="tx1"/>
                </a:solidFill>
              </a:rPr>
              <a:t>The basic concept for NF based architecture: </a:t>
            </a:r>
          </a:p>
          <a:p>
            <a:pPr marL="623984" lvl="1" indent="-230288">
              <a:buFont typeface="Arial" panose="020B0604020202020204" pitchFamily="34" charset="0"/>
              <a:buChar char="•"/>
              <a:defRPr/>
            </a:pPr>
            <a:r>
              <a:rPr lang="en-GB" altLang="zh-CN" sz="1400" dirty="0">
                <a:solidFill>
                  <a:schemeClr val="tx1"/>
                </a:solidFill>
              </a:rPr>
              <a:t>AF is not used for PIN service</a:t>
            </a:r>
          </a:p>
          <a:p>
            <a:pPr marL="623984" lvl="1" indent="-230288">
              <a:buFont typeface="Arial" panose="020B0604020202020204" pitchFamily="34" charset="0"/>
              <a:buChar char="•"/>
              <a:defRPr/>
            </a:pPr>
            <a:r>
              <a:rPr lang="en-GB" altLang="zh-CN" sz="1400" dirty="0">
                <a:solidFill>
                  <a:schemeClr val="tx1"/>
                </a:solidFill>
              </a:rPr>
              <a:t>The PIN service is requested from PEGC/PEMC via NAS signalling to an 5GC NF (e.g., SMF, PCF, or a new 5GC NF)</a:t>
            </a:r>
            <a:r>
              <a:rPr lang="en-GB" sz="1400" dirty="0">
                <a:solidFill>
                  <a:schemeClr val="tx1"/>
                </a:solidFill>
              </a:rPr>
              <a:t>, the 5GC NF will accordingly provision policy to PEGCs/PEMCs (not only the PEGC/PEMC sending the request), manage </a:t>
            </a:r>
            <a:r>
              <a:rPr lang="en-GB" altLang="zh-CN" sz="1400" dirty="0">
                <a:solidFill>
                  <a:schemeClr val="tx1"/>
                </a:solidFill>
              </a:rPr>
              <a:t>5GS resources, differentiate routing control and QoS control, etc.</a:t>
            </a:r>
          </a:p>
          <a:p>
            <a:pPr marL="623984" lvl="1" indent="-230288">
              <a:buFont typeface="Arial" panose="020B0604020202020204" pitchFamily="34" charset="0"/>
              <a:buChar char="•"/>
              <a:defRPr/>
            </a:pPr>
            <a:endParaRPr lang="en-GB" sz="1400" dirty="0">
              <a:solidFill>
                <a:schemeClr val="tx1"/>
              </a:solidFill>
            </a:endParaRPr>
          </a:p>
          <a:p>
            <a:pPr marL="166784" indent="-230288">
              <a:buFont typeface="Arial" panose="020B0604020202020204" pitchFamily="34" charset="0"/>
              <a:buChar char="•"/>
              <a:defRPr/>
            </a:pPr>
            <a:r>
              <a:rPr lang="en-GB" altLang="zh-CN" sz="1467" dirty="0">
                <a:solidFill>
                  <a:schemeClr val="tx1"/>
                </a:solidFill>
              </a:rPr>
              <a:t>The basic concept for architecture without none of the above</a:t>
            </a:r>
          </a:p>
          <a:p>
            <a:pPr marL="623984" lvl="1" indent="-230288">
              <a:buFont typeface="Arial" panose="020B0604020202020204" pitchFamily="34" charset="0"/>
              <a:buChar char="•"/>
              <a:defRPr/>
            </a:pPr>
            <a:r>
              <a:rPr lang="en-GB" altLang="zh-CN" sz="1400" dirty="0">
                <a:solidFill>
                  <a:schemeClr val="tx1"/>
                </a:solidFill>
              </a:rPr>
              <a:t>all features are based on static configuration in relevant </a:t>
            </a:r>
          </a:p>
        </p:txBody>
      </p:sp>
      <p:pic>
        <p:nvPicPr>
          <p:cNvPr id="47" name="图片 46">
            <a:extLst>
              <a:ext uri="{FF2B5EF4-FFF2-40B4-BE49-F238E27FC236}">
                <a16:creationId xmlns:a16="http://schemas.microsoft.com/office/drawing/2014/main" id="{1911E6B6-9EF3-433B-B87E-6C4005714944}"/>
              </a:ext>
            </a:extLst>
          </p:cNvPr>
          <p:cNvPicPr>
            <a:picLocks noChangeAspect="1"/>
          </p:cNvPicPr>
          <p:nvPr/>
        </p:nvPicPr>
        <p:blipFill>
          <a:blip r:embed="rId3"/>
          <a:stretch>
            <a:fillRect/>
          </a:stretch>
        </p:blipFill>
        <p:spPr>
          <a:xfrm>
            <a:off x="8354946" y="1813468"/>
            <a:ext cx="2836063" cy="2138156"/>
          </a:xfrm>
          <a:prstGeom prst="rect">
            <a:avLst/>
          </a:prstGeom>
        </p:spPr>
      </p:pic>
      <p:graphicFrame>
        <p:nvGraphicFramePr>
          <p:cNvPr id="49" name="对象 48">
            <a:extLst>
              <a:ext uri="{FF2B5EF4-FFF2-40B4-BE49-F238E27FC236}">
                <a16:creationId xmlns:a16="http://schemas.microsoft.com/office/drawing/2014/main" id="{CCB8B66F-EEA4-4FD2-91CF-7C62854B4AC9}"/>
              </a:ext>
            </a:extLst>
          </p:cNvPr>
          <p:cNvGraphicFramePr>
            <a:graphicFrameLocks noChangeAspect="1"/>
          </p:cNvGraphicFramePr>
          <p:nvPr>
            <p:extLst>
              <p:ext uri="{D42A27DB-BD31-4B8C-83A1-F6EECF244321}">
                <p14:modId xmlns:p14="http://schemas.microsoft.com/office/powerpoint/2010/main" val="4221508347"/>
              </p:ext>
            </p:extLst>
          </p:nvPr>
        </p:nvGraphicFramePr>
        <p:xfrm>
          <a:off x="8333143" y="3994575"/>
          <a:ext cx="2976747" cy="2248307"/>
        </p:xfrm>
        <a:graphic>
          <a:graphicData uri="http://schemas.openxmlformats.org/presentationml/2006/ole">
            <mc:AlternateContent xmlns:mc="http://schemas.openxmlformats.org/markup-compatibility/2006">
              <mc:Choice xmlns:v="urn:schemas-microsoft-com:vml" Requires="v">
                <p:oleObj spid="_x0000_s1349" name="Visio" r:id="rId4" imgW="5177088" imgH="3910263" progId="Visio.Drawing.15">
                  <p:embed/>
                </p:oleObj>
              </mc:Choice>
              <mc:Fallback>
                <p:oleObj name="Visio" r:id="rId4" imgW="5177088" imgH="3910263" progId="Visio.Drawing.15">
                  <p:embed/>
                  <p:pic>
                    <p:nvPicPr>
                      <p:cNvPr id="0" name=""/>
                      <p:cNvPicPr/>
                      <p:nvPr/>
                    </p:nvPicPr>
                    <p:blipFill>
                      <a:blip r:embed="rId5"/>
                      <a:stretch>
                        <a:fillRect/>
                      </a:stretch>
                    </p:blipFill>
                    <p:spPr>
                      <a:xfrm>
                        <a:off x="8333143" y="3994575"/>
                        <a:ext cx="2976747" cy="2248307"/>
                      </a:xfrm>
                      <a:prstGeom prst="rect">
                        <a:avLst/>
                      </a:prstGeom>
                    </p:spPr>
                  </p:pic>
                </p:oleObj>
              </mc:Fallback>
            </mc:AlternateContent>
          </a:graphicData>
        </a:graphic>
      </p:graphicFrame>
      <p:sp>
        <p:nvSpPr>
          <p:cNvPr id="50" name="文本框 49">
            <a:extLst>
              <a:ext uri="{FF2B5EF4-FFF2-40B4-BE49-F238E27FC236}">
                <a16:creationId xmlns:a16="http://schemas.microsoft.com/office/drawing/2014/main" id="{D1EDB195-B91B-4F9D-9F25-DF97B7C5F16A}"/>
              </a:ext>
            </a:extLst>
          </p:cNvPr>
          <p:cNvSpPr txBox="1"/>
          <p:nvPr/>
        </p:nvSpPr>
        <p:spPr>
          <a:xfrm>
            <a:off x="10717420" y="3288268"/>
            <a:ext cx="1184940" cy="369332"/>
          </a:xfrm>
          <a:prstGeom prst="rect">
            <a:avLst/>
          </a:prstGeom>
          <a:noFill/>
        </p:spPr>
        <p:txBody>
          <a:bodyPr wrap="none" rtlCol="0">
            <a:spAutoFit/>
          </a:bodyPr>
          <a:lstStyle/>
          <a:p>
            <a:r>
              <a:rPr lang="en-US" altLang="zh-CN" dirty="0"/>
              <a:t>NF based</a:t>
            </a:r>
            <a:endParaRPr lang="zh-CN" altLang="en-US" dirty="0"/>
          </a:p>
        </p:txBody>
      </p:sp>
      <p:sp>
        <p:nvSpPr>
          <p:cNvPr id="51" name="文本框 50">
            <a:extLst>
              <a:ext uri="{FF2B5EF4-FFF2-40B4-BE49-F238E27FC236}">
                <a16:creationId xmlns:a16="http://schemas.microsoft.com/office/drawing/2014/main" id="{428B253F-620C-40D9-955F-623E0B7C48A1}"/>
              </a:ext>
            </a:extLst>
          </p:cNvPr>
          <p:cNvSpPr txBox="1"/>
          <p:nvPr/>
        </p:nvSpPr>
        <p:spPr>
          <a:xfrm>
            <a:off x="10717420" y="5577295"/>
            <a:ext cx="1172116" cy="369332"/>
          </a:xfrm>
          <a:prstGeom prst="rect">
            <a:avLst/>
          </a:prstGeom>
          <a:noFill/>
        </p:spPr>
        <p:txBody>
          <a:bodyPr wrap="none" rtlCol="0">
            <a:spAutoFit/>
          </a:bodyPr>
          <a:lstStyle/>
          <a:p>
            <a:r>
              <a:rPr lang="en-US" altLang="zh-CN" dirty="0"/>
              <a:t>AF based</a:t>
            </a:r>
            <a:endParaRPr lang="zh-CN" altLang="en-US" dirty="0"/>
          </a:p>
        </p:txBody>
      </p:sp>
      <p:cxnSp>
        <p:nvCxnSpPr>
          <p:cNvPr id="62" name="连接符: 肘形 61">
            <a:extLst>
              <a:ext uri="{FF2B5EF4-FFF2-40B4-BE49-F238E27FC236}">
                <a16:creationId xmlns:a16="http://schemas.microsoft.com/office/drawing/2014/main" id="{E9AF32B1-F1E9-4DD4-BD5F-F672A66D9EC7}"/>
              </a:ext>
            </a:extLst>
          </p:cNvPr>
          <p:cNvCxnSpPr>
            <a:cxnSpLocks/>
          </p:cNvCxnSpPr>
          <p:nvPr/>
        </p:nvCxnSpPr>
        <p:spPr>
          <a:xfrm rot="5400000">
            <a:off x="10620863" y="4982927"/>
            <a:ext cx="687135" cy="453159"/>
          </a:xfrm>
          <a:prstGeom prst="bentConnector3">
            <a:avLst>
              <a:gd name="adj1" fmla="val 98391"/>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cxnSp>
        <p:nvCxnSpPr>
          <p:cNvPr id="69" name="连接符: 肘形 68">
            <a:extLst>
              <a:ext uri="{FF2B5EF4-FFF2-40B4-BE49-F238E27FC236}">
                <a16:creationId xmlns:a16="http://schemas.microsoft.com/office/drawing/2014/main" id="{120D2FE5-04C8-4FF5-8E09-A7353F8F2D40}"/>
              </a:ext>
            </a:extLst>
          </p:cNvPr>
          <p:cNvCxnSpPr>
            <a:cxnSpLocks/>
          </p:cNvCxnSpPr>
          <p:nvPr/>
        </p:nvCxnSpPr>
        <p:spPr>
          <a:xfrm rot="5400000" flipH="1" flipV="1">
            <a:off x="10983928" y="4658857"/>
            <a:ext cx="414164" cy="1"/>
          </a:xfrm>
          <a:prstGeom prst="bentConnector3">
            <a:avLst>
              <a:gd name="adj1" fmla="val 50000"/>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5" name="Rectangle 4">
            <a:extLst>
              <a:ext uri="{FF2B5EF4-FFF2-40B4-BE49-F238E27FC236}">
                <a16:creationId xmlns:a16="http://schemas.microsoft.com/office/drawing/2014/main" id="{129AD556-DA10-40E3-8395-9C50A3CFEFEF}"/>
              </a:ext>
            </a:extLst>
          </p:cNvPr>
          <p:cNvSpPr/>
          <p:nvPr/>
        </p:nvSpPr>
        <p:spPr>
          <a:xfrm>
            <a:off x="1404257" y="2217012"/>
            <a:ext cx="8226304" cy="3693319"/>
          </a:xfrm>
          <a:prstGeom prst="rect">
            <a:avLst/>
          </a:prstGeom>
        </p:spPr>
        <p:txBody>
          <a:bodyPr wrap="square">
            <a:spAutoFit/>
          </a:bodyPr>
          <a:lstStyle/>
          <a:p>
            <a:r>
              <a:rPr lang="en-GB" altLang="zh-CN" sz="2400" dirty="0"/>
              <a:t>Q1: Do you want an NF based architecture ? </a:t>
            </a:r>
          </a:p>
          <a:p>
            <a:pPr lvl="1"/>
            <a:r>
              <a:rPr lang="en-US" altLang="zh-CN" b="1" dirty="0"/>
              <a:t>	Propose </a:t>
            </a:r>
            <a:r>
              <a:rPr lang="en-US" altLang="zh-CN" b="1" dirty="0" err="1"/>
              <a:t>SoH</a:t>
            </a:r>
            <a:r>
              <a:rPr lang="en-US" altLang="zh-CN" b="1" dirty="0"/>
              <a:t>:        Yes()		No()</a:t>
            </a:r>
          </a:p>
          <a:p>
            <a:pPr lvl="1"/>
            <a:endParaRPr lang="en-GB" altLang="zh-CN" dirty="0"/>
          </a:p>
          <a:p>
            <a:r>
              <a:rPr lang="en-GB" altLang="zh-CN" sz="2400" dirty="0"/>
              <a:t>Q2: Do you want an AF based architecture ?</a:t>
            </a:r>
          </a:p>
          <a:p>
            <a:r>
              <a:rPr lang="en-GB" altLang="zh-CN" sz="2400" dirty="0"/>
              <a:t>        	</a:t>
            </a:r>
            <a:r>
              <a:rPr lang="en-US" altLang="zh-CN" b="1" dirty="0"/>
              <a:t>Propose </a:t>
            </a:r>
            <a:r>
              <a:rPr lang="en-US" altLang="zh-CN" b="1" dirty="0" err="1"/>
              <a:t>SoH</a:t>
            </a:r>
            <a:r>
              <a:rPr lang="en-US" altLang="zh-CN" b="1" dirty="0"/>
              <a:t>:        Yes()		No()</a:t>
            </a:r>
          </a:p>
          <a:p>
            <a:endParaRPr lang="en-GB" altLang="zh-CN" b="1" dirty="0"/>
          </a:p>
          <a:p>
            <a:r>
              <a:rPr lang="en-GB" altLang="zh-CN" sz="2400" dirty="0"/>
              <a:t>Q3: Do you want an </a:t>
            </a:r>
            <a:r>
              <a:rPr lang="en-GB" altLang="zh-CN" sz="2400" dirty="0">
                <a:solidFill>
                  <a:srgbClr val="FF0000"/>
                </a:solidFill>
              </a:rPr>
              <a:t>both</a:t>
            </a:r>
            <a:r>
              <a:rPr lang="en-GB" altLang="zh-CN" sz="2400" dirty="0"/>
              <a:t> NF </a:t>
            </a:r>
            <a:r>
              <a:rPr lang="en-GB" altLang="zh-CN" sz="2400" dirty="0">
                <a:solidFill>
                  <a:srgbClr val="FF0000"/>
                </a:solidFill>
              </a:rPr>
              <a:t>and</a:t>
            </a:r>
            <a:r>
              <a:rPr lang="en-GB" altLang="zh-CN" sz="2400" dirty="0"/>
              <a:t> AF based architecture ?</a:t>
            </a:r>
          </a:p>
          <a:p>
            <a:r>
              <a:rPr lang="en-GB" altLang="zh-CN" b="1" dirty="0"/>
              <a:t>        	</a:t>
            </a:r>
            <a:r>
              <a:rPr lang="en-US" altLang="zh-CN" b="1" dirty="0"/>
              <a:t>Propose </a:t>
            </a:r>
            <a:r>
              <a:rPr lang="en-US" altLang="zh-CN" b="1" dirty="0" err="1"/>
              <a:t>SoH</a:t>
            </a:r>
            <a:r>
              <a:rPr lang="en-US" altLang="zh-CN" b="1" dirty="0"/>
              <a:t>:        Yes()		No()</a:t>
            </a:r>
          </a:p>
          <a:p>
            <a:endParaRPr lang="en-GB" altLang="zh-CN" sz="2400" b="1" dirty="0"/>
          </a:p>
          <a:p>
            <a:r>
              <a:rPr lang="en-GB" altLang="zh-CN" sz="2400" dirty="0"/>
              <a:t>Q4: Do you want none of the above ?</a:t>
            </a:r>
          </a:p>
          <a:p>
            <a:r>
              <a:rPr lang="en-GB" altLang="zh-CN" b="1" dirty="0"/>
              <a:t>        	</a:t>
            </a:r>
            <a:r>
              <a:rPr lang="en-US" altLang="zh-CN" b="1" dirty="0"/>
              <a:t>Propose </a:t>
            </a:r>
            <a:r>
              <a:rPr lang="en-US" altLang="zh-CN" b="1" dirty="0" err="1"/>
              <a:t>SoH</a:t>
            </a:r>
            <a:r>
              <a:rPr lang="en-US" altLang="zh-CN" b="1" dirty="0"/>
              <a:t>:        Yes()		No()</a:t>
            </a:r>
          </a:p>
        </p:txBody>
      </p:sp>
    </p:spTree>
    <p:extLst>
      <p:ext uri="{BB962C8B-B14F-4D97-AF65-F5344CB8AC3E}">
        <p14:creationId xmlns:p14="http://schemas.microsoft.com/office/powerpoint/2010/main" val="163444437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Identification and PINE management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825625"/>
            <a:ext cx="10515600" cy="1325562"/>
          </a:xfrm>
          <a:solidFill>
            <a:schemeClr val="bg2"/>
          </a:solidFill>
        </p:spPr>
        <p:txBody>
          <a:bodyPr/>
          <a:lstStyle/>
          <a:p>
            <a:r>
              <a:rPr lang="en-GB" altLang="zh-CN" sz="2000" dirty="0"/>
              <a:t>Background: There’s argument on whether PINE management, e.g., add/remove a PINE for a PIN, needs to be support by 5GC</a:t>
            </a:r>
            <a:r>
              <a:rPr lang="en-GB" altLang="zh-CN" sz="2000" strike="sngStrike" dirty="0"/>
              <a:t>,</a:t>
            </a:r>
            <a:r>
              <a:rPr lang="en-GB" altLang="zh-CN" sz="2000" dirty="0"/>
              <a:t> </a:t>
            </a:r>
            <a:r>
              <a:rPr lang="en-GB" altLang="zh-CN" sz="2000" strike="sngStrike" dirty="0"/>
              <a:t>which may enhance UDR to store the PINE ID for a PIN</a:t>
            </a:r>
            <a:r>
              <a:rPr lang="en-US" altLang="zh-CN" sz="2000" dirty="0"/>
              <a:t>.</a:t>
            </a:r>
            <a:endParaRPr lang="en-GB" altLang="zh-CN" sz="1800" b="1" dirty="0"/>
          </a:p>
        </p:txBody>
      </p:sp>
      <p:sp>
        <p:nvSpPr>
          <p:cNvPr id="4" name="内容占位符 2">
            <a:extLst>
              <a:ext uri="{FF2B5EF4-FFF2-40B4-BE49-F238E27FC236}">
                <a16:creationId xmlns:a16="http://schemas.microsoft.com/office/drawing/2014/main" id="{53A6E13F-A247-40F3-A4CE-ACCD4C0E704B}"/>
              </a:ext>
            </a:extLst>
          </p:cNvPr>
          <p:cNvSpPr txBox="1">
            <a:spLocks/>
          </p:cNvSpPr>
          <p:nvPr/>
        </p:nvSpPr>
        <p:spPr bwMode="auto">
          <a:xfrm>
            <a:off x="838200" y="3567448"/>
            <a:ext cx="10515600" cy="260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PINE management needs to be support by 5GC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Policy to PEGC for PDU Session selection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763284"/>
            <a:ext cx="10515600" cy="1810603"/>
          </a:xfrm>
          <a:solidFill>
            <a:schemeClr val="bg2"/>
          </a:solidFill>
        </p:spPr>
        <p:txBody>
          <a:bodyPr/>
          <a:lstStyle/>
          <a:p>
            <a:r>
              <a:rPr lang="en-GB" altLang="zh-CN" sz="2000" dirty="0"/>
              <a:t>Background: The PEGC may support multiple PINs, and one PIN will use only one PDU Session</a:t>
            </a:r>
            <a:r>
              <a:rPr lang="en-US" altLang="zh-CN" sz="2000" dirty="0"/>
              <a:t>. The PINE’s traffic needs to be mapped into one of the PDU Sessions associated to the PIN. The legacy URSP is not suitable for this purpose as the traffic descriptor (TD) of the URSP rule is for destination mapping, and companies comment that the URSP is used to mapping traffic from upper layer application.</a:t>
            </a:r>
            <a:endParaRPr lang="zh-CN" altLang="en-US" dirty="0"/>
          </a:p>
        </p:txBody>
      </p:sp>
      <p:sp>
        <p:nvSpPr>
          <p:cNvPr id="4" name="内容占位符 2">
            <a:extLst>
              <a:ext uri="{FF2B5EF4-FFF2-40B4-BE49-F238E27FC236}">
                <a16:creationId xmlns:a16="http://schemas.microsoft.com/office/drawing/2014/main" id="{177F86B5-3B6B-4E21-B233-8BF7884DC306}"/>
              </a:ext>
            </a:extLst>
          </p:cNvPr>
          <p:cNvSpPr txBox="1">
            <a:spLocks/>
          </p:cNvSpPr>
          <p:nvPr/>
        </p:nvSpPr>
        <p:spPr bwMode="auto">
          <a:xfrm>
            <a:off x="838200" y="3875420"/>
            <a:ext cx="10515600" cy="2351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Q1: Whether TD of URSP rule is enhanced </a:t>
            </a:r>
            <a:r>
              <a:rPr lang="en-US" altLang="zh-CN" sz="2000" dirty="0"/>
              <a:t>to support routing of PIN traffic by PEGC UE </a:t>
            </a:r>
            <a:r>
              <a:rPr lang="en-GB" altLang="zh-CN" sz="2000" dirty="0"/>
              <a:t>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a:p>
            <a:endParaRPr lang="en-US" altLang="zh-CN" dirty="0"/>
          </a:p>
          <a:p>
            <a:r>
              <a:rPr lang="en-GB" altLang="zh-CN" sz="2000" dirty="0"/>
              <a:t>Q: </a:t>
            </a:r>
            <a:r>
              <a:rPr lang="en-US" altLang="zh-CN" sz="2000" dirty="0"/>
              <a:t>Whether a new UE policy </a:t>
            </a:r>
            <a:r>
              <a:rPr lang="en-US" altLang="zh-CN" sz="2000" strike="sngStrike" dirty="0">
                <a:solidFill>
                  <a:srgbClr val="FF0000"/>
                </a:solidFill>
              </a:rPr>
              <a:t>“PIN Routing Selection Policy” </a:t>
            </a:r>
            <a:r>
              <a:rPr lang="en-US" altLang="zh-CN" sz="2000" dirty="0">
                <a:solidFill>
                  <a:srgbClr val="FF0000"/>
                </a:solidFill>
              </a:rPr>
              <a:t>(based on URSP with extension of TD) </a:t>
            </a:r>
            <a:r>
              <a:rPr lang="en-US" altLang="zh-CN" sz="2000" dirty="0"/>
              <a:t>is introduced to support routing of PIN traffic by PEGC UE or not</a:t>
            </a:r>
            <a:endParaRPr lang="en-GB" altLang="zh-CN" sz="2000" dirty="0"/>
          </a:p>
          <a:p>
            <a:pPr marL="914400" lvl="2" inden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107371802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BFC331F5F7A142B7546A131C671491" ma:contentTypeVersion="14" ma:contentTypeDescription="Create a new document." ma:contentTypeScope="" ma:versionID="d7dc4e5fe682026cc4d6f28599b8cfe1">
  <xsd:schema xmlns:xsd="http://www.w3.org/2001/XMLSchema" xmlns:xs="http://www.w3.org/2001/XMLSchema" xmlns:p="http://schemas.microsoft.com/office/2006/metadata/properties" xmlns:ns3="d87fc687-b2d7-4479-b81f-5dce553e63d9" xmlns:ns4="b2ba05bb-f85a-4b16-9537-ed1860ee393a" targetNamespace="http://schemas.microsoft.com/office/2006/metadata/properties" ma:root="true" ma:fieldsID="8887271ed64a8a31ecc7be93ee5a86aa" ns3:_="" ns4:_="">
    <xsd:import namespace="d87fc687-b2d7-4479-b81f-5dce553e63d9"/>
    <xsd:import namespace="b2ba05bb-f85a-4b16-9537-ed1860ee393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7fc687-b2d7-4479-b81f-5dce553e63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ba05bb-f85a-4b16-9537-ed1860ee393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purl.org/dc/elements/1.1/"/>
    <ds:schemaRef ds:uri="http://schemas.microsoft.com/office/2006/metadata/properties"/>
    <ds:schemaRef ds:uri="http://purl.org/dc/terms/"/>
    <ds:schemaRef ds:uri="http://schemas.openxmlformats.org/package/2006/metadata/core-properties"/>
    <ds:schemaRef ds:uri="d87fc687-b2d7-4479-b81f-5dce553e63d9"/>
    <ds:schemaRef ds:uri="http://schemas.microsoft.com/office/2006/documentManagement/types"/>
    <ds:schemaRef ds:uri="http://schemas.microsoft.com/office/infopath/2007/PartnerControls"/>
    <ds:schemaRef ds:uri="b2ba05bb-f85a-4b16-9537-ed1860ee393a"/>
    <ds:schemaRef ds:uri="http://www.w3.org/XML/1998/namespace"/>
    <ds:schemaRef ds:uri="http://purl.org/dc/dcmitype/"/>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8C1C6D9D-4F0E-4EF4-B712-5FFE42A79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7fc687-b2d7-4479-b81f-5dce553e63d9"/>
    <ds:schemaRef ds:uri="b2ba05bb-f85a-4b16-9537-ed1860ee39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10508</TotalTime>
  <Words>566</Words>
  <Application>Microsoft Office PowerPoint</Application>
  <PresentationFormat>Widescreen</PresentationFormat>
  <Paragraphs>46</Paragraphs>
  <Slides>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 </vt:lpstr>
      <vt:lpstr>Arial</vt:lpstr>
      <vt:lpstr>Calibri</vt:lpstr>
      <vt:lpstr>Calibri Light</vt:lpstr>
      <vt:lpstr>Times New Roman</vt:lpstr>
      <vt:lpstr>Office Theme</vt:lpstr>
      <vt:lpstr>Visio</vt:lpstr>
      <vt:lpstr>FS_PIN: Way Forward for Open Issues</vt:lpstr>
      <vt:lpstr>AF based architecture or NF based architecture</vt:lpstr>
      <vt:lpstr>AF based architecture or NF based architecture</vt:lpstr>
      <vt:lpstr>Identification and PINE management</vt:lpstr>
      <vt:lpstr>Policy to PEGC for PDU Session selection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Qualcommr05</cp:lastModifiedBy>
  <cp:revision>1241</cp:revision>
  <dcterms:created xsi:type="dcterms:W3CDTF">2010-02-05T13:52:04Z</dcterms:created>
  <dcterms:modified xsi:type="dcterms:W3CDTF">2022-10-13T09:15:20Z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0x0101008ABFC331F5F7A142B7546A131C671491</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