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3"/>
  </p:notesMasterIdLst>
  <p:handoutMasterIdLst>
    <p:handoutMasterId r:id="rId14"/>
  </p:handoutMasterIdLst>
  <p:sldIdLst>
    <p:sldId id="341" r:id="rId5"/>
    <p:sldId id="2134805349" r:id="rId6"/>
    <p:sldId id="2134805357" r:id="rId7"/>
    <p:sldId id="377" r:id="rId8"/>
    <p:sldId id="2134805354" r:id="rId9"/>
    <p:sldId id="2134805355" r:id="rId10"/>
    <p:sldId id="2134805356" r:id="rId11"/>
    <p:sldId id="2134805351" r:id="rId12"/>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vo" initials="谢振华" lastIdx="1" clrIdx="0">
    <p:extLst>
      <p:ext uri="{19B8F6BF-5375-455C-9EA6-DF929625EA0E}">
        <p15:presenceInfo xmlns:p15="http://schemas.microsoft.com/office/powerpoint/2012/main" userId="viv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8" autoAdjust="0"/>
    <p:restoredTop sz="95954" autoAdjust="0"/>
  </p:normalViewPr>
  <p:slideViewPr>
    <p:cSldViewPr snapToGrid="0">
      <p:cViewPr varScale="1">
        <p:scale>
          <a:sx n="92" d="100"/>
          <a:sy n="92" d="100"/>
        </p:scale>
        <p:origin x="69" y="288"/>
      </p:cViewPr>
      <p:guideLst>
        <p:guide orient="horz" pos="2160"/>
        <p:guide pos="3840"/>
      </p:guideLst>
    </p:cSldViewPr>
  </p:slideViewPr>
  <p:outlineViewPr>
    <p:cViewPr>
      <p:scale>
        <a:sx n="33" d="100"/>
        <a:sy n="33" d="100"/>
      </p:scale>
      <p:origin x="0" y="-260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8" d="100"/>
          <a:sy n="78" d="100"/>
        </p:scale>
        <p:origin x="3948" y="90"/>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extLst>
      <p:ext uri="{BB962C8B-B14F-4D97-AF65-F5344CB8AC3E}">
        <p14:creationId xmlns:p14="http://schemas.microsoft.com/office/powerpoint/2010/main" val="11512357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2847288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1" name="Text Box 14">
            <a:extLst>
              <a:ext uri="{FF2B5EF4-FFF2-40B4-BE49-F238E27FC236}">
                <a16:creationId xmlns:a16="http://schemas.microsoft.com/office/drawing/2014/main" id="{AA2802BD-1B72-4AD1-8184-0FD099607084}"/>
              </a:ext>
            </a:extLst>
          </p:cNvPr>
          <p:cNvSpPr txBox="1">
            <a:spLocks noChangeArrowheads="1"/>
          </p:cNvSpPr>
          <p:nvPr userDrawn="1"/>
        </p:nvSpPr>
        <p:spPr bwMode="auto">
          <a:xfrm>
            <a:off x="133350" y="36513"/>
            <a:ext cx="260191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zh-CN" sz="1000" b="1" kern="1200" dirty="0">
                <a:solidFill>
                  <a:schemeClr val="tx1"/>
                </a:solidFill>
                <a:effectLst/>
                <a:latin typeface="Arial" panose="020B0604020202020204" pitchFamily="34" charset="0"/>
                <a:ea typeface="+mn-ea"/>
                <a:cs typeface="Arial" panose="020B0604020202020204" pitchFamily="34" charset="0"/>
              </a:rPr>
              <a:t>3GPP TSG-WG SA2 Meeting #153E </a:t>
            </a:r>
            <a:r>
              <a:rPr lang="sv-SE" altLang="en-US" sz="1200" b="1" dirty="0">
                <a:latin typeface="Arial "/>
              </a:rPr>
              <a:t>	</a:t>
            </a:r>
          </a:p>
          <a:p>
            <a:pPr eaLnBrk="1" hangingPunct="1">
              <a:defRPr/>
            </a:pPr>
            <a:r>
              <a:rPr lang="en-GB" altLang="zh-CN" sz="1000" b="1" kern="1200" dirty="0" err="1">
                <a:solidFill>
                  <a:schemeClr val="tx1"/>
                </a:solidFill>
                <a:effectLst/>
                <a:latin typeface="Arial" panose="020B0604020202020204" pitchFamily="34" charset="0"/>
                <a:ea typeface="+mn-ea"/>
                <a:cs typeface="Arial" panose="020B0604020202020204" pitchFamily="34" charset="0"/>
              </a:rPr>
              <a:t>Elbonia</a:t>
            </a:r>
            <a:r>
              <a:rPr lang="en-GB" altLang="zh-CN" sz="1000" b="1" kern="1200" dirty="0">
                <a:solidFill>
                  <a:schemeClr val="tx1"/>
                </a:solidFill>
                <a:effectLst/>
                <a:latin typeface="Arial" panose="020B0604020202020204" pitchFamily="34" charset="0"/>
                <a:ea typeface="+mn-ea"/>
                <a:cs typeface="Arial" panose="020B0604020202020204" pitchFamily="34" charset="0"/>
              </a:rPr>
              <a:t>, October 10 – 17, 2022</a:t>
            </a:r>
            <a:endParaRPr lang="sv-SE" altLang="en-US" sz="1200" b="1" dirty="0">
              <a:latin typeface="Arial "/>
            </a:endParaRPr>
          </a:p>
        </p:txBody>
      </p:sp>
      <p:sp>
        <p:nvSpPr>
          <p:cNvPr id="13" name="Text Box 14">
            <a:extLst>
              <a:ext uri="{FF2B5EF4-FFF2-40B4-BE49-F238E27FC236}">
                <a16:creationId xmlns:a16="http://schemas.microsoft.com/office/drawing/2014/main" id="{AF4006C6-1A95-4284-A498-917EA49F0F95}"/>
              </a:ext>
            </a:extLst>
          </p:cNvPr>
          <p:cNvSpPr txBox="1">
            <a:spLocks noChangeArrowheads="1"/>
          </p:cNvSpPr>
          <p:nvPr userDrawn="1"/>
        </p:nvSpPr>
        <p:spPr bwMode="auto">
          <a:xfrm>
            <a:off x="9271793" y="11004"/>
            <a:ext cx="26003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i="1" dirty="0">
                <a:latin typeface="Arial "/>
              </a:rPr>
              <a:t>S2-220xxxx </a:t>
            </a:r>
          </a:p>
          <a:p>
            <a:pPr algn="r" eaLnBrk="1" hangingPunct="1">
              <a:defRPr/>
            </a:pPr>
            <a:r>
              <a:rPr lang="sv-SE" altLang="en-US" sz="1200" b="1" i="1" dirty="0">
                <a:latin typeface="Arial "/>
              </a:rPr>
              <a:t>	</a:t>
            </a:r>
            <a:r>
              <a:rPr lang="sv-SE" altLang="en-US" sz="1200" b="1" i="1" dirty="0">
                <a:solidFill>
                  <a:srgbClr val="0070C0"/>
                </a:solidFill>
                <a:latin typeface="Arial "/>
              </a:rPr>
              <a:t>was S2-220xxxx</a:t>
            </a:r>
            <a:r>
              <a:rPr lang="sv-SE" altLang="en-US" sz="1200" b="1" dirty="0">
                <a:latin typeface="Arial "/>
              </a:rPr>
              <a:t>	</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Visio_Drawing.vsdx"/></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300976" y="1709739"/>
            <a:ext cx="10065834" cy="1965616"/>
          </a:xfrm>
        </p:spPr>
        <p:txBody>
          <a:bodyPr/>
          <a:lstStyle/>
          <a:p>
            <a:pPr eaLnBrk="1" hangingPunct="1"/>
            <a:r>
              <a:rPr lang="en-US" altLang="zh-CN" dirty="0"/>
              <a:t>FS_PIN:</a:t>
            </a:r>
            <a:br>
              <a:rPr lang="en-US" altLang="zh-CN" dirty="0"/>
            </a:br>
            <a:r>
              <a:rPr lang="en-US" altLang="zh-CN" dirty="0"/>
              <a:t>Way Forward for Open Issues</a:t>
            </a:r>
            <a:endParaRPr lang="en-GB" altLang="en-US" dirty="0"/>
          </a:p>
        </p:txBody>
      </p:sp>
      <p:sp>
        <p:nvSpPr>
          <p:cNvPr id="2" name="文本框 1"/>
          <p:cNvSpPr txBox="1"/>
          <p:nvPr/>
        </p:nvSpPr>
        <p:spPr>
          <a:xfrm>
            <a:off x="1442225" y="4252331"/>
            <a:ext cx="1261884" cy="369332"/>
          </a:xfrm>
          <a:prstGeom prst="rect">
            <a:avLst/>
          </a:prstGeom>
          <a:noFill/>
        </p:spPr>
        <p:txBody>
          <a:bodyPr wrap="none" rtlCol="0">
            <a:spAutoFit/>
          </a:bodyPr>
          <a:lstStyle/>
          <a:p>
            <a:r>
              <a:rPr lang="en-US" altLang="zh-CN" dirty="0"/>
              <a:t>SA2#153e</a:t>
            </a:r>
            <a:endParaRPr lang="zh-CN" altLang="en-US"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8085" y="444911"/>
            <a:ext cx="10515600" cy="1325563"/>
          </a:xfrm>
        </p:spPr>
        <p:txBody>
          <a:bodyPr/>
          <a:lstStyle/>
          <a:p>
            <a:r>
              <a:rPr lang="en-US" altLang="zh-CN" sz="3200" dirty="0"/>
              <a:t>AF based architecture or NF based architecture</a:t>
            </a:r>
            <a:endParaRPr lang="zh-CN" altLang="en-US" sz="3200" dirty="0"/>
          </a:p>
        </p:txBody>
      </p:sp>
      <p:sp>
        <p:nvSpPr>
          <p:cNvPr id="3" name="内容占位符 2"/>
          <p:cNvSpPr>
            <a:spLocks noGrp="1"/>
          </p:cNvSpPr>
          <p:nvPr>
            <p:ph idx="1"/>
          </p:nvPr>
        </p:nvSpPr>
        <p:spPr>
          <a:xfrm>
            <a:off x="141515" y="1770517"/>
            <a:ext cx="11560628" cy="1429884"/>
          </a:xfrm>
        </p:spPr>
        <p:txBody>
          <a:bodyPr/>
          <a:lstStyle/>
          <a:p>
            <a:pPr lvl="2"/>
            <a:endParaRPr lang="en-GB" altLang="zh-CN" sz="1600" dirty="0"/>
          </a:p>
          <a:p>
            <a:pPr lvl="1"/>
            <a:endParaRPr lang="en-US" altLang="zh-CN" sz="1600" dirty="0"/>
          </a:p>
          <a:p>
            <a:pPr lvl="1"/>
            <a:endParaRPr lang="en-GB" altLang="zh-CN" sz="1600" dirty="0"/>
          </a:p>
        </p:txBody>
      </p:sp>
      <p:sp>
        <p:nvSpPr>
          <p:cNvPr id="4" name="Rectangle 3">
            <a:extLst>
              <a:ext uri="{FF2B5EF4-FFF2-40B4-BE49-F238E27FC236}">
                <a16:creationId xmlns:a16="http://schemas.microsoft.com/office/drawing/2014/main" id="{A9E684CA-FEEB-4982-A5AE-8339C272FE1C}"/>
              </a:ext>
            </a:extLst>
          </p:cNvPr>
          <p:cNvSpPr/>
          <p:nvPr/>
        </p:nvSpPr>
        <p:spPr>
          <a:xfrm>
            <a:off x="247254" y="1813468"/>
            <a:ext cx="7868045" cy="453537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lIns="121920" tIns="120000" rIns="121920" bIns="120000" rtlCol="0" anchor="t" anchorCtr="0"/>
          <a:lstStyle/>
          <a:p>
            <a:pPr marL="230394" indent="-230394">
              <a:buFont typeface="Arial" panose="020B0604020202020204" pitchFamily="34" charset="0"/>
              <a:buChar char="•"/>
              <a:defRPr/>
            </a:pPr>
            <a:r>
              <a:rPr lang="en-US" altLang="zh-CN" sz="1467" dirty="0">
                <a:solidFill>
                  <a:schemeClr val="tx1"/>
                </a:solidFill>
              </a:rPr>
              <a:t>There’re two different opinions on architecture: AF based (A) or NF based (B)</a:t>
            </a:r>
          </a:p>
          <a:p>
            <a:pPr marL="230394" indent="-230394">
              <a:buFont typeface="Arial" panose="020B0604020202020204" pitchFamily="34" charset="0"/>
              <a:buChar char="•"/>
              <a:defRPr/>
            </a:pPr>
            <a:r>
              <a:rPr lang="en-US" sz="1467" dirty="0">
                <a:solidFill>
                  <a:schemeClr val="tx1"/>
                </a:solidFill>
              </a:rPr>
              <a:t>Different architecture has different way for operations of PIN service</a:t>
            </a:r>
          </a:p>
          <a:p>
            <a:pPr marL="230394" indent="-230394">
              <a:buFont typeface="Arial" panose="020B0604020202020204" pitchFamily="34" charset="0"/>
              <a:buChar char="•"/>
              <a:defRPr/>
            </a:pPr>
            <a:endParaRPr lang="en-GB" sz="1467" dirty="0">
              <a:solidFill>
                <a:schemeClr val="tx1"/>
              </a:solidFill>
            </a:endParaRPr>
          </a:p>
          <a:p>
            <a:pPr marL="230394" indent="-230394">
              <a:buFont typeface="Arial" panose="020B0604020202020204" pitchFamily="34" charset="0"/>
              <a:buChar char="•"/>
              <a:defRPr/>
            </a:pPr>
            <a:r>
              <a:rPr lang="en-GB" sz="1467" dirty="0">
                <a:solidFill>
                  <a:schemeClr val="tx1"/>
                </a:solidFill>
              </a:rPr>
              <a:t>The basic concept for AF based architecture: </a:t>
            </a:r>
          </a:p>
          <a:p>
            <a:pPr marL="623984" lvl="1" indent="-230288">
              <a:buFont typeface="Arial" panose="020B0604020202020204" pitchFamily="34" charset="0"/>
              <a:buChar char="•"/>
              <a:defRPr/>
            </a:pPr>
            <a:r>
              <a:rPr lang="en-GB" altLang="zh-CN" sz="1400" dirty="0">
                <a:solidFill>
                  <a:schemeClr val="tx1"/>
                </a:solidFill>
              </a:rPr>
              <a:t>AF for PIN is optional for PIN service</a:t>
            </a:r>
          </a:p>
          <a:p>
            <a:pPr marL="623984" lvl="1" indent="-230288">
              <a:buFont typeface="Arial" panose="020B0604020202020204" pitchFamily="34" charset="0"/>
              <a:buChar char="•"/>
              <a:defRPr/>
            </a:pPr>
            <a:r>
              <a:rPr lang="en-GB" altLang="zh-CN" sz="1400" dirty="0">
                <a:solidFill>
                  <a:schemeClr val="tx1"/>
                </a:solidFill>
              </a:rPr>
              <a:t>If AF for PIN is used, it can provision parameters to NEF (for 3</a:t>
            </a:r>
            <a:r>
              <a:rPr lang="en-GB" altLang="zh-CN" sz="1400" baseline="30000" dirty="0">
                <a:solidFill>
                  <a:schemeClr val="tx1"/>
                </a:solidFill>
              </a:rPr>
              <a:t>rd</a:t>
            </a:r>
            <a:r>
              <a:rPr lang="en-GB" altLang="zh-CN" sz="1400" dirty="0">
                <a:solidFill>
                  <a:schemeClr val="tx1"/>
                </a:solidFill>
              </a:rPr>
              <a:t> party AF) or UDM</a:t>
            </a:r>
            <a:r>
              <a:rPr lang="en-US" altLang="zh-CN" sz="1400" dirty="0">
                <a:solidFill>
                  <a:schemeClr val="tx1"/>
                </a:solidFill>
              </a:rPr>
              <a:t>/PCF</a:t>
            </a:r>
            <a:r>
              <a:rPr lang="en-GB" altLang="zh-CN" sz="1400" dirty="0">
                <a:solidFill>
                  <a:schemeClr val="tx1"/>
                </a:solidFill>
              </a:rPr>
              <a:t> (internal AF), which will influence the 5GC to perform PIN service accordingly, e.g., provision policy to PEGC/PEMC, manage 5GS resources, differentiate routing control and QoS control, etc.</a:t>
            </a:r>
          </a:p>
          <a:p>
            <a:pPr marL="623984" lvl="1" indent="-230288">
              <a:buFont typeface="Arial" panose="020B0604020202020204" pitchFamily="34" charset="0"/>
              <a:buChar char="•"/>
              <a:defRPr/>
            </a:pPr>
            <a:r>
              <a:rPr lang="en-US" altLang="zh-CN" sz="1400" dirty="0">
                <a:solidFill>
                  <a:schemeClr val="tx1"/>
                </a:solidFill>
              </a:rPr>
              <a:t>If AF for PIN is not used, </a:t>
            </a:r>
            <a:r>
              <a:rPr lang="en-GB" altLang="zh-CN" sz="1400" dirty="0">
                <a:solidFill>
                  <a:schemeClr val="tx1"/>
                </a:solidFill>
              </a:rPr>
              <a:t>all features are based on static configuration in relevant </a:t>
            </a:r>
          </a:p>
          <a:p>
            <a:pPr marL="623984" lvl="1" indent="-230288">
              <a:buFont typeface="Arial" panose="020B0604020202020204" pitchFamily="34" charset="0"/>
              <a:buChar char="•"/>
              <a:defRPr/>
            </a:pPr>
            <a:endParaRPr lang="en-GB" altLang="zh-CN" sz="1400" dirty="0">
              <a:solidFill>
                <a:schemeClr val="tx1"/>
              </a:solidFill>
            </a:endParaRPr>
          </a:p>
          <a:p>
            <a:pPr marL="230394" indent="-230394">
              <a:buFont typeface="Arial" panose="020B0604020202020204" pitchFamily="34" charset="0"/>
              <a:buChar char="•"/>
              <a:defRPr/>
            </a:pPr>
            <a:r>
              <a:rPr lang="en-GB" altLang="zh-CN" sz="1467" dirty="0">
                <a:solidFill>
                  <a:schemeClr val="tx1"/>
                </a:solidFill>
              </a:rPr>
              <a:t>The basic concept for NF based architecture: </a:t>
            </a:r>
          </a:p>
          <a:p>
            <a:pPr marL="623984" lvl="1" indent="-230288">
              <a:buFont typeface="Arial" panose="020B0604020202020204" pitchFamily="34" charset="0"/>
              <a:buChar char="•"/>
              <a:defRPr/>
            </a:pPr>
            <a:r>
              <a:rPr lang="en-GB" altLang="zh-CN" sz="1400" dirty="0">
                <a:solidFill>
                  <a:schemeClr val="tx1"/>
                </a:solidFill>
              </a:rPr>
              <a:t>AF is not used for PIN service</a:t>
            </a:r>
          </a:p>
          <a:p>
            <a:pPr marL="623984" lvl="1" indent="-230288">
              <a:buFont typeface="Arial" panose="020B0604020202020204" pitchFamily="34" charset="0"/>
              <a:buChar char="•"/>
              <a:defRPr/>
            </a:pPr>
            <a:r>
              <a:rPr lang="en-GB" altLang="zh-CN" sz="1400" dirty="0">
                <a:solidFill>
                  <a:schemeClr val="tx1"/>
                </a:solidFill>
              </a:rPr>
              <a:t>The PIN service is requested from PEGC/PEMC via NAS signalling to an 5GC NF (e.g., SMF, PCF, or a new 5GC NF)</a:t>
            </a:r>
            <a:r>
              <a:rPr lang="en-GB" sz="1400" dirty="0">
                <a:solidFill>
                  <a:schemeClr val="tx1"/>
                </a:solidFill>
              </a:rPr>
              <a:t>, the 5GC NF will accordingly provision policy to PEGCs/PEMCs (not only the PEGC/PEMC sending the request), manage </a:t>
            </a:r>
            <a:r>
              <a:rPr lang="en-GB" altLang="zh-CN" sz="1400" dirty="0">
                <a:solidFill>
                  <a:schemeClr val="tx1"/>
                </a:solidFill>
              </a:rPr>
              <a:t>5GS resources, differentiate routing control and QoS control, etc.</a:t>
            </a:r>
          </a:p>
          <a:p>
            <a:pPr marL="623984" lvl="1" indent="-230288">
              <a:buFont typeface="Arial" panose="020B0604020202020204" pitchFamily="34" charset="0"/>
              <a:buChar char="•"/>
              <a:defRPr/>
            </a:pPr>
            <a:endParaRPr lang="en-GB" sz="1400" dirty="0">
              <a:solidFill>
                <a:schemeClr val="tx1"/>
              </a:solidFill>
            </a:endParaRPr>
          </a:p>
          <a:p>
            <a:pPr marL="166784" indent="-230288">
              <a:buFont typeface="Arial" panose="020B0604020202020204" pitchFamily="34" charset="0"/>
              <a:buChar char="•"/>
              <a:defRPr/>
            </a:pPr>
            <a:r>
              <a:rPr lang="en-GB" altLang="zh-CN" sz="1467" dirty="0">
                <a:solidFill>
                  <a:schemeClr val="tx1"/>
                </a:solidFill>
              </a:rPr>
              <a:t>The basic concept for architecture without none of the above</a:t>
            </a:r>
          </a:p>
          <a:p>
            <a:pPr marL="623984" lvl="1" indent="-230288">
              <a:buFont typeface="Arial" panose="020B0604020202020204" pitchFamily="34" charset="0"/>
              <a:buChar char="•"/>
              <a:defRPr/>
            </a:pPr>
            <a:r>
              <a:rPr lang="en-GB" altLang="zh-CN" sz="1400" dirty="0">
                <a:solidFill>
                  <a:schemeClr val="tx1"/>
                </a:solidFill>
              </a:rPr>
              <a:t>all features are based on static configuration in relevant </a:t>
            </a:r>
          </a:p>
        </p:txBody>
      </p:sp>
      <p:pic>
        <p:nvPicPr>
          <p:cNvPr id="47" name="图片 46">
            <a:extLst>
              <a:ext uri="{FF2B5EF4-FFF2-40B4-BE49-F238E27FC236}">
                <a16:creationId xmlns:a16="http://schemas.microsoft.com/office/drawing/2014/main" id="{1911E6B6-9EF3-433B-B87E-6C4005714944}"/>
              </a:ext>
            </a:extLst>
          </p:cNvPr>
          <p:cNvPicPr>
            <a:picLocks noChangeAspect="1"/>
          </p:cNvPicPr>
          <p:nvPr/>
        </p:nvPicPr>
        <p:blipFill>
          <a:blip r:embed="rId3"/>
          <a:stretch>
            <a:fillRect/>
          </a:stretch>
        </p:blipFill>
        <p:spPr>
          <a:xfrm>
            <a:off x="8354946" y="1813468"/>
            <a:ext cx="2836063" cy="2138156"/>
          </a:xfrm>
          <a:prstGeom prst="rect">
            <a:avLst/>
          </a:prstGeom>
        </p:spPr>
      </p:pic>
      <p:graphicFrame>
        <p:nvGraphicFramePr>
          <p:cNvPr id="49" name="对象 48">
            <a:extLst>
              <a:ext uri="{FF2B5EF4-FFF2-40B4-BE49-F238E27FC236}">
                <a16:creationId xmlns:a16="http://schemas.microsoft.com/office/drawing/2014/main" id="{CCB8B66F-EEA4-4FD2-91CF-7C62854B4AC9}"/>
              </a:ext>
            </a:extLst>
          </p:cNvPr>
          <p:cNvGraphicFramePr>
            <a:graphicFrameLocks noChangeAspect="1"/>
          </p:cNvGraphicFramePr>
          <p:nvPr>
            <p:extLst>
              <p:ext uri="{D42A27DB-BD31-4B8C-83A1-F6EECF244321}">
                <p14:modId xmlns:p14="http://schemas.microsoft.com/office/powerpoint/2010/main" val="4221508347"/>
              </p:ext>
            </p:extLst>
          </p:nvPr>
        </p:nvGraphicFramePr>
        <p:xfrm>
          <a:off x="8333143" y="3994575"/>
          <a:ext cx="2976747" cy="2248307"/>
        </p:xfrm>
        <a:graphic>
          <a:graphicData uri="http://schemas.openxmlformats.org/presentationml/2006/ole">
            <mc:AlternateContent xmlns:mc="http://schemas.openxmlformats.org/markup-compatibility/2006">
              <mc:Choice xmlns:v="urn:schemas-microsoft-com:vml" Requires="v">
                <p:oleObj spid="_x0000_s1328" name="Visio" r:id="rId4" imgW="5177088" imgH="3910263" progId="Visio.Drawing.15">
                  <p:embed/>
                </p:oleObj>
              </mc:Choice>
              <mc:Fallback>
                <p:oleObj name="Visio" r:id="rId4" imgW="5177088" imgH="3910263" progId="Visio.Drawing.15">
                  <p:embed/>
                  <p:pic>
                    <p:nvPicPr>
                      <p:cNvPr id="0" name=""/>
                      <p:cNvPicPr/>
                      <p:nvPr/>
                    </p:nvPicPr>
                    <p:blipFill>
                      <a:blip r:embed="rId5"/>
                      <a:stretch>
                        <a:fillRect/>
                      </a:stretch>
                    </p:blipFill>
                    <p:spPr>
                      <a:xfrm>
                        <a:off x="8333143" y="3994575"/>
                        <a:ext cx="2976747" cy="2248307"/>
                      </a:xfrm>
                      <a:prstGeom prst="rect">
                        <a:avLst/>
                      </a:prstGeom>
                    </p:spPr>
                  </p:pic>
                </p:oleObj>
              </mc:Fallback>
            </mc:AlternateContent>
          </a:graphicData>
        </a:graphic>
      </p:graphicFrame>
      <p:sp>
        <p:nvSpPr>
          <p:cNvPr id="50" name="文本框 49">
            <a:extLst>
              <a:ext uri="{FF2B5EF4-FFF2-40B4-BE49-F238E27FC236}">
                <a16:creationId xmlns:a16="http://schemas.microsoft.com/office/drawing/2014/main" id="{D1EDB195-B91B-4F9D-9F25-DF97B7C5F16A}"/>
              </a:ext>
            </a:extLst>
          </p:cNvPr>
          <p:cNvSpPr txBox="1"/>
          <p:nvPr/>
        </p:nvSpPr>
        <p:spPr>
          <a:xfrm>
            <a:off x="10717420" y="3288268"/>
            <a:ext cx="1184940" cy="369332"/>
          </a:xfrm>
          <a:prstGeom prst="rect">
            <a:avLst/>
          </a:prstGeom>
          <a:noFill/>
        </p:spPr>
        <p:txBody>
          <a:bodyPr wrap="none" rtlCol="0">
            <a:spAutoFit/>
          </a:bodyPr>
          <a:lstStyle/>
          <a:p>
            <a:r>
              <a:rPr lang="en-US" altLang="zh-CN" dirty="0"/>
              <a:t>NF based</a:t>
            </a:r>
            <a:endParaRPr lang="zh-CN" altLang="en-US" dirty="0"/>
          </a:p>
        </p:txBody>
      </p:sp>
      <p:sp>
        <p:nvSpPr>
          <p:cNvPr id="51" name="文本框 50">
            <a:extLst>
              <a:ext uri="{FF2B5EF4-FFF2-40B4-BE49-F238E27FC236}">
                <a16:creationId xmlns:a16="http://schemas.microsoft.com/office/drawing/2014/main" id="{428B253F-620C-40D9-955F-623E0B7C48A1}"/>
              </a:ext>
            </a:extLst>
          </p:cNvPr>
          <p:cNvSpPr txBox="1"/>
          <p:nvPr/>
        </p:nvSpPr>
        <p:spPr>
          <a:xfrm>
            <a:off x="10717420" y="5577295"/>
            <a:ext cx="1172116" cy="369332"/>
          </a:xfrm>
          <a:prstGeom prst="rect">
            <a:avLst/>
          </a:prstGeom>
          <a:noFill/>
        </p:spPr>
        <p:txBody>
          <a:bodyPr wrap="none" rtlCol="0">
            <a:spAutoFit/>
          </a:bodyPr>
          <a:lstStyle/>
          <a:p>
            <a:r>
              <a:rPr lang="en-US" altLang="zh-CN" dirty="0"/>
              <a:t>AF based</a:t>
            </a:r>
            <a:endParaRPr lang="zh-CN" altLang="en-US" dirty="0"/>
          </a:p>
        </p:txBody>
      </p:sp>
      <p:cxnSp>
        <p:nvCxnSpPr>
          <p:cNvPr id="62" name="连接符: 肘形 61">
            <a:extLst>
              <a:ext uri="{FF2B5EF4-FFF2-40B4-BE49-F238E27FC236}">
                <a16:creationId xmlns:a16="http://schemas.microsoft.com/office/drawing/2014/main" id="{E9AF32B1-F1E9-4DD4-BD5F-F672A66D9EC7}"/>
              </a:ext>
            </a:extLst>
          </p:cNvPr>
          <p:cNvCxnSpPr>
            <a:cxnSpLocks/>
          </p:cNvCxnSpPr>
          <p:nvPr/>
        </p:nvCxnSpPr>
        <p:spPr>
          <a:xfrm rot="5400000">
            <a:off x="10620863" y="4982927"/>
            <a:ext cx="687135" cy="453159"/>
          </a:xfrm>
          <a:prstGeom prst="bentConnector3">
            <a:avLst>
              <a:gd name="adj1" fmla="val 98391"/>
            </a:avLst>
          </a:prstGeom>
          <a:ln w="31750">
            <a:prstDash val="sysDash"/>
            <a:tailEnd type="triangle"/>
          </a:ln>
        </p:spPr>
        <p:style>
          <a:lnRef idx="3">
            <a:schemeClr val="accent4"/>
          </a:lnRef>
          <a:fillRef idx="0">
            <a:schemeClr val="accent4"/>
          </a:fillRef>
          <a:effectRef idx="2">
            <a:schemeClr val="accent4"/>
          </a:effectRef>
          <a:fontRef idx="minor">
            <a:schemeClr val="tx1"/>
          </a:fontRef>
        </p:style>
      </p:cxnSp>
      <p:cxnSp>
        <p:nvCxnSpPr>
          <p:cNvPr id="69" name="连接符: 肘形 68">
            <a:extLst>
              <a:ext uri="{FF2B5EF4-FFF2-40B4-BE49-F238E27FC236}">
                <a16:creationId xmlns:a16="http://schemas.microsoft.com/office/drawing/2014/main" id="{120D2FE5-04C8-4FF5-8E09-A7353F8F2D40}"/>
              </a:ext>
            </a:extLst>
          </p:cNvPr>
          <p:cNvCxnSpPr>
            <a:cxnSpLocks/>
          </p:cNvCxnSpPr>
          <p:nvPr/>
        </p:nvCxnSpPr>
        <p:spPr>
          <a:xfrm rot="5400000" flipH="1" flipV="1">
            <a:off x="10983928" y="4658857"/>
            <a:ext cx="414164" cy="1"/>
          </a:xfrm>
          <a:prstGeom prst="bentConnector3">
            <a:avLst>
              <a:gd name="adj1" fmla="val 50000"/>
            </a:avLst>
          </a:prstGeom>
          <a:ln w="31750">
            <a:prstDash val="sysDash"/>
            <a:tailEnd type="triangle"/>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923489136"/>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8085" y="444911"/>
            <a:ext cx="10515600" cy="1325563"/>
          </a:xfrm>
        </p:spPr>
        <p:txBody>
          <a:bodyPr/>
          <a:lstStyle/>
          <a:p>
            <a:r>
              <a:rPr lang="en-US" altLang="zh-CN" sz="3200" dirty="0"/>
              <a:t>AF based architecture or NF based architecture</a:t>
            </a:r>
            <a:endParaRPr lang="zh-CN" altLang="en-US" sz="3200" dirty="0"/>
          </a:p>
        </p:txBody>
      </p:sp>
      <p:sp>
        <p:nvSpPr>
          <p:cNvPr id="3" name="内容占位符 2"/>
          <p:cNvSpPr>
            <a:spLocks noGrp="1"/>
          </p:cNvSpPr>
          <p:nvPr>
            <p:ph idx="1"/>
          </p:nvPr>
        </p:nvSpPr>
        <p:spPr>
          <a:xfrm>
            <a:off x="141515" y="1770517"/>
            <a:ext cx="11560628" cy="1429884"/>
          </a:xfrm>
        </p:spPr>
        <p:txBody>
          <a:bodyPr/>
          <a:lstStyle/>
          <a:p>
            <a:pPr lvl="2"/>
            <a:endParaRPr lang="en-GB" altLang="zh-CN" sz="1600" dirty="0"/>
          </a:p>
          <a:p>
            <a:pPr lvl="1"/>
            <a:endParaRPr lang="en-US" altLang="zh-CN" sz="1600" dirty="0"/>
          </a:p>
          <a:p>
            <a:pPr lvl="1"/>
            <a:endParaRPr lang="en-GB" altLang="zh-CN" sz="1600" dirty="0"/>
          </a:p>
        </p:txBody>
      </p:sp>
      <p:sp>
        <p:nvSpPr>
          <p:cNvPr id="5" name="Rectangle 4">
            <a:extLst>
              <a:ext uri="{FF2B5EF4-FFF2-40B4-BE49-F238E27FC236}">
                <a16:creationId xmlns:a16="http://schemas.microsoft.com/office/drawing/2014/main" id="{129AD556-DA10-40E3-8395-9C50A3CFEFEF}"/>
              </a:ext>
            </a:extLst>
          </p:cNvPr>
          <p:cNvSpPr/>
          <p:nvPr/>
        </p:nvSpPr>
        <p:spPr>
          <a:xfrm>
            <a:off x="1404257" y="2217012"/>
            <a:ext cx="8226304" cy="2400657"/>
          </a:xfrm>
          <a:prstGeom prst="rect">
            <a:avLst/>
          </a:prstGeom>
        </p:spPr>
        <p:txBody>
          <a:bodyPr wrap="square">
            <a:spAutoFit/>
          </a:bodyPr>
          <a:lstStyle/>
          <a:p>
            <a:r>
              <a:rPr lang="en-GB" altLang="zh-CN" sz="2400" dirty="0"/>
              <a:t>Q1: Do you want an NF based architecture ? </a:t>
            </a:r>
          </a:p>
          <a:p>
            <a:pPr lvl="1"/>
            <a:r>
              <a:rPr lang="en-US" altLang="zh-CN" b="1" dirty="0"/>
              <a:t>	Propose </a:t>
            </a:r>
            <a:r>
              <a:rPr lang="en-US" altLang="zh-CN" b="1" dirty="0" err="1"/>
              <a:t>SoH</a:t>
            </a:r>
            <a:r>
              <a:rPr lang="en-US" altLang="zh-CN" b="1" dirty="0"/>
              <a:t> on Alt#1:        Yes()		No()</a:t>
            </a:r>
          </a:p>
          <a:p>
            <a:pPr lvl="1"/>
            <a:endParaRPr lang="en-GB" altLang="zh-CN" dirty="0"/>
          </a:p>
          <a:p>
            <a:r>
              <a:rPr lang="en-GB" altLang="zh-CN" sz="2400" dirty="0"/>
              <a:t>Q2: Do you want an AF based architecture ?</a:t>
            </a:r>
          </a:p>
          <a:p>
            <a:r>
              <a:rPr lang="en-GB" altLang="zh-CN" sz="2400" dirty="0"/>
              <a:t>        	</a:t>
            </a:r>
            <a:r>
              <a:rPr lang="en-US" altLang="zh-CN" b="1" dirty="0"/>
              <a:t>Propose </a:t>
            </a:r>
            <a:r>
              <a:rPr lang="en-US" altLang="zh-CN" b="1" dirty="0" err="1"/>
              <a:t>SoH</a:t>
            </a:r>
            <a:r>
              <a:rPr lang="en-US" altLang="zh-CN" b="1" dirty="0"/>
              <a:t> on Alt#2:        Yes()		No()</a:t>
            </a:r>
          </a:p>
          <a:p>
            <a:endParaRPr lang="en-GB" altLang="zh-CN" b="1" dirty="0"/>
          </a:p>
          <a:p>
            <a:endParaRPr lang="en-GB" altLang="zh-CN" sz="2400" dirty="0"/>
          </a:p>
        </p:txBody>
      </p:sp>
    </p:spTree>
    <p:extLst>
      <p:ext uri="{BB962C8B-B14F-4D97-AF65-F5344CB8AC3E}">
        <p14:creationId xmlns:p14="http://schemas.microsoft.com/office/powerpoint/2010/main" val="1634444378"/>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BBF823-0BE4-4887-9B04-1775DEB35731}"/>
              </a:ext>
            </a:extLst>
          </p:cNvPr>
          <p:cNvSpPr>
            <a:spLocks noGrp="1"/>
          </p:cNvSpPr>
          <p:nvPr>
            <p:ph type="title"/>
          </p:nvPr>
        </p:nvSpPr>
        <p:spPr>
          <a:xfrm>
            <a:off x="838200" y="437696"/>
            <a:ext cx="10515600" cy="1325563"/>
          </a:xfrm>
        </p:spPr>
        <p:txBody>
          <a:bodyPr/>
          <a:lstStyle/>
          <a:p>
            <a:r>
              <a:rPr lang="en-US" altLang="zh-CN" sz="4000" dirty="0"/>
              <a:t>Identification and PINE management</a:t>
            </a:r>
            <a:endParaRPr lang="zh-CN" altLang="en-US" sz="4000" dirty="0"/>
          </a:p>
        </p:txBody>
      </p:sp>
      <p:sp>
        <p:nvSpPr>
          <p:cNvPr id="3" name="内容占位符 2">
            <a:extLst>
              <a:ext uri="{FF2B5EF4-FFF2-40B4-BE49-F238E27FC236}">
                <a16:creationId xmlns:a16="http://schemas.microsoft.com/office/drawing/2014/main" id="{9A88E7C9-9A98-47E5-9F40-B73B0D75A778}"/>
              </a:ext>
            </a:extLst>
          </p:cNvPr>
          <p:cNvSpPr>
            <a:spLocks noGrp="1"/>
          </p:cNvSpPr>
          <p:nvPr>
            <p:ph idx="1"/>
          </p:nvPr>
        </p:nvSpPr>
        <p:spPr>
          <a:xfrm>
            <a:off x="838200" y="1825625"/>
            <a:ext cx="10515600" cy="1325562"/>
          </a:xfrm>
          <a:solidFill>
            <a:schemeClr val="bg2"/>
          </a:solidFill>
        </p:spPr>
        <p:txBody>
          <a:bodyPr/>
          <a:lstStyle/>
          <a:p>
            <a:r>
              <a:rPr lang="en-GB" altLang="zh-CN" sz="2000" dirty="0"/>
              <a:t>Background: If PINE has 3GPP credential, 5GC will have the identification of PINE, but if the PINE does not have 3GPP credential, there’s argument on whether PINE management needs to be support by 5GC, e.g., UDR stores the PINE ID for a PIN</a:t>
            </a:r>
            <a:r>
              <a:rPr lang="en-US" altLang="zh-CN" sz="2000" dirty="0"/>
              <a:t>.</a:t>
            </a:r>
            <a:endParaRPr lang="en-GB" altLang="zh-CN" sz="1800" b="1" dirty="0"/>
          </a:p>
        </p:txBody>
      </p:sp>
      <p:sp>
        <p:nvSpPr>
          <p:cNvPr id="4" name="内容占位符 2">
            <a:extLst>
              <a:ext uri="{FF2B5EF4-FFF2-40B4-BE49-F238E27FC236}">
                <a16:creationId xmlns:a16="http://schemas.microsoft.com/office/drawing/2014/main" id="{53A6E13F-A247-40F3-A4CE-ACCD4C0E704B}"/>
              </a:ext>
            </a:extLst>
          </p:cNvPr>
          <p:cNvSpPr txBox="1">
            <a:spLocks/>
          </p:cNvSpPr>
          <p:nvPr/>
        </p:nvSpPr>
        <p:spPr bwMode="auto">
          <a:xfrm>
            <a:off x="838200" y="3567448"/>
            <a:ext cx="10515600" cy="2609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tLang="zh-CN" sz="2000" dirty="0"/>
              <a:t>Q: Whether PINE management needs to be support by 5GC or not</a:t>
            </a:r>
          </a:p>
          <a:p>
            <a:pPr marL="914400" lvl="2" indent="0">
              <a:buFont typeface="Arial" panose="020B0604020202020204" pitchFamily="34" charset="0"/>
              <a:buNone/>
            </a:pPr>
            <a:r>
              <a:rPr lang="en-GB" altLang="zh-CN" sz="1800" b="1" dirty="0"/>
              <a:t>Propose </a:t>
            </a:r>
            <a:r>
              <a:rPr lang="en-GB" altLang="zh-CN" sz="1800" b="1" dirty="0" err="1"/>
              <a:t>SoH</a:t>
            </a:r>
            <a:r>
              <a:rPr lang="en-GB" altLang="zh-CN" sz="1800" b="1" dirty="0"/>
              <a:t>:        Yes()		No()</a:t>
            </a:r>
          </a:p>
        </p:txBody>
      </p:sp>
    </p:spTree>
    <p:extLst>
      <p:ext uri="{BB962C8B-B14F-4D97-AF65-F5344CB8AC3E}">
        <p14:creationId xmlns:p14="http://schemas.microsoft.com/office/powerpoint/2010/main" val="677621618"/>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BBF823-0BE4-4887-9B04-1775DEB35731}"/>
              </a:ext>
            </a:extLst>
          </p:cNvPr>
          <p:cNvSpPr>
            <a:spLocks noGrp="1"/>
          </p:cNvSpPr>
          <p:nvPr>
            <p:ph type="title"/>
          </p:nvPr>
        </p:nvSpPr>
        <p:spPr>
          <a:xfrm>
            <a:off x="838200" y="437696"/>
            <a:ext cx="10515600" cy="1325563"/>
          </a:xfrm>
        </p:spPr>
        <p:txBody>
          <a:bodyPr/>
          <a:lstStyle/>
          <a:p>
            <a:r>
              <a:rPr lang="en-US" altLang="zh-CN" sz="4000" dirty="0"/>
              <a:t>N3GPP QoS assistance information</a:t>
            </a:r>
            <a:endParaRPr lang="zh-CN" altLang="en-US" sz="4000" dirty="0"/>
          </a:p>
        </p:txBody>
      </p:sp>
      <p:sp>
        <p:nvSpPr>
          <p:cNvPr id="3" name="内容占位符 2">
            <a:extLst>
              <a:ext uri="{FF2B5EF4-FFF2-40B4-BE49-F238E27FC236}">
                <a16:creationId xmlns:a16="http://schemas.microsoft.com/office/drawing/2014/main" id="{9A88E7C9-9A98-47E5-9F40-B73B0D75A778}"/>
              </a:ext>
            </a:extLst>
          </p:cNvPr>
          <p:cNvSpPr>
            <a:spLocks noGrp="1"/>
          </p:cNvSpPr>
          <p:nvPr>
            <p:ph idx="1"/>
          </p:nvPr>
        </p:nvSpPr>
        <p:spPr>
          <a:xfrm>
            <a:off x="838200" y="1825625"/>
            <a:ext cx="10515600" cy="1786899"/>
          </a:xfrm>
          <a:solidFill>
            <a:schemeClr val="bg2"/>
          </a:solidFill>
        </p:spPr>
        <p:txBody>
          <a:bodyPr/>
          <a:lstStyle/>
          <a:p>
            <a:r>
              <a:rPr lang="en-GB" altLang="zh-CN" sz="2000" dirty="0"/>
              <a:t>Background: It is non-3GPP access that is used between PINE and PEGC, in order to assist the QoS management for the non-3GPP access in case the PEGC has the capability, companies propose SMF sends the N3GPP QoS assistance information to PEGC via NAS, the parameters of N3GPP QoS assistance information is already used between N3IWF/TNGF and UE but sent by N3IWF/TNGF to UE not via NAS</a:t>
            </a:r>
            <a:r>
              <a:rPr lang="en-US" altLang="zh-CN" sz="2000" dirty="0"/>
              <a:t>.</a:t>
            </a:r>
            <a:endParaRPr lang="zh-CN" altLang="en-US" dirty="0"/>
          </a:p>
        </p:txBody>
      </p:sp>
      <p:sp>
        <p:nvSpPr>
          <p:cNvPr id="4" name="内容占位符 2">
            <a:extLst>
              <a:ext uri="{FF2B5EF4-FFF2-40B4-BE49-F238E27FC236}">
                <a16:creationId xmlns:a16="http://schemas.microsoft.com/office/drawing/2014/main" id="{2A127F4A-8E2B-4709-B475-DBF8871821B2}"/>
              </a:ext>
            </a:extLst>
          </p:cNvPr>
          <p:cNvSpPr txBox="1">
            <a:spLocks/>
          </p:cNvSpPr>
          <p:nvPr/>
        </p:nvSpPr>
        <p:spPr bwMode="auto">
          <a:xfrm>
            <a:off x="838200" y="4063660"/>
            <a:ext cx="10515600" cy="2169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tLang="zh-CN" sz="2000" dirty="0"/>
              <a:t>Q1: Whether N3GPP QoS assistance info is sent from SMF to PEGC or not</a:t>
            </a:r>
          </a:p>
          <a:p>
            <a:pPr marL="914400" lvl="2" indent="0">
              <a:buFont typeface="Arial" panose="020B0604020202020204" pitchFamily="34" charset="0"/>
              <a:buNone/>
            </a:pPr>
            <a:r>
              <a:rPr lang="en-GB" altLang="zh-CN" sz="1800" b="1" dirty="0"/>
              <a:t>Propose </a:t>
            </a:r>
            <a:r>
              <a:rPr lang="en-GB" altLang="zh-CN" sz="1800" b="1" dirty="0" err="1"/>
              <a:t>SoH</a:t>
            </a:r>
            <a:r>
              <a:rPr lang="en-GB" altLang="zh-CN" sz="1800" b="1" dirty="0"/>
              <a:t>:        Yes()		No()</a:t>
            </a:r>
          </a:p>
          <a:p>
            <a:endParaRPr lang="en-US" altLang="zh-CN" dirty="0"/>
          </a:p>
          <a:p>
            <a:r>
              <a:rPr lang="en-GB" altLang="zh-CN" sz="2000" dirty="0"/>
              <a:t>Q2: If Q1 is Yes, w</a:t>
            </a:r>
            <a:r>
              <a:rPr lang="en-US" altLang="zh-CN" sz="2000" dirty="0" err="1"/>
              <a:t>hether</a:t>
            </a:r>
            <a:r>
              <a:rPr lang="en-US" altLang="zh-CN" sz="2000" dirty="0"/>
              <a:t> other parameters (e.g., ARP, Periodicity) are required?</a:t>
            </a:r>
            <a:endParaRPr lang="en-GB" altLang="zh-CN" sz="2000" dirty="0"/>
          </a:p>
          <a:p>
            <a:pPr marL="914400" lvl="2" indent="0">
              <a:buNone/>
            </a:pPr>
            <a:r>
              <a:rPr lang="en-GB" altLang="zh-CN" sz="1800" b="1" dirty="0"/>
              <a:t>Propose </a:t>
            </a:r>
            <a:r>
              <a:rPr lang="en-GB" altLang="zh-CN" sz="1800" b="1" dirty="0" err="1"/>
              <a:t>SoH</a:t>
            </a:r>
            <a:r>
              <a:rPr lang="en-GB" altLang="zh-CN" sz="1800" b="1" dirty="0"/>
              <a:t>:        Yes()		No()</a:t>
            </a:r>
          </a:p>
        </p:txBody>
      </p:sp>
    </p:spTree>
    <p:extLst>
      <p:ext uri="{BB962C8B-B14F-4D97-AF65-F5344CB8AC3E}">
        <p14:creationId xmlns:p14="http://schemas.microsoft.com/office/powerpoint/2010/main" val="2965273519"/>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BBF823-0BE4-4887-9B04-1775DEB35731}"/>
              </a:ext>
            </a:extLst>
          </p:cNvPr>
          <p:cNvSpPr>
            <a:spLocks noGrp="1"/>
          </p:cNvSpPr>
          <p:nvPr>
            <p:ph type="title"/>
          </p:nvPr>
        </p:nvSpPr>
        <p:spPr>
          <a:xfrm>
            <a:off x="838200" y="437696"/>
            <a:ext cx="10515600" cy="1325563"/>
          </a:xfrm>
        </p:spPr>
        <p:txBody>
          <a:bodyPr/>
          <a:lstStyle/>
          <a:p>
            <a:r>
              <a:rPr lang="en-US" altLang="zh-CN" sz="4000" dirty="0"/>
              <a:t>N3GPP delay budget</a:t>
            </a:r>
            <a:endParaRPr lang="zh-CN" altLang="en-US" sz="4000" dirty="0"/>
          </a:p>
        </p:txBody>
      </p:sp>
      <p:sp>
        <p:nvSpPr>
          <p:cNvPr id="3" name="内容占位符 2">
            <a:extLst>
              <a:ext uri="{FF2B5EF4-FFF2-40B4-BE49-F238E27FC236}">
                <a16:creationId xmlns:a16="http://schemas.microsoft.com/office/drawing/2014/main" id="{9A88E7C9-9A98-47E5-9F40-B73B0D75A778}"/>
              </a:ext>
            </a:extLst>
          </p:cNvPr>
          <p:cNvSpPr>
            <a:spLocks noGrp="1"/>
          </p:cNvSpPr>
          <p:nvPr>
            <p:ph idx="1"/>
          </p:nvPr>
        </p:nvSpPr>
        <p:spPr>
          <a:xfrm>
            <a:off x="838200" y="1825625"/>
            <a:ext cx="10515600" cy="1812657"/>
          </a:xfrm>
          <a:solidFill>
            <a:schemeClr val="bg2"/>
          </a:solidFill>
        </p:spPr>
        <p:txBody>
          <a:bodyPr/>
          <a:lstStyle/>
          <a:p>
            <a:r>
              <a:rPr lang="en-GB" altLang="zh-CN" sz="2000" dirty="0"/>
              <a:t>Background: It is non-3GPP access that is used between PINE and PEGC, in order to consider the whole delay budget between UPF and PINE, companies propose PEGC sends the N3GPP delay budget per QoS flow to PCF via NAS, so that PCF can deduce the delay budget sent to NG-RAN, and the whole delay budget between PINE and UPF will fulfil the service requirement on delay budget</a:t>
            </a:r>
            <a:r>
              <a:rPr lang="en-US" altLang="zh-CN" sz="2000" dirty="0"/>
              <a:t>.</a:t>
            </a:r>
            <a:endParaRPr lang="en-GB" altLang="zh-CN" sz="1800" b="1" dirty="0"/>
          </a:p>
        </p:txBody>
      </p:sp>
      <p:sp>
        <p:nvSpPr>
          <p:cNvPr id="4" name="内容占位符 2">
            <a:extLst>
              <a:ext uri="{FF2B5EF4-FFF2-40B4-BE49-F238E27FC236}">
                <a16:creationId xmlns:a16="http://schemas.microsoft.com/office/drawing/2014/main" id="{A17BB004-5569-43D8-A595-8D206106213F}"/>
              </a:ext>
            </a:extLst>
          </p:cNvPr>
          <p:cNvSpPr txBox="1">
            <a:spLocks/>
          </p:cNvSpPr>
          <p:nvPr/>
        </p:nvSpPr>
        <p:spPr bwMode="auto">
          <a:xfrm>
            <a:off x="838200" y="3899124"/>
            <a:ext cx="10515600" cy="225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tLang="zh-CN" sz="2000" dirty="0"/>
              <a:t>Q: Whether N3GPP delay budget for PINE’s traffic over a QoS flow needs to be sent from PEGC to PCF or not</a:t>
            </a:r>
          </a:p>
          <a:p>
            <a:pPr marL="914400" lvl="2" indent="0">
              <a:buFont typeface="Arial" panose="020B0604020202020204" pitchFamily="34" charset="0"/>
              <a:buNone/>
            </a:pPr>
            <a:r>
              <a:rPr lang="en-GB" altLang="zh-CN" sz="1800" b="1" dirty="0"/>
              <a:t>Propose </a:t>
            </a:r>
            <a:r>
              <a:rPr lang="en-GB" altLang="zh-CN" sz="1800" b="1" dirty="0" err="1"/>
              <a:t>SoH</a:t>
            </a:r>
            <a:r>
              <a:rPr lang="en-GB" altLang="zh-CN" sz="1800" b="1" dirty="0"/>
              <a:t>:        Yes()		No()</a:t>
            </a:r>
          </a:p>
        </p:txBody>
      </p:sp>
    </p:spTree>
    <p:extLst>
      <p:ext uri="{BB962C8B-B14F-4D97-AF65-F5344CB8AC3E}">
        <p14:creationId xmlns:p14="http://schemas.microsoft.com/office/powerpoint/2010/main" val="2025203786"/>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BBF823-0BE4-4887-9B04-1775DEB35731}"/>
              </a:ext>
            </a:extLst>
          </p:cNvPr>
          <p:cNvSpPr>
            <a:spLocks noGrp="1"/>
          </p:cNvSpPr>
          <p:nvPr>
            <p:ph type="title"/>
          </p:nvPr>
        </p:nvSpPr>
        <p:spPr>
          <a:xfrm>
            <a:off x="838200" y="437696"/>
            <a:ext cx="10515600" cy="1325563"/>
          </a:xfrm>
        </p:spPr>
        <p:txBody>
          <a:bodyPr/>
          <a:lstStyle/>
          <a:p>
            <a:r>
              <a:rPr lang="en-US" altLang="zh-CN" sz="4000" dirty="0"/>
              <a:t>Policy to PEGC for PDU Session selection</a:t>
            </a:r>
            <a:endParaRPr lang="zh-CN" altLang="en-US" sz="4000" dirty="0"/>
          </a:p>
        </p:txBody>
      </p:sp>
      <p:sp>
        <p:nvSpPr>
          <p:cNvPr id="3" name="内容占位符 2">
            <a:extLst>
              <a:ext uri="{FF2B5EF4-FFF2-40B4-BE49-F238E27FC236}">
                <a16:creationId xmlns:a16="http://schemas.microsoft.com/office/drawing/2014/main" id="{9A88E7C9-9A98-47E5-9F40-B73B0D75A778}"/>
              </a:ext>
            </a:extLst>
          </p:cNvPr>
          <p:cNvSpPr>
            <a:spLocks noGrp="1"/>
          </p:cNvSpPr>
          <p:nvPr>
            <p:ph idx="1"/>
          </p:nvPr>
        </p:nvSpPr>
        <p:spPr>
          <a:xfrm>
            <a:off x="838200" y="1763284"/>
            <a:ext cx="10515600" cy="1810603"/>
          </a:xfrm>
          <a:solidFill>
            <a:schemeClr val="bg2"/>
          </a:solidFill>
        </p:spPr>
        <p:txBody>
          <a:bodyPr/>
          <a:lstStyle/>
          <a:p>
            <a:r>
              <a:rPr lang="en-GB" altLang="zh-CN" sz="2000" dirty="0"/>
              <a:t>Background: The PEGC may support multiple PINs, and one PIN will use only one PDU Session</a:t>
            </a:r>
            <a:r>
              <a:rPr lang="en-US" altLang="zh-CN" sz="2000" dirty="0"/>
              <a:t>. The PINE’s traffic needs to be mapped into one of the PDU Sessions associated to the PIN. The legacy URSP is not suitable for this purpose as the traffic descriptor (TD) of the URSP rule is for destination mapping, and companies comment that the URSP is used to mapping traffic from upper layer application.</a:t>
            </a:r>
            <a:endParaRPr lang="zh-CN" altLang="en-US" dirty="0"/>
          </a:p>
        </p:txBody>
      </p:sp>
      <p:sp>
        <p:nvSpPr>
          <p:cNvPr id="4" name="内容占位符 2">
            <a:extLst>
              <a:ext uri="{FF2B5EF4-FFF2-40B4-BE49-F238E27FC236}">
                <a16:creationId xmlns:a16="http://schemas.microsoft.com/office/drawing/2014/main" id="{177F86B5-3B6B-4E21-B233-8BF7884DC306}"/>
              </a:ext>
            </a:extLst>
          </p:cNvPr>
          <p:cNvSpPr txBox="1">
            <a:spLocks/>
          </p:cNvSpPr>
          <p:nvPr/>
        </p:nvSpPr>
        <p:spPr bwMode="auto">
          <a:xfrm>
            <a:off x="838200" y="3875420"/>
            <a:ext cx="10515600" cy="2351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tLang="zh-CN" sz="2000" dirty="0"/>
              <a:t>Q: Whether TD of URSP rule for PIN is enhanced or not</a:t>
            </a:r>
          </a:p>
          <a:p>
            <a:pPr marL="914400" lvl="2" indent="0">
              <a:buFont typeface="Arial" panose="020B0604020202020204" pitchFamily="34" charset="0"/>
              <a:buNone/>
            </a:pPr>
            <a:r>
              <a:rPr lang="en-GB" altLang="zh-CN" sz="1800" b="1" dirty="0"/>
              <a:t>Propose </a:t>
            </a:r>
            <a:r>
              <a:rPr lang="en-GB" altLang="zh-CN" sz="1800" b="1" dirty="0" err="1"/>
              <a:t>SoH</a:t>
            </a:r>
            <a:r>
              <a:rPr lang="en-GB" altLang="zh-CN" sz="1800" b="1" dirty="0"/>
              <a:t>:        Yes()		No()</a:t>
            </a:r>
          </a:p>
          <a:p>
            <a:endParaRPr lang="zh-CN" altLang="en-US" dirty="0"/>
          </a:p>
        </p:txBody>
      </p:sp>
    </p:spTree>
    <p:extLst>
      <p:ext uri="{BB962C8B-B14F-4D97-AF65-F5344CB8AC3E}">
        <p14:creationId xmlns:p14="http://schemas.microsoft.com/office/powerpoint/2010/main" val="1073718024"/>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CCDB193-227E-4C4C-80B5-1EC2B2CADB18}"/>
              </a:ext>
            </a:extLst>
          </p:cNvPr>
          <p:cNvSpPr>
            <a:spLocks noGrp="1"/>
          </p:cNvSpPr>
          <p:nvPr>
            <p:ph type="title"/>
          </p:nvPr>
        </p:nvSpPr>
        <p:spPr/>
        <p:txBody>
          <a:bodyPr/>
          <a:lstStyle/>
          <a:p>
            <a:pPr algn="ctr"/>
            <a:r>
              <a:rPr lang="en-US" altLang="zh-CN" dirty="0"/>
              <a:t>End</a:t>
            </a:r>
            <a:endParaRPr lang="zh-CN" altLang="en-US" dirty="0"/>
          </a:p>
        </p:txBody>
      </p:sp>
    </p:spTree>
    <p:extLst>
      <p:ext uri="{BB962C8B-B14F-4D97-AF65-F5344CB8AC3E}">
        <p14:creationId xmlns:p14="http://schemas.microsoft.com/office/powerpoint/2010/main" val="29749805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2.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5CA3727-A4EB-4398-9783-D0148B061093}">
  <ds:schemaRefs>
    <ds:schemaRef ds:uri="679a257e-872f-4c98-9e8a-0a9c104f72cd"/>
    <ds:schemaRef ds:uri="http://purl.org/dc/dcmitype/"/>
    <ds:schemaRef ds:uri="280d8efa-eff2-4910-88d2-79ca146720c4"/>
    <ds:schemaRef ds:uri="http://www.w3.org/XML/1998/namespace"/>
    <ds:schemaRef ds:uri="http://schemas.microsoft.com/office/2006/documentManagement/types"/>
    <ds:schemaRef ds:uri="http://purl.org/dc/elements/1.1/"/>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10383</TotalTime>
  <Words>731</Words>
  <Application>Microsoft Office PowerPoint</Application>
  <PresentationFormat>宽屏</PresentationFormat>
  <Paragraphs>48</Paragraphs>
  <Slides>8</Slides>
  <Notes>1</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8</vt:i4>
      </vt:variant>
    </vt:vector>
  </HeadingPairs>
  <TitlesOfParts>
    <vt:vector size="16" baseType="lpstr">
      <vt:lpstr>Arial </vt:lpstr>
      <vt:lpstr>宋体</vt:lpstr>
      <vt:lpstr>Arial</vt:lpstr>
      <vt:lpstr>Calibri</vt:lpstr>
      <vt:lpstr>Calibri Light</vt:lpstr>
      <vt:lpstr>Times New Roman</vt:lpstr>
      <vt:lpstr>Office Theme</vt:lpstr>
      <vt:lpstr>Visio</vt:lpstr>
      <vt:lpstr>FS_PIN: Way Forward for Open Issues</vt:lpstr>
      <vt:lpstr>AF based architecture or NF based architecture</vt:lpstr>
      <vt:lpstr>AF based architecture or NF based architecture</vt:lpstr>
      <vt:lpstr>Identification and PINE management</vt:lpstr>
      <vt:lpstr>N3GPP QoS assistance information</vt:lpstr>
      <vt:lpstr>N3GPP delay budget</vt:lpstr>
      <vt:lpstr>Policy to PEGC for PDU Session selection</vt:lpstr>
      <vt:lpstr>End</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vivo</cp:lastModifiedBy>
  <cp:revision>1230</cp:revision>
  <dcterms:created xsi:type="dcterms:W3CDTF">2010-02-05T13:52:04Z</dcterms:created>
  <dcterms:modified xsi:type="dcterms:W3CDTF">2022-10-12T13:16:44Z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(3)q23a7rchnaU/ROYaatnR2I2SJK0j3JYtOGPqZIzYgnMCFQtD7qXFMM3+SJS/iH9tThciBFfJ
MqOoziv4icLPnEdZMgTwy+JIBnFRqrMKjE02tEqG41QMOQn5PhR/vQDXo29AXYQhM1yWbGZ1
E9DylImWG/8iKjfc+nuCesBPrMonrUr70EqZPkM13UfnOVBUM7G3vZSEpXfIjajH8AtHnnvW
r+A7NTEF+yk4qeVmxS</vt:lpwstr>
  </property>
  <property fmtid="{D5CDD505-2E9C-101B-9397-08002B2CF9AE}" pid="4" name="_2015_ms_pID_7253431">
    <vt:lpwstr>gC/fnZy2gwvYyxPPmWHgiawwdhblES2v36ultlMzsFyW6EDx4fUVW9
+t6eq7zXpFB5DKGJFJgo04OC/e6blIdILdOWFi0aBshHZ6Dp90d3aiKqlcY6ee9lmK3diksB
bsBqwVUzWlYwdTpkw7dHpuZPy9CxFjmQAY0n81it6gcsrt9xJzLKsUYKZpCVycqV7z4pOfxE
gwrPEP7pxGMFWyYEdQkljruB8GYnlre5qLns</vt:lpwstr>
  </property>
  <property fmtid="{D5CDD505-2E9C-101B-9397-08002B2CF9AE}" pid="5" name="_2015_ms_pID_7253432">
    <vt:lpwstr>ug==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1665399888</vt:lpwstr>
  </property>
</Properties>
</file>