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5"/>
  </p:notesMasterIdLst>
  <p:handoutMasterIdLst>
    <p:handoutMasterId r:id="rId16"/>
  </p:handoutMasterIdLst>
  <p:sldIdLst>
    <p:sldId id="341" r:id="rId5"/>
    <p:sldId id="2134805349" r:id="rId6"/>
    <p:sldId id="375" r:id="rId7"/>
    <p:sldId id="2134805352" r:id="rId8"/>
    <p:sldId id="2134805353" r:id="rId9"/>
    <p:sldId id="377" r:id="rId10"/>
    <p:sldId id="2134805354" r:id="rId11"/>
    <p:sldId id="2134805355" r:id="rId12"/>
    <p:sldId id="2134805356" r:id="rId13"/>
    <p:sldId id="2134805351" r:id="rId1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5954" autoAdjust="0"/>
  </p:normalViewPr>
  <p:slideViewPr>
    <p:cSldViewPr snapToGrid="0">
      <p:cViewPr varScale="1">
        <p:scale>
          <a:sx n="92" d="100"/>
          <a:sy n="92" d="100"/>
        </p:scale>
        <p:origin x="69" y="288"/>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12T11:39:43.566" idx="1">
    <p:pos x="5387" y="1332"/>
    <p:text>During offline CC, seems there's no proposal for NF based arch to handle this operation in 5GC, if companies add propose bullet number will update accordingly, otherwise this option will be removed</p:text>
    <p:extLst>
      <p:ext uri="{C676402C-5697-4E1C-873F-D02D1690AC5C}">
        <p15:threadingInfo xmlns:p15="http://schemas.microsoft.com/office/powerpoint/2012/main" timeZoneBias="-48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#153E </a:t>
            </a:r>
            <a:r>
              <a:rPr lang="sv-SE" altLang="en-US" sz="1200" b="1" dirty="0">
                <a:latin typeface="Arial "/>
              </a:rPr>
              <a:t>	</a:t>
            </a:r>
          </a:p>
          <a:p>
            <a:pPr eaLnBrk="1" hangingPunct="1">
              <a:defRPr/>
            </a:pPr>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10 – 17,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FS_PIN:</a:t>
            </a:r>
            <a:br>
              <a:rPr lang="en-US" altLang="zh-CN" dirty="0"/>
            </a:br>
            <a:r>
              <a:rPr lang="en-US" altLang="zh-CN" dirty="0"/>
              <a:t>Way Forward for Open Issues</a:t>
            </a:r>
            <a:endParaRPr lang="en-GB" altLang="en-US" dirty="0"/>
          </a:p>
        </p:txBody>
      </p:sp>
      <p:sp>
        <p:nvSpPr>
          <p:cNvPr id="2" name="文本框 1"/>
          <p:cNvSpPr txBox="1"/>
          <p:nvPr/>
        </p:nvSpPr>
        <p:spPr>
          <a:xfrm>
            <a:off x="1442225" y="4252331"/>
            <a:ext cx="1261884" cy="369332"/>
          </a:xfrm>
          <a:prstGeom prst="rect">
            <a:avLst/>
          </a:prstGeom>
          <a:noFill/>
        </p:spPr>
        <p:txBody>
          <a:bodyPr wrap="none" rtlCol="0">
            <a:spAutoFit/>
          </a:bodyPr>
          <a:lstStyle/>
          <a:p>
            <a:r>
              <a:rPr lang="en-US" altLang="zh-CN" dirty="0"/>
              <a:t>SA2#153e</a:t>
            </a:r>
            <a:endParaRPr lang="zh-CN"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A9E684CA-FEEB-4982-A5AE-8339C272FE1C}"/>
              </a:ext>
            </a:extLst>
          </p:cNvPr>
          <p:cNvSpPr/>
          <p:nvPr/>
        </p:nvSpPr>
        <p:spPr>
          <a:xfrm>
            <a:off x="247255" y="1843305"/>
            <a:ext cx="7768132" cy="441862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pPr marL="230394" indent="-230394">
              <a:buFont typeface="Arial" panose="020B0604020202020204" pitchFamily="34" charset="0"/>
              <a:buChar char="•"/>
              <a:defRPr/>
            </a:pPr>
            <a:r>
              <a:rPr lang="en-US" altLang="zh-CN" sz="1467" dirty="0">
                <a:solidFill>
                  <a:schemeClr val="tx1"/>
                </a:solidFill>
              </a:rPr>
              <a:t>There’re two different opinions on architecture: AF based (A) or NF based (B)</a:t>
            </a:r>
          </a:p>
          <a:p>
            <a:pPr marL="230394" indent="-230394">
              <a:buFont typeface="Arial" panose="020B0604020202020204" pitchFamily="34" charset="0"/>
              <a:buChar char="•"/>
              <a:defRPr/>
            </a:pPr>
            <a:r>
              <a:rPr lang="en-US" sz="1467" dirty="0">
                <a:solidFill>
                  <a:schemeClr val="tx1"/>
                </a:solidFill>
              </a:rPr>
              <a:t>Different architecture has different way for operations of PIN service</a:t>
            </a:r>
          </a:p>
          <a:p>
            <a:pPr marL="230394" indent="-230394">
              <a:buFont typeface="Arial" panose="020B0604020202020204" pitchFamily="34" charset="0"/>
              <a:buChar char="•"/>
              <a:defRPr/>
            </a:pPr>
            <a:endParaRPr lang="en-GB" sz="1467" dirty="0">
              <a:solidFill>
                <a:schemeClr val="tx1"/>
              </a:solidFill>
            </a:endParaRPr>
          </a:p>
          <a:p>
            <a:pPr marL="230394" indent="-230394">
              <a:buFont typeface="Arial" panose="020B0604020202020204" pitchFamily="34" charset="0"/>
              <a:buChar char="•"/>
              <a:defRPr/>
            </a:pPr>
            <a:r>
              <a:rPr lang="en-GB" sz="1467" dirty="0">
                <a:solidFill>
                  <a:schemeClr val="tx1"/>
                </a:solidFill>
              </a:rPr>
              <a:t>The basic concept for AF based architecture: </a:t>
            </a:r>
          </a:p>
          <a:p>
            <a:pPr marL="623984" lvl="1" indent="-230288">
              <a:buFont typeface="Arial" panose="020B0604020202020204" pitchFamily="34" charset="0"/>
              <a:buChar char="•"/>
              <a:defRPr/>
            </a:pPr>
            <a:r>
              <a:rPr lang="en-GB" altLang="zh-CN" sz="1400" dirty="0">
                <a:solidFill>
                  <a:schemeClr val="tx1"/>
                </a:solidFill>
              </a:rPr>
              <a:t>AF for PIN is optional for PIN service</a:t>
            </a:r>
          </a:p>
          <a:p>
            <a:pPr marL="623984" lvl="1" indent="-230288">
              <a:buFont typeface="Arial" panose="020B0604020202020204" pitchFamily="34" charset="0"/>
              <a:buChar char="•"/>
              <a:defRPr/>
            </a:pPr>
            <a:r>
              <a:rPr lang="en-GB" altLang="zh-CN" sz="1400" dirty="0">
                <a:solidFill>
                  <a:schemeClr val="tx1"/>
                </a:solidFill>
              </a:rPr>
              <a:t>If AF for PIN is used, it can provision parameters to NEF (for 3</a:t>
            </a:r>
            <a:r>
              <a:rPr lang="en-GB" altLang="zh-CN" sz="1400" baseline="30000" dirty="0">
                <a:solidFill>
                  <a:schemeClr val="tx1"/>
                </a:solidFill>
              </a:rPr>
              <a:t>rd</a:t>
            </a:r>
            <a:r>
              <a:rPr lang="en-GB" altLang="zh-CN" sz="1400" dirty="0">
                <a:solidFill>
                  <a:schemeClr val="tx1"/>
                </a:solidFill>
              </a:rPr>
              <a:t> party AF) or UDM (internal AF), which will influence the 5GC to perform PIN service accordingly, e.g., provision policy to PEGC/PEMC, manage 5GS resources, differentiate routing control and QoS control, etc.</a:t>
            </a:r>
          </a:p>
          <a:p>
            <a:pPr marL="623984" lvl="1" indent="-230288">
              <a:buFont typeface="Arial" panose="020B0604020202020204" pitchFamily="34" charset="0"/>
              <a:buChar char="•"/>
              <a:defRPr/>
            </a:pPr>
            <a:endParaRPr lang="en-GB" altLang="zh-CN" sz="1400" dirty="0">
              <a:solidFill>
                <a:schemeClr val="tx1"/>
              </a:solidFill>
            </a:endParaRPr>
          </a:p>
          <a:p>
            <a:pPr marL="230394" indent="-230394">
              <a:buFont typeface="Arial" panose="020B0604020202020204" pitchFamily="34" charset="0"/>
              <a:buChar char="•"/>
              <a:defRPr/>
            </a:pPr>
            <a:r>
              <a:rPr lang="en-GB" altLang="zh-CN" sz="1467" dirty="0">
                <a:solidFill>
                  <a:schemeClr val="tx1"/>
                </a:solidFill>
              </a:rPr>
              <a:t>The basic concept for NF based architecture: </a:t>
            </a:r>
          </a:p>
          <a:p>
            <a:pPr marL="623984" lvl="1" indent="-230288">
              <a:buFont typeface="Arial" panose="020B0604020202020204" pitchFamily="34" charset="0"/>
              <a:buChar char="•"/>
              <a:defRPr/>
            </a:pPr>
            <a:r>
              <a:rPr lang="en-GB" altLang="zh-CN" sz="1400" dirty="0">
                <a:solidFill>
                  <a:schemeClr val="tx1"/>
                </a:solidFill>
              </a:rPr>
              <a:t>AF is not used for PIN service</a:t>
            </a:r>
          </a:p>
          <a:p>
            <a:pPr marL="623984" lvl="1" indent="-230288">
              <a:buFont typeface="Arial" panose="020B0604020202020204" pitchFamily="34" charset="0"/>
              <a:buChar char="•"/>
              <a:defRPr/>
            </a:pPr>
            <a:r>
              <a:rPr lang="en-GB" altLang="zh-CN" sz="1400" dirty="0">
                <a:solidFill>
                  <a:schemeClr val="tx1"/>
                </a:solidFill>
              </a:rPr>
              <a:t>The PIN service is requested from PEGC/PEMC via NAS signalling to an 5GC NF (e.g., SMF, PCF)</a:t>
            </a:r>
            <a:r>
              <a:rPr lang="en-GB" sz="1400" dirty="0">
                <a:solidFill>
                  <a:schemeClr val="tx1"/>
                </a:solidFill>
              </a:rPr>
              <a:t>, the 5GC NF will accordingly provision policy to PEGCs/PEMCs (not only the PEGC/PEMC sending the request), manage </a:t>
            </a:r>
            <a:r>
              <a:rPr lang="en-GB" altLang="zh-CN" sz="1400" dirty="0">
                <a:solidFill>
                  <a:schemeClr val="tx1"/>
                </a:solidFill>
              </a:rPr>
              <a:t>5GS resources, differentiate routing control and QoS control, etc.</a:t>
            </a:r>
          </a:p>
          <a:p>
            <a:pPr marL="623984" lvl="1" indent="-230288">
              <a:buFont typeface="Arial" panose="020B0604020202020204" pitchFamily="34" charset="0"/>
              <a:buChar char="•"/>
              <a:defRPr/>
            </a:pPr>
            <a:endParaRPr lang="en-GB" sz="1400" dirty="0">
              <a:solidFill>
                <a:schemeClr val="tx1"/>
              </a:solidFill>
            </a:endParaRPr>
          </a:p>
          <a:p>
            <a:pPr marL="230394" indent="-230394">
              <a:buFont typeface="Arial" panose="020B0604020202020204" pitchFamily="34" charset="0"/>
              <a:buChar char="•"/>
              <a:defRPr/>
            </a:pPr>
            <a:r>
              <a:rPr lang="en-GB" altLang="zh-CN" sz="1467" b="1" dirty="0">
                <a:solidFill>
                  <a:schemeClr val="tx1"/>
                </a:solidFill>
              </a:rPr>
              <a:t>The result of SOH on questions related to this aspect will be used to deduce whether AF based is used, or NF based is used, or both are used (maybe some purposes are based on arch (A) or (B), some/all purposes are based on both (A) and (B) depends on implementation), and consider whether corresponding text is added/kept in conclusion of KI#1</a:t>
            </a:r>
            <a:endParaRPr lang="en-GB" sz="1400" b="1" dirty="0">
              <a:solidFill>
                <a:schemeClr val="tx1"/>
              </a:solidFill>
            </a:endParaRPr>
          </a:p>
        </p:txBody>
      </p:sp>
      <p:pic>
        <p:nvPicPr>
          <p:cNvPr id="47" name="图片 46">
            <a:extLst>
              <a:ext uri="{FF2B5EF4-FFF2-40B4-BE49-F238E27FC236}">
                <a16:creationId xmlns:a16="http://schemas.microsoft.com/office/drawing/2014/main" id="{1911E6B6-9EF3-433B-B87E-6C4005714944}"/>
              </a:ext>
            </a:extLst>
          </p:cNvPr>
          <p:cNvPicPr>
            <a:picLocks noChangeAspect="1"/>
          </p:cNvPicPr>
          <p:nvPr/>
        </p:nvPicPr>
        <p:blipFill>
          <a:blip r:embed="rId3"/>
          <a:stretch>
            <a:fillRect/>
          </a:stretch>
        </p:blipFill>
        <p:spPr>
          <a:xfrm>
            <a:off x="8354946" y="1813468"/>
            <a:ext cx="2836063" cy="2138156"/>
          </a:xfrm>
          <a:prstGeom prst="rect">
            <a:avLst/>
          </a:prstGeom>
        </p:spPr>
      </p:pic>
      <p:graphicFrame>
        <p:nvGraphicFramePr>
          <p:cNvPr id="49" name="对象 48">
            <a:extLst>
              <a:ext uri="{FF2B5EF4-FFF2-40B4-BE49-F238E27FC236}">
                <a16:creationId xmlns:a16="http://schemas.microsoft.com/office/drawing/2014/main" id="{CCB8B66F-EEA4-4FD2-91CF-7C62854B4AC9}"/>
              </a:ext>
            </a:extLst>
          </p:cNvPr>
          <p:cNvGraphicFramePr>
            <a:graphicFrameLocks noChangeAspect="1"/>
          </p:cNvGraphicFramePr>
          <p:nvPr>
            <p:extLst>
              <p:ext uri="{D42A27DB-BD31-4B8C-83A1-F6EECF244321}">
                <p14:modId xmlns:p14="http://schemas.microsoft.com/office/powerpoint/2010/main" val="4221508347"/>
              </p:ext>
            </p:extLst>
          </p:nvPr>
        </p:nvGraphicFramePr>
        <p:xfrm>
          <a:off x="8333143" y="3994575"/>
          <a:ext cx="2976747" cy="2248307"/>
        </p:xfrm>
        <a:graphic>
          <a:graphicData uri="http://schemas.openxmlformats.org/presentationml/2006/ole">
            <mc:AlternateContent xmlns:mc="http://schemas.openxmlformats.org/markup-compatibility/2006">
              <mc:Choice xmlns:v="urn:schemas-microsoft-com:vml" Requires="v">
                <p:oleObj spid="_x0000_s1161" name="Visio" r:id="rId4" imgW="5177088" imgH="3910263" progId="Visio.Drawing.15">
                  <p:embed/>
                </p:oleObj>
              </mc:Choice>
              <mc:Fallback>
                <p:oleObj name="Visio" r:id="rId4" imgW="5177088" imgH="3910263" progId="Visio.Drawing.15">
                  <p:embed/>
                  <p:pic>
                    <p:nvPicPr>
                      <p:cNvPr id="0" name=""/>
                      <p:cNvPicPr/>
                      <p:nvPr/>
                    </p:nvPicPr>
                    <p:blipFill>
                      <a:blip r:embed="rId5"/>
                      <a:stretch>
                        <a:fillRect/>
                      </a:stretch>
                    </p:blipFill>
                    <p:spPr>
                      <a:xfrm>
                        <a:off x="8333143" y="3994575"/>
                        <a:ext cx="2976747" cy="2248307"/>
                      </a:xfrm>
                      <a:prstGeom prst="rect">
                        <a:avLst/>
                      </a:prstGeom>
                    </p:spPr>
                  </p:pic>
                </p:oleObj>
              </mc:Fallback>
            </mc:AlternateContent>
          </a:graphicData>
        </a:graphic>
      </p:graphicFrame>
      <p:sp>
        <p:nvSpPr>
          <p:cNvPr id="50" name="文本框 49">
            <a:extLst>
              <a:ext uri="{FF2B5EF4-FFF2-40B4-BE49-F238E27FC236}">
                <a16:creationId xmlns:a16="http://schemas.microsoft.com/office/drawing/2014/main" id="{D1EDB195-B91B-4F9D-9F25-DF97B7C5F16A}"/>
              </a:ext>
            </a:extLst>
          </p:cNvPr>
          <p:cNvSpPr txBox="1"/>
          <p:nvPr/>
        </p:nvSpPr>
        <p:spPr>
          <a:xfrm>
            <a:off x="10717420" y="3288268"/>
            <a:ext cx="1184940" cy="369332"/>
          </a:xfrm>
          <a:prstGeom prst="rect">
            <a:avLst/>
          </a:prstGeom>
          <a:noFill/>
        </p:spPr>
        <p:txBody>
          <a:bodyPr wrap="none" rtlCol="0">
            <a:spAutoFit/>
          </a:bodyPr>
          <a:lstStyle/>
          <a:p>
            <a:r>
              <a:rPr lang="en-US" altLang="zh-CN" dirty="0"/>
              <a:t>NF based</a:t>
            </a:r>
            <a:endParaRPr lang="zh-CN" altLang="en-US" dirty="0"/>
          </a:p>
        </p:txBody>
      </p:sp>
      <p:sp>
        <p:nvSpPr>
          <p:cNvPr id="51" name="文本框 50">
            <a:extLst>
              <a:ext uri="{FF2B5EF4-FFF2-40B4-BE49-F238E27FC236}">
                <a16:creationId xmlns:a16="http://schemas.microsoft.com/office/drawing/2014/main" id="{428B253F-620C-40D9-955F-623E0B7C48A1}"/>
              </a:ext>
            </a:extLst>
          </p:cNvPr>
          <p:cNvSpPr txBox="1"/>
          <p:nvPr/>
        </p:nvSpPr>
        <p:spPr>
          <a:xfrm>
            <a:off x="10717420" y="5577295"/>
            <a:ext cx="1172116" cy="369332"/>
          </a:xfrm>
          <a:prstGeom prst="rect">
            <a:avLst/>
          </a:prstGeom>
          <a:noFill/>
        </p:spPr>
        <p:txBody>
          <a:bodyPr wrap="none" rtlCol="0">
            <a:spAutoFit/>
          </a:bodyPr>
          <a:lstStyle/>
          <a:p>
            <a:r>
              <a:rPr lang="en-US" altLang="zh-CN" dirty="0"/>
              <a:t>AF based</a:t>
            </a:r>
            <a:endParaRPr lang="zh-CN" altLang="en-US" dirty="0"/>
          </a:p>
        </p:txBody>
      </p:sp>
      <p:cxnSp>
        <p:nvCxnSpPr>
          <p:cNvPr id="62" name="连接符: 肘形 61">
            <a:extLst>
              <a:ext uri="{FF2B5EF4-FFF2-40B4-BE49-F238E27FC236}">
                <a16:creationId xmlns:a16="http://schemas.microsoft.com/office/drawing/2014/main" id="{E9AF32B1-F1E9-4DD4-BD5F-F672A66D9EC7}"/>
              </a:ext>
            </a:extLst>
          </p:cNvPr>
          <p:cNvCxnSpPr>
            <a:cxnSpLocks/>
          </p:cNvCxnSpPr>
          <p:nvPr/>
        </p:nvCxnSpPr>
        <p:spPr>
          <a:xfrm rot="10800000" flipV="1">
            <a:off x="10737850" y="5011339"/>
            <a:ext cx="889796" cy="541735"/>
          </a:xfrm>
          <a:prstGeom prst="bentConnector3">
            <a:avLst>
              <a:gd name="adj1" fmla="val 223"/>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cxnSp>
        <p:nvCxnSpPr>
          <p:cNvPr id="69" name="连接符: 肘形 68">
            <a:extLst>
              <a:ext uri="{FF2B5EF4-FFF2-40B4-BE49-F238E27FC236}">
                <a16:creationId xmlns:a16="http://schemas.microsoft.com/office/drawing/2014/main" id="{120D2FE5-04C8-4FF5-8E09-A7353F8F2D40}"/>
              </a:ext>
            </a:extLst>
          </p:cNvPr>
          <p:cNvCxnSpPr>
            <a:cxnSpLocks/>
          </p:cNvCxnSpPr>
          <p:nvPr/>
        </p:nvCxnSpPr>
        <p:spPr>
          <a:xfrm rot="16200000" flipV="1">
            <a:off x="11121995" y="4535486"/>
            <a:ext cx="687136" cy="324162"/>
          </a:xfrm>
          <a:prstGeom prst="bentConnector3">
            <a:avLst>
              <a:gd name="adj1" fmla="val 99672"/>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234891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#1</a:t>
            </a:r>
            <a:r>
              <a:rPr lang="en-GB" altLang="zh-CN" sz="1800" dirty="0"/>
              <a:t>: The way for requesting policy update for PDU Session selection sent to all PEGCs/PEMCs</a:t>
            </a:r>
          </a:p>
          <a:p>
            <a:pPr lvl="1"/>
            <a:r>
              <a:rPr lang="en-GB" altLang="zh-CN" sz="1600" dirty="0"/>
              <a:t>Alt #1: only bullet x4) in revision Y of </a:t>
            </a:r>
            <a:r>
              <a:rPr lang="en-US" altLang="zh-CN" sz="1600" dirty="0"/>
              <a:t>S2-2209013 (KI#4) result from NF based architecture</a:t>
            </a:r>
          </a:p>
          <a:p>
            <a:pPr marL="914400" lvl="2" indent="0">
              <a:buNone/>
            </a:pPr>
            <a:r>
              <a:rPr lang="en-GB" altLang="zh-CN" sz="1800" b="1" dirty="0"/>
              <a:t>Propose SoH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a:t>
            </a:r>
            <a:r>
              <a:rPr lang="en-US" altLang="zh-CN" sz="1600" dirty="0"/>
              <a:t> </a:t>
            </a:r>
            <a:r>
              <a:rPr lang="en-GB" altLang="zh-CN" sz="1600" dirty="0"/>
              <a:t>only bullet x5) in revision Y of </a:t>
            </a:r>
            <a:r>
              <a:rPr lang="en-US" altLang="zh-CN" sz="1600" dirty="0"/>
              <a:t>S2-2209013 (KI#4) result from AF based architecture</a:t>
            </a:r>
          </a:p>
          <a:p>
            <a:pPr marL="914400" lvl="2" indent="0">
              <a:buNone/>
            </a:pPr>
            <a:r>
              <a:rPr lang="en-GB" altLang="zh-CN" sz="1800" b="1" dirty="0"/>
              <a:t>Propose SoH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bullet x4) and x5) in revision Y of S2-2209013 (KI#4) </a:t>
            </a:r>
          </a:p>
          <a:p>
            <a:pPr marL="914400" lvl="2" indent="0">
              <a:buNone/>
            </a:pPr>
            <a:r>
              <a:rPr lang="en-GB" altLang="zh-CN" sz="1800" b="1" dirty="0"/>
              <a:t>Propose SoH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Tree>
    <p:extLst>
      <p:ext uri="{BB962C8B-B14F-4D97-AF65-F5344CB8AC3E}">
        <p14:creationId xmlns:p14="http://schemas.microsoft.com/office/powerpoint/2010/main" val="351859024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#2</a:t>
            </a:r>
            <a:r>
              <a:rPr lang="en-GB" altLang="zh-CN" sz="1800" dirty="0"/>
              <a:t>: The way for </a:t>
            </a:r>
            <a:r>
              <a:rPr lang="en-US" altLang="zh-CN" sz="1800" dirty="0"/>
              <a:t>managing PIN policy to activate/deactivate 5GC resources for a PIN</a:t>
            </a:r>
            <a:endParaRPr lang="en-GB" altLang="zh-CN" sz="1800" dirty="0"/>
          </a:p>
          <a:p>
            <a:pPr lvl="1"/>
            <a:r>
              <a:rPr lang="en-GB" altLang="zh-CN" sz="1600" dirty="0"/>
              <a:t>Alt #1: only bullet x2) in revision Y of </a:t>
            </a:r>
            <a:r>
              <a:rPr lang="en-US" altLang="zh-CN" sz="1600" dirty="0"/>
              <a:t>S2-2209178 (KI#3) result from NF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a:t>
            </a:r>
            <a:r>
              <a:rPr lang="en-US" altLang="zh-CN" sz="1600" dirty="0"/>
              <a:t> </a:t>
            </a:r>
            <a:r>
              <a:rPr lang="en-GB" altLang="zh-CN" sz="1600" dirty="0"/>
              <a:t>only bullet x1) in revision Y of </a:t>
            </a:r>
            <a:r>
              <a:rPr lang="en-US" altLang="zh-CN" sz="1600" dirty="0"/>
              <a:t>S2-2209178 (KI#3) result from AF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bullet x1) and x2)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Tree>
    <p:extLst>
      <p:ext uri="{BB962C8B-B14F-4D97-AF65-F5344CB8AC3E}">
        <p14:creationId xmlns:p14="http://schemas.microsoft.com/office/powerpoint/2010/main" val="469269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#3</a:t>
            </a:r>
            <a:r>
              <a:rPr lang="en-GB" altLang="zh-CN" sz="1800" dirty="0"/>
              <a:t>: The way for </a:t>
            </a:r>
            <a:r>
              <a:rPr lang="en-US" altLang="zh-CN" sz="1800" dirty="0"/>
              <a:t>managing PINE</a:t>
            </a:r>
            <a:endParaRPr lang="en-GB" altLang="zh-CN" sz="1800" dirty="0"/>
          </a:p>
          <a:p>
            <a:pPr lvl="1"/>
            <a:r>
              <a:rPr lang="en-US" altLang="zh-CN" sz="1600" dirty="0"/>
              <a:t>Alt #1: none of the bullet </a:t>
            </a:r>
            <a:r>
              <a:rPr lang="en-US" altLang="zh-CN" sz="1600" dirty="0">
                <a:highlight>
                  <a:srgbClr val="FFFF00"/>
                </a:highlight>
              </a:rPr>
              <a:t>x?) </a:t>
            </a:r>
            <a:r>
              <a:rPr lang="en-US" altLang="zh-CN" sz="1600" dirty="0"/>
              <a:t>and x3)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3:        Yes()		No()</a:t>
            </a:r>
          </a:p>
          <a:p>
            <a:pPr lvl="1"/>
            <a:endParaRPr lang="en-GB" altLang="zh-CN" sz="1600" dirty="0"/>
          </a:p>
          <a:p>
            <a:pPr lvl="1"/>
            <a:r>
              <a:rPr lang="en-US" altLang="zh-CN" sz="1600" dirty="0">
                <a:solidFill>
                  <a:srgbClr val="FF0000"/>
                </a:solidFill>
              </a:rPr>
              <a:t>If the way forward for Alt#1 is No, then the following</a:t>
            </a:r>
          </a:p>
          <a:p>
            <a:pPr lvl="1"/>
            <a:r>
              <a:rPr lang="en-GB" altLang="zh-CN" sz="1600" dirty="0"/>
              <a:t>Alt #2: only bullet </a:t>
            </a:r>
            <a:r>
              <a:rPr lang="en-GB" altLang="zh-CN" sz="1600" dirty="0">
                <a:highlight>
                  <a:srgbClr val="FFFF00"/>
                </a:highlight>
              </a:rPr>
              <a:t>x?) </a:t>
            </a:r>
            <a:r>
              <a:rPr lang="en-GB" altLang="zh-CN" sz="1600" dirty="0"/>
              <a:t>in revision Y of </a:t>
            </a:r>
            <a:r>
              <a:rPr lang="en-US" altLang="zh-CN" sz="1600" dirty="0"/>
              <a:t>S2-2209178 (KI#3) result from NF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1:        Yes()		No()</a:t>
            </a:r>
          </a:p>
          <a:p>
            <a:pPr lvl="1"/>
            <a:endParaRPr lang="en-GB" altLang="zh-CN" sz="1600" dirty="0"/>
          </a:p>
          <a:p>
            <a:pPr lvl="1"/>
            <a:r>
              <a:rPr lang="en-GB" altLang="zh-CN" sz="1600" dirty="0"/>
              <a:t>Alt #3: only bullet x3) in revision Y of </a:t>
            </a:r>
            <a:r>
              <a:rPr lang="en-US" altLang="zh-CN" sz="1600" dirty="0"/>
              <a:t>S2-2209178 (KI#3) result from AF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2:        Yes()		No()</a:t>
            </a:r>
          </a:p>
          <a:p>
            <a:pPr lvl="1"/>
            <a:endParaRPr lang="en-US" altLang="zh-CN" sz="1600" dirty="0"/>
          </a:p>
          <a:p>
            <a:pPr lvl="1"/>
            <a:r>
              <a:rPr lang="en-US" altLang="zh-CN" sz="1600" dirty="0"/>
              <a:t>Alt #4: bullet </a:t>
            </a:r>
            <a:r>
              <a:rPr lang="en-US" altLang="zh-CN" sz="1600" dirty="0">
                <a:highlight>
                  <a:srgbClr val="FFFF00"/>
                </a:highlight>
              </a:rPr>
              <a:t>x?) </a:t>
            </a:r>
            <a:r>
              <a:rPr lang="en-US" altLang="zh-CN" sz="1600" dirty="0"/>
              <a:t>and x3)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3:        Yes()		No()</a:t>
            </a:r>
          </a:p>
          <a:p>
            <a:pPr lvl="2"/>
            <a:endParaRPr lang="en-GB" altLang="zh-CN" sz="1600" dirty="0"/>
          </a:p>
          <a:p>
            <a:pPr lvl="2"/>
            <a:endParaRPr lang="en-GB" altLang="zh-CN" sz="1600" dirty="0"/>
          </a:p>
          <a:p>
            <a:pPr lvl="1"/>
            <a:endParaRPr lang="en-US" altLang="zh-CN" sz="1600" dirty="0"/>
          </a:p>
          <a:p>
            <a:pPr lvl="1"/>
            <a:endParaRPr lang="en-GB" altLang="zh-CN" sz="1600" dirty="0"/>
          </a:p>
        </p:txBody>
      </p:sp>
    </p:spTree>
    <p:extLst>
      <p:ext uri="{BB962C8B-B14F-4D97-AF65-F5344CB8AC3E}">
        <p14:creationId xmlns:p14="http://schemas.microsoft.com/office/powerpoint/2010/main" val="347452893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Identification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If PINE has 3GPP credential, 5GC will have the identification of PINE, but if the PINE does not have 3GPP credential, there’s argument on UDR stores the PINE ID</a:t>
            </a:r>
            <a:r>
              <a:rPr lang="en-US" altLang="zh-CN" sz="2000" dirty="0"/>
              <a:t>.</a:t>
            </a:r>
          </a:p>
          <a:p>
            <a:endParaRPr lang="en-GB" altLang="zh-CN" sz="2000" dirty="0"/>
          </a:p>
          <a:p>
            <a:r>
              <a:rPr lang="en-GB" altLang="zh-CN" sz="2000" dirty="0"/>
              <a:t>Open Issue </a:t>
            </a:r>
            <a:r>
              <a:rPr lang="en-US" altLang="zh-CN" sz="2000" dirty="0"/>
              <a:t>#4</a:t>
            </a:r>
            <a:r>
              <a:rPr lang="en-GB" altLang="zh-CN" sz="2000" dirty="0"/>
              <a:t>: Whether UDR knows PINE ID</a:t>
            </a:r>
          </a:p>
          <a:p>
            <a:pPr lvl="1"/>
            <a:r>
              <a:rPr lang="en-GB" altLang="zh-CN" sz="2000" dirty="0"/>
              <a:t>Alt#1: bullet x4) in revision Y of </a:t>
            </a:r>
            <a:r>
              <a:rPr lang="en-US" altLang="zh-CN" sz="2000" dirty="0"/>
              <a:t>S2-2209178 (KI#3)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no bullet x4) in revision Y of </a:t>
            </a:r>
            <a:r>
              <a:rPr lang="en-US" altLang="zh-CN" sz="2000" dirty="0"/>
              <a:t>S2-2209178 (KI#3)</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67762161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QoS assistance information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It is non-3GPP access that is used between PINE and PEGC, in order to assist the QoS management for the non-3GPP access in case the PEGC has the capability, companies propose SMF sends the N3GPP QoS assistance information to PEGC via NAS, the parameters of N3GPP QoS assistance information is already used between N3IWF/TNGF and UE but sent by N3IWF/TNGF to UE not via NAS</a:t>
            </a:r>
            <a:r>
              <a:rPr lang="en-US" altLang="zh-CN" sz="2000" dirty="0"/>
              <a:t>.</a:t>
            </a:r>
          </a:p>
          <a:p>
            <a:endParaRPr lang="en-GB" altLang="zh-CN" sz="2000" dirty="0"/>
          </a:p>
          <a:p>
            <a:r>
              <a:rPr lang="en-GB" altLang="zh-CN" sz="2000" dirty="0"/>
              <a:t>Open Issue </a:t>
            </a:r>
            <a:r>
              <a:rPr lang="en-US" altLang="zh-CN" sz="2000" dirty="0"/>
              <a:t>#5</a:t>
            </a:r>
            <a:r>
              <a:rPr lang="en-GB" altLang="zh-CN" sz="2000" dirty="0"/>
              <a:t>: Whether N3GPP QoS assistance information is sent from SMF to PEGC via NAS</a:t>
            </a:r>
          </a:p>
          <a:p>
            <a:pPr lvl="1"/>
            <a:r>
              <a:rPr lang="en-GB" altLang="zh-CN" sz="2000" dirty="0"/>
              <a:t>Alt#1: bullet 1) and corresponding NOTE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no bullet 1) and corresponding NOTE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296527351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delay budget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It is non-3GPP access that is used between PINE and PEGC, in order to consider the whole delay budget between UPF and PINE, companies propose PEGC sends the N3GPP delay budget per QoS flow to PCF via NAS, so that PCF can deduce the delay budget sent to NG-RAN, and the whole delay budget between PINE and UPF will fulfil the service requirement on delay budget</a:t>
            </a:r>
            <a:r>
              <a:rPr lang="en-US" altLang="zh-CN" sz="2000" dirty="0"/>
              <a:t>.</a:t>
            </a:r>
          </a:p>
          <a:p>
            <a:endParaRPr lang="en-GB" altLang="zh-CN" sz="2000" dirty="0"/>
          </a:p>
          <a:p>
            <a:r>
              <a:rPr lang="en-GB" altLang="zh-CN" sz="2000" dirty="0"/>
              <a:t>Open Issue </a:t>
            </a:r>
            <a:r>
              <a:rPr lang="en-US" altLang="zh-CN" sz="2000" dirty="0"/>
              <a:t>#6</a:t>
            </a:r>
            <a:r>
              <a:rPr lang="en-GB" altLang="zh-CN" sz="2000" dirty="0"/>
              <a:t>: Whether N3GPP delay budget needs to be sent from PEGC to PCF via NAS</a:t>
            </a:r>
          </a:p>
          <a:p>
            <a:pPr lvl="1"/>
            <a:r>
              <a:rPr lang="en-GB" altLang="zh-CN" sz="2000" dirty="0"/>
              <a:t>Alt#1: bullet 11)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no bullet 11)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202520378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Policy to PEGC for PDU Session selection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The PEGC may support multiple PINs, and one PIN will use only one PDU Session</a:t>
            </a:r>
            <a:r>
              <a:rPr lang="en-US" altLang="zh-CN" sz="2000" dirty="0"/>
              <a:t>. The PINE’s traffic needs to be mapped into one of the PDU Sessions associated to PIN. The legacy URSP is not suitable for this purpose as the traffic descriptor (TD) of the URSP rule is for destination mapping and is used to mapping traffic from upper layer application.</a:t>
            </a:r>
          </a:p>
          <a:p>
            <a:endParaRPr lang="en-GB" altLang="zh-CN" sz="2000" dirty="0"/>
          </a:p>
          <a:p>
            <a:r>
              <a:rPr lang="en-GB" altLang="zh-CN" sz="2000" dirty="0"/>
              <a:t>Open Issue </a:t>
            </a:r>
            <a:r>
              <a:rPr lang="en-US" altLang="zh-CN" sz="2000" dirty="0"/>
              <a:t>#7</a:t>
            </a:r>
            <a:r>
              <a:rPr lang="en-GB" altLang="zh-CN" sz="2000" dirty="0"/>
              <a:t>: Whether extended TD of URSP rule is used or a PIN Routing Selection Policy is used</a:t>
            </a:r>
          </a:p>
          <a:p>
            <a:pPr lvl="1"/>
            <a:r>
              <a:rPr lang="en-GB" altLang="zh-CN" sz="2000" dirty="0"/>
              <a:t>Alt#1: bullet 9) and 9b)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bullet x6)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1073718024"/>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CA3727-A4EB-4398-9783-D0148B061093}">
  <ds:schemaRefs>
    <ds:schemaRef ds:uri="http://www.w3.org/XML/1998/namespace"/>
    <ds:schemaRef ds:uri="http://schemas.openxmlformats.org/package/2006/metadata/core-properties"/>
    <ds:schemaRef ds:uri="http://schemas.microsoft.com/office/2006/metadata/properties"/>
    <ds:schemaRef ds:uri="http://schemas.microsoft.com/office/2006/documentManagement/types"/>
    <ds:schemaRef ds:uri="http://purl.org/dc/terms/"/>
    <ds:schemaRef ds:uri="http://purl.org/dc/elements/1.1/"/>
    <ds:schemaRef ds:uri="679a257e-872f-4c98-9e8a-0a9c104f72cd"/>
    <ds:schemaRef ds:uri="http://schemas.microsoft.com/office/infopath/2007/PartnerControls"/>
    <ds:schemaRef ds:uri="280d8efa-eff2-4910-88d2-79ca146720c4"/>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10306</TotalTime>
  <Words>1309</Words>
  <Application>Microsoft Office PowerPoint</Application>
  <PresentationFormat>宽屏</PresentationFormat>
  <Paragraphs>98</Paragraphs>
  <Slides>10</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8" baseType="lpstr">
      <vt:lpstr>Arial </vt:lpstr>
      <vt:lpstr>宋体</vt:lpstr>
      <vt:lpstr>Arial</vt:lpstr>
      <vt:lpstr>Calibri</vt:lpstr>
      <vt:lpstr>Calibri Light</vt:lpstr>
      <vt:lpstr>Times New Roman</vt:lpstr>
      <vt:lpstr>Office Theme</vt:lpstr>
      <vt:lpstr>Visio</vt:lpstr>
      <vt:lpstr>FS_PIN: Way Forward for Open Issues</vt:lpstr>
      <vt:lpstr>AF based architecture or NF based architecture</vt:lpstr>
      <vt:lpstr>AF based architecture or NF based architecture</vt:lpstr>
      <vt:lpstr>AF based architecture or NF based architecture</vt:lpstr>
      <vt:lpstr>AF based architecture or NF based architecture</vt:lpstr>
      <vt:lpstr>Identification</vt:lpstr>
      <vt:lpstr>N3GPP QoS assistance information</vt:lpstr>
      <vt:lpstr>N3GPP delay budget</vt:lpstr>
      <vt:lpstr>Policy to PEGC for PDU Session selection</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cp:lastModifiedBy>
  <cp:revision>1130</cp:revision>
  <dcterms:created xsi:type="dcterms:W3CDTF">2010-02-05T13:52:04Z</dcterms:created>
  <dcterms:modified xsi:type="dcterms:W3CDTF">2022-10-12T06:16:17Z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