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2134805349" r:id="rId6"/>
    <p:sldId id="375" r:id="rId7"/>
    <p:sldId id="2134805352" r:id="rId8"/>
    <p:sldId id="2134805353" r:id="rId9"/>
    <p:sldId id="377" r:id="rId10"/>
    <p:sldId id="2134805354" r:id="rId11"/>
    <p:sldId id="2134805355" r:id="rId12"/>
    <p:sldId id="2134805356" r:id="rId13"/>
    <p:sldId id="2134805351"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p:scale>
          <a:sx n="75" d="100"/>
          <a:sy n="75" d="100"/>
        </p:scale>
        <p:origin x="201" y="648"/>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2T11:39:43.566" idx="1">
    <p:pos x="5387" y="1332"/>
    <p:text>During offline CC, seems there's no proposal for NF based arch to handle this operation in 5GC, if companies add propose bullet number will update accordingly, otherwise this option will be removed</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5" y="1843305"/>
            <a:ext cx="7768132" cy="44186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230394" indent="-230394">
              <a:buFont typeface="Arial" panose="020B0604020202020204" pitchFamily="34" charset="0"/>
              <a:buChar char="•"/>
              <a:defRPr/>
            </a:pPr>
            <a:r>
              <a:rPr lang="en-GB" altLang="zh-CN" sz="1467" b="1" dirty="0">
                <a:solidFill>
                  <a:schemeClr val="tx1"/>
                </a:solidFill>
              </a:rPr>
              <a:t>The result of SOH on questions related to this aspect will be used to deduce whether AF based is used, or NF based is used, or both are used (maybe some purposes are based on arch (A) or (B), some/all purposes are based on both (A) and (B) depends on implementation), and consider whether corresponding text is added/kept in conclusion of KI#1</a:t>
            </a:r>
            <a:endParaRPr lang="en-GB" sz="1400" b="1" dirty="0">
              <a:solidFill>
                <a:schemeClr val="tx1"/>
              </a:solidFill>
            </a:endParaRP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155"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10800000" flipV="1">
            <a:off x="10737850" y="5011339"/>
            <a:ext cx="889796" cy="541735"/>
          </a:xfrm>
          <a:prstGeom prst="bentConnector3">
            <a:avLst>
              <a:gd name="adj1" fmla="val 223"/>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16200000" flipV="1">
            <a:off x="11121995" y="4535486"/>
            <a:ext cx="687136" cy="324162"/>
          </a:xfrm>
          <a:prstGeom prst="bentConnector3">
            <a:avLst>
              <a:gd name="adj1" fmla="val 99672"/>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#1</a:t>
            </a:r>
            <a:r>
              <a:rPr lang="en-GB" altLang="zh-CN" sz="1800" dirty="0"/>
              <a:t>: The way for requesting policy update for PDU Session selection sent to all PEGCs/PEMCs</a:t>
            </a:r>
          </a:p>
          <a:p>
            <a:pPr lvl="1"/>
            <a:r>
              <a:rPr lang="en-GB" altLang="zh-CN" sz="1600" dirty="0"/>
              <a:t>Alt #1: only bullet x4) in revision Y of </a:t>
            </a:r>
            <a:r>
              <a:rPr lang="en-US" altLang="zh-CN" sz="1600" dirty="0"/>
              <a:t>S2-2209013 (KI#4) result from NF based architecture</a:t>
            </a:r>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x5) in revision Y of </a:t>
            </a:r>
            <a:r>
              <a:rPr lang="en-US" altLang="zh-CN" sz="1600" dirty="0"/>
              <a:t>S2-2209013 (KI#4) result from AF based architecture</a:t>
            </a:r>
          </a:p>
          <a:p>
            <a:pPr marL="914400" lvl="2" indent="0">
              <a:buNone/>
            </a:pPr>
            <a:r>
              <a:rPr lang="en-GB" altLang="zh-CN" sz="1800" b="1" dirty="0"/>
              <a:t>Propose SoH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x4) and x5) in revision Y of S2-2209013 (KI#4) </a:t>
            </a:r>
          </a:p>
          <a:p>
            <a:pPr marL="914400" lvl="2" indent="0">
              <a:buNone/>
            </a:pPr>
            <a:r>
              <a:rPr lang="en-GB" altLang="zh-CN" sz="1800" b="1" dirty="0"/>
              <a:t>Propose SoH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#2</a:t>
            </a:r>
            <a:r>
              <a:rPr lang="en-GB" altLang="zh-CN" sz="1800" dirty="0"/>
              <a:t>: The way for </a:t>
            </a:r>
            <a:r>
              <a:rPr lang="en-US" altLang="zh-CN" sz="1800" dirty="0"/>
              <a:t>managing PIN policy to activate/deactivate 5GC resources for a PIN</a:t>
            </a:r>
            <a:endParaRPr lang="en-GB" altLang="zh-CN" sz="1800" dirty="0"/>
          </a:p>
          <a:p>
            <a:pPr lvl="1"/>
            <a:r>
              <a:rPr lang="en-GB" altLang="zh-CN" sz="1600" dirty="0"/>
              <a:t>Alt #1: only bullet x2) 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x1)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x1) and x2)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469269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#3</a:t>
            </a:r>
            <a:r>
              <a:rPr lang="en-GB" altLang="zh-CN" sz="1800" dirty="0"/>
              <a:t>: The way for </a:t>
            </a:r>
            <a:r>
              <a:rPr lang="en-US" altLang="zh-CN" sz="1800" dirty="0"/>
              <a:t>managing PINE</a:t>
            </a:r>
            <a:endParaRPr lang="en-GB" altLang="zh-CN" sz="1800" dirty="0"/>
          </a:p>
          <a:p>
            <a:pPr lvl="1"/>
            <a:r>
              <a:rPr lang="en-GB" altLang="zh-CN" sz="1600" dirty="0"/>
              <a:t>Alt #1: only bullet </a:t>
            </a:r>
            <a:r>
              <a:rPr lang="en-GB" altLang="zh-CN" sz="1600" dirty="0">
                <a:highlight>
                  <a:srgbClr val="FFFF00"/>
                </a:highlight>
              </a:rPr>
              <a:t>x?) </a:t>
            </a:r>
            <a:r>
              <a:rPr lang="en-GB" altLang="zh-CN" sz="1600" dirty="0"/>
              <a:t>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 only bullet x3)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r>
              <a:rPr lang="en-US" altLang="zh-CN" sz="1600" dirty="0"/>
              <a:t>Alt #4: none of the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Tree>
    <p:extLst>
      <p:ext uri="{BB962C8B-B14F-4D97-AF65-F5344CB8AC3E}">
        <p14:creationId xmlns:p14="http://schemas.microsoft.com/office/powerpoint/2010/main" val="34745289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If PINE has 3GPP credential, 5GC will have the identification of PINE, but if the PINE does not have 3GPP credential, there’s argument on UDR stores the PINE ID</a:t>
            </a:r>
            <a:r>
              <a:rPr lang="en-US" altLang="zh-CN" sz="2000" dirty="0"/>
              <a:t>.</a:t>
            </a:r>
          </a:p>
          <a:p>
            <a:endParaRPr lang="en-GB" altLang="zh-CN" sz="2000" dirty="0"/>
          </a:p>
          <a:p>
            <a:r>
              <a:rPr lang="en-GB" altLang="zh-CN" sz="2000" dirty="0"/>
              <a:t>Open Issue </a:t>
            </a:r>
            <a:r>
              <a:rPr lang="en-US" altLang="zh-CN" sz="2000" dirty="0"/>
              <a:t>#4</a:t>
            </a:r>
            <a:r>
              <a:rPr lang="en-GB" altLang="zh-CN" sz="2000" dirty="0"/>
              <a:t>: Whether UDR knows PINE ID</a:t>
            </a:r>
          </a:p>
          <a:p>
            <a:pPr lvl="1"/>
            <a:r>
              <a:rPr lang="en-GB" altLang="zh-CN" sz="2000" dirty="0"/>
              <a:t>Alt#1: bullet x4) in revision Y of </a:t>
            </a:r>
            <a:r>
              <a:rPr lang="en-US" altLang="zh-CN" sz="2000" dirty="0"/>
              <a:t>S2-2209178 (KI#3)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x4) in revision Y of </a:t>
            </a:r>
            <a:r>
              <a:rPr lang="en-US" altLang="zh-CN" sz="2000" dirty="0"/>
              <a:t>S2-2209178 (KI#3)</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QoS assistance information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It is non-3GPP access that is used between PINE and PEGC, in order to assist the QoS management for the non-3GPP access in case the PEGC has the capability, companies propose SMF sends the N3GPP QoS assistance information to PEGC via NAS, the parameters of N3GPP QoS assistance information is already used between N3IWF/TNGF and UE but sent by N3IWF/TNGF to UE not via NAS</a:t>
            </a:r>
            <a:r>
              <a:rPr lang="en-US" altLang="zh-CN" sz="2000" dirty="0"/>
              <a:t>.</a:t>
            </a:r>
          </a:p>
          <a:p>
            <a:endParaRPr lang="en-GB" altLang="zh-CN" sz="2000" dirty="0"/>
          </a:p>
          <a:p>
            <a:r>
              <a:rPr lang="en-GB" altLang="zh-CN" sz="2000" dirty="0"/>
              <a:t>Open Issue </a:t>
            </a:r>
            <a:r>
              <a:rPr lang="en-US" altLang="zh-CN" sz="2000" dirty="0"/>
              <a:t>#5</a:t>
            </a:r>
            <a:r>
              <a:rPr lang="en-GB" altLang="zh-CN" sz="2000" dirty="0"/>
              <a:t>: Whether N3GPP QoS assistance information is sent from SMF to PEGC via NAS</a:t>
            </a:r>
          </a:p>
          <a:p>
            <a:pPr lvl="1"/>
            <a:r>
              <a:rPr lang="en-GB" altLang="zh-CN" sz="2000" dirty="0"/>
              <a:t>Alt#1: bullet 1) and corresponding NOTE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1) and corresponding NOTE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296527351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delay budget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It is non-3GPP access that is used between PINE and PEGC, in order to consider the whole delay budget between UPF and PINE, companies propose PEGC sends the N3GPP delay budget per QoS flow to PCF via NAS, so that PCF can deduce the delay budget sent to NG-RAN, and the whole delay budget between PINE and UPF will fulfil the service requirement on delay budget</a:t>
            </a:r>
            <a:r>
              <a:rPr lang="en-US" altLang="zh-CN" sz="2000" dirty="0"/>
              <a:t>.</a:t>
            </a:r>
          </a:p>
          <a:p>
            <a:endParaRPr lang="en-GB" altLang="zh-CN" sz="2000" dirty="0"/>
          </a:p>
          <a:p>
            <a:r>
              <a:rPr lang="en-GB" altLang="zh-CN" sz="2000" dirty="0"/>
              <a:t>Open Issue </a:t>
            </a:r>
            <a:r>
              <a:rPr lang="en-US" altLang="zh-CN" sz="2000" dirty="0"/>
              <a:t>#6</a:t>
            </a:r>
            <a:r>
              <a:rPr lang="en-GB" altLang="zh-CN" sz="2000" dirty="0"/>
              <a:t>: Whether N3GPP delay budget needs to be sent from PEGC to PCF via NAS</a:t>
            </a:r>
          </a:p>
          <a:p>
            <a:pPr lvl="1"/>
            <a:r>
              <a:rPr lang="en-GB" altLang="zh-CN" sz="2000" dirty="0"/>
              <a:t>Alt#1: bullet 11)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11)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202520378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PIN. The legacy URSP is not suitable for this purpose as the traffic descriptor (TD) of the URSP rule is for destination mapping and is used to mapping traffic from upper layer application.</a:t>
            </a:r>
          </a:p>
          <a:p>
            <a:endParaRPr lang="en-GB" altLang="zh-CN" sz="2000" dirty="0"/>
          </a:p>
          <a:p>
            <a:r>
              <a:rPr lang="en-GB" altLang="zh-CN" sz="2000" dirty="0"/>
              <a:t>Open Issue </a:t>
            </a:r>
            <a:r>
              <a:rPr lang="en-US" altLang="zh-CN" sz="2000" dirty="0"/>
              <a:t>#7</a:t>
            </a:r>
            <a:r>
              <a:rPr lang="en-GB" altLang="zh-CN" sz="2000" dirty="0"/>
              <a:t>: Whether extended TD of URSP rule is used or a PIN Routing Selection Policy is used</a:t>
            </a:r>
          </a:p>
          <a:p>
            <a:pPr lvl="1"/>
            <a:r>
              <a:rPr lang="en-GB" altLang="zh-CN" sz="2000" dirty="0"/>
              <a:t>Alt#1: bullet 9) and 9b)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bullet x6) in revision Y of </a:t>
            </a:r>
            <a:r>
              <a:rPr lang="en-US" altLang="zh-CN" sz="2000" dirty="0"/>
              <a:t>S2-2209013 (KI#4)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Tree>
    <p:extLst>
      <p:ext uri="{BB962C8B-B14F-4D97-AF65-F5344CB8AC3E}">
        <p14:creationId xmlns:p14="http://schemas.microsoft.com/office/powerpoint/2010/main" val="1073718024"/>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purl.org/dc/elements/1.1/"/>
    <ds:schemaRef ds:uri="679a257e-872f-4c98-9e8a-0a9c104f72cd"/>
    <ds:schemaRef ds:uri="http://schemas.microsoft.com/office/infopath/2007/PartnerControls"/>
    <ds:schemaRef ds:uri="280d8efa-eff2-4910-88d2-79ca146720c4"/>
    <ds:schemaRef ds:uri="http://purl.org/dc/dcmityp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10280</TotalTime>
  <Words>1295</Words>
  <Application>Microsoft Office PowerPoint</Application>
  <PresentationFormat>宽屏</PresentationFormat>
  <Paragraphs>98</Paragraphs>
  <Slides>10</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8" baseType="lpstr">
      <vt:lpstr>Arial </vt:lpstr>
      <vt:lpstr>宋体</vt:lpstr>
      <vt:lpstr>Arial</vt:lpstr>
      <vt:lpstr>Calibri</vt:lpstr>
      <vt:lpstr>Calibri Light</vt:lpstr>
      <vt:lpstr>Times New Roman</vt:lpstr>
      <vt:lpstr>Office Theme</vt:lpstr>
      <vt:lpstr>Microsoft Visio 绘图</vt:lpstr>
      <vt:lpstr>FS_PIN: Way Forward for Open Issues</vt:lpstr>
      <vt:lpstr>AF based architecture or NF based architecture</vt:lpstr>
      <vt:lpstr>AF based architecture or NF based architecture</vt:lpstr>
      <vt:lpstr>AF based architecture or NF based architecture</vt:lpstr>
      <vt:lpstr>AF based architecture or NF based architecture</vt:lpstr>
      <vt:lpstr>Identification</vt:lpstr>
      <vt:lpstr>N3GPP QoS assistance information</vt:lpstr>
      <vt:lpstr>N3GPP delay budget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1126</cp:revision>
  <dcterms:created xsi:type="dcterms:W3CDTF">2010-02-05T13:52:04Z</dcterms:created>
  <dcterms:modified xsi:type="dcterms:W3CDTF">2022-10-12T05:03:11Z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