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6"/>
  </p:notesMasterIdLst>
  <p:handoutMasterIdLst>
    <p:handoutMasterId r:id="rId17"/>
  </p:handoutMasterIdLst>
  <p:sldIdLst>
    <p:sldId id="341" r:id="rId5"/>
    <p:sldId id="2134805349" r:id="rId6"/>
    <p:sldId id="2134805357" r:id="rId7"/>
    <p:sldId id="375" r:id="rId8"/>
    <p:sldId id="2134805352" r:id="rId9"/>
    <p:sldId id="2134805353" r:id="rId10"/>
    <p:sldId id="377" r:id="rId11"/>
    <p:sldId id="2134805354" r:id="rId12"/>
    <p:sldId id="2134805356" r:id="rId13"/>
    <p:sldId id="2134805355" r:id="rId14"/>
    <p:sldId id="2134805351" r:id="rId15"/>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谢振华"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28" autoAdjust="0"/>
    <p:restoredTop sz="95954" autoAdjust="0"/>
  </p:normalViewPr>
  <p:slideViewPr>
    <p:cSldViewPr snapToGrid="0">
      <p:cViewPr varScale="1">
        <p:scale>
          <a:sx n="114" d="100"/>
          <a:sy n="114" d="100"/>
        </p:scale>
        <p:origin x="132" y="114"/>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12T11:39:43.566" idx="1">
    <p:pos x="5387" y="1332"/>
    <p:text>During offline CC, seems there's no proposal for NF based arch to handle this operation in 5GC, if companies add propose bullet number will update accordingly, otherwise this option will be removed</p:text>
    <p:extLst>
      <p:ext uri="{C676402C-5697-4E1C-873F-D02D1690AC5C}">
        <p15:threadingInfo xmlns:p15="http://schemas.microsoft.com/office/powerpoint/2012/main" timeZoneBias="-48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#153E </a:t>
            </a:r>
            <a:r>
              <a:rPr lang="sv-SE" altLang="en-US" sz="1200" b="1" dirty="0">
                <a:latin typeface="Arial "/>
              </a:rPr>
              <a:t>	</a:t>
            </a:r>
          </a:p>
          <a:p>
            <a:pPr eaLnBrk="1" hangingPunct="1">
              <a:defRPr/>
            </a:pPr>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October 10 – 17,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FS_PIN:</a:t>
            </a:r>
            <a:br>
              <a:rPr lang="en-US" altLang="zh-CN" dirty="0"/>
            </a:br>
            <a:r>
              <a:rPr lang="en-US" altLang="zh-CN" dirty="0"/>
              <a:t>Way Forward for Open Issues</a:t>
            </a:r>
            <a:endParaRPr lang="en-GB" altLang="en-US" dirty="0"/>
          </a:p>
        </p:txBody>
      </p:sp>
      <p:sp>
        <p:nvSpPr>
          <p:cNvPr id="2" name="文本框 1"/>
          <p:cNvSpPr txBox="1"/>
          <p:nvPr/>
        </p:nvSpPr>
        <p:spPr>
          <a:xfrm>
            <a:off x="1442225" y="4252331"/>
            <a:ext cx="1261884" cy="369332"/>
          </a:xfrm>
          <a:prstGeom prst="rect">
            <a:avLst/>
          </a:prstGeom>
          <a:noFill/>
        </p:spPr>
        <p:txBody>
          <a:bodyPr wrap="none" rtlCol="0">
            <a:spAutoFit/>
          </a:bodyPr>
          <a:lstStyle/>
          <a:p>
            <a:r>
              <a:rPr lang="en-US" altLang="zh-CN" dirty="0"/>
              <a:t>SA2#153e</a:t>
            </a:r>
            <a:endParaRPr lang="zh-CN"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delay budget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710014" y="3375255"/>
            <a:ext cx="10515600" cy="2245898"/>
          </a:xfrm>
        </p:spPr>
        <p:txBody>
          <a:bodyPr/>
          <a:lstStyle/>
          <a:p>
            <a:r>
              <a:rPr lang="en-GB" altLang="zh-CN" sz="2000" dirty="0"/>
              <a:t>Open Issue </a:t>
            </a:r>
            <a:r>
              <a:rPr lang="en-US" altLang="zh-CN" sz="2000" dirty="0"/>
              <a:t>#6</a:t>
            </a:r>
            <a:r>
              <a:rPr lang="en-GB" altLang="zh-CN" sz="2000" dirty="0"/>
              <a:t>: Does the N3GPP delay budget  mechanism need to be supported ?</a:t>
            </a:r>
          </a:p>
          <a:p>
            <a:pPr marL="914400" lvl="2" indent="0">
              <a:buNone/>
            </a:pPr>
            <a:r>
              <a:rPr lang="en-GB" altLang="zh-CN" sz="1800" b="1" dirty="0"/>
              <a:t>Propose </a:t>
            </a:r>
            <a:r>
              <a:rPr lang="en-GB" altLang="zh-CN" sz="1800" b="1" dirty="0" err="1"/>
              <a:t>SoH</a:t>
            </a:r>
            <a:r>
              <a:rPr lang="en-GB" altLang="zh-CN" sz="1800" b="1" dirty="0"/>
              <a:t> :        Yes()		No()</a:t>
            </a:r>
          </a:p>
          <a:p>
            <a:endParaRPr lang="en-GB" altLang="zh-CN" b="1" dirty="0"/>
          </a:p>
          <a:p>
            <a:pPr lvl="1"/>
            <a:endParaRPr lang="en-GB" altLang="zh-CN" b="1" dirty="0"/>
          </a:p>
          <a:p>
            <a:endParaRPr lang="zh-CN" altLang="en-US" dirty="0"/>
          </a:p>
        </p:txBody>
      </p:sp>
      <p:sp>
        <p:nvSpPr>
          <p:cNvPr id="4" name="Rectangle 3">
            <a:extLst>
              <a:ext uri="{FF2B5EF4-FFF2-40B4-BE49-F238E27FC236}">
                <a16:creationId xmlns:a16="http://schemas.microsoft.com/office/drawing/2014/main" id="{FD69E41C-8A01-409A-98C3-1A1136EAD004}"/>
              </a:ext>
            </a:extLst>
          </p:cNvPr>
          <p:cNvSpPr/>
          <p:nvPr/>
        </p:nvSpPr>
        <p:spPr>
          <a:xfrm>
            <a:off x="289640" y="1874020"/>
            <a:ext cx="11230091" cy="139047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r>
              <a:rPr lang="en-GB" altLang="zh-CN" dirty="0">
                <a:solidFill>
                  <a:schemeClr val="tx1"/>
                </a:solidFill>
              </a:rPr>
              <a:t>Background: The non-3GPP access is used between PINE and PEGC, in order to consider the whole delay budget between UPF and PINE, companies propose PEGC sends the N3GPP delay budget per QoS flow to PCF via NAS, so that PCF can deduce the delay budget sent to NG-RAN, and the whole delay budget between PINE and UPF will fulfil the service requirement on delay budget</a:t>
            </a:r>
            <a:r>
              <a:rPr lang="en-US" altLang="zh-CN" dirty="0">
                <a:solidFill>
                  <a:schemeClr val="tx1"/>
                </a:solidFill>
              </a:rPr>
              <a:t>.</a:t>
            </a:r>
          </a:p>
          <a:p>
            <a:pPr marL="623984" lvl="1" indent="-230288">
              <a:buFont typeface="Arial" panose="020B0604020202020204" pitchFamily="34" charset="0"/>
              <a:buChar char="•"/>
              <a:defRPr/>
            </a:pPr>
            <a:endParaRPr lang="en-GB" dirty="0">
              <a:solidFill>
                <a:schemeClr val="tx1"/>
              </a:solidFill>
            </a:endParaRPr>
          </a:p>
        </p:txBody>
      </p:sp>
    </p:spTree>
    <p:extLst>
      <p:ext uri="{BB962C8B-B14F-4D97-AF65-F5344CB8AC3E}">
        <p14:creationId xmlns:p14="http://schemas.microsoft.com/office/powerpoint/2010/main" val="2025203786"/>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DB193-227E-4C4C-80B5-1EC2B2CADB18}"/>
              </a:ext>
            </a:extLst>
          </p:cNvPr>
          <p:cNvSpPr>
            <a:spLocks noGrp="1"/>
          </p:cNvSpPr>
          <p:nvPr>
            <p:ph type="title"/>
          </p:nvPr>
        </p:nvSpPr>
        <p:spPr/>
        <p:txBody>
          <a:bodyPr/>
          <a:lstStyle/>
          <a:p>
            <a:pPr algn="ctr"/>
            <a:r>
              <a:rPr lang="en-US" altLang="zh-CN" dirty="0"/>
              <a:t>End</a:t>
            </a:r>
            <a:endParaRPr lang="zh-CN" altLang="en-US" dirty="0"/>
          </a:p>
        </p:txBody>
      </p:sp>
    </p:spTree>
    <p:extLst>
      <p:ext uri="{BB962C8B-B14F-4D97-AF65-F5344CB8AC3E}">
        <p14:creationId xmlns:p14="http://schemas.microsoft.com/office/powerpoint/2010/main" val="2974980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A9E684CA-FEEB-4982-A5AE-8339C272FE1C}"/>
              </a:ext>
            </a:extLst>
          </p:cNvPr>
          <p:cNvSpPr/>
          <p:nvPr/>
        </p:nvSpPr>
        <p:spPr>
          <a:xfrm>
            <a:off x="289640" y="1874019"/>
            <a:ext cx="8351461" cy="31978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pPr marL="230394" indent="-230394">
              <a:buFont typeface="Arial" panose="020B0604020202020204" pitchFamily="34" charset="0"/>
              <a:buChar char="•"/>
              <a:defRPr/>
            </a:pPr>
            <a:r>
              <a:rPr lang="en-US" altLang="zh-CN" sz="1050" dirty="0">
                <a:solidFill>
                  <a:schemeClr val="tx1"/>
                </a:solidFill>
              </a:rPr>
              <a:t>There’re two different opinions on architecture: AF based (A) or NF based (B)</a:t>
            </a:r>
          </a:p>
          <a:p>
            <a:pPr marL="230394" indent="-230394">
              <a:buFont typeface="Arial" panose="020B0604020202020204" pitchFamily="34" charset="0"/>
              <a:buChar char="•"/>
              <a:defRPr/>
            </a:pPr>
            <a:r>
              <a:rPr lang="en-US" sz="1050" dirty="0">
                <a:solidFill>
                  <a:schemeClr val="tx1"/>
                </a:solidFill>
              </a:rPr>
              <a:t>Different architecture has different way for operations of PIN service</a:t>
            </a:r>
          </a:p>
          <a:p>
            <a:pPr marL="230394" indent="-230394">
              <a:buFont typeface="Arial" panose="020B0604020202020204" pitchFamily="34" charset="0"/>
              <a:buChar char="•"/>
              <a:defRPr/>
            </a:pPr>
            <a:endParaRPr lang="en-GB" sz="1050" dirty="0">
              <a:solidFill>
                <a:schemeClr val="tx1"/>
              </a:solidFill>
            </a:endParaRPr>
          </a:p>
          <a:p>
            <a:pPr marL="230394" indent="-230394">
              <a:buFont typeface="Arial" panose="020B0604020202020204" pitchFamily="34" charset="0"/>
              <a:buChar char="•"/>
              <a:defRPr/>
            </a:pPr>
            <a:r>
              <a:rPr lang="en-GB" sz="1050" dirty="0">
                <a:solidFill>
                  <a:schemeClr val="tx1"/>
                </a:solidFill>
              </a:rPr>
              <a:t>The basic concept for AF based architecture: </a:t>
            </a:r>
          </a:p>
          <a:p>
            <a:pPr marL="623984" lvl="1" indent="-230288">
              <a:buFont typeface="Arial" panose="020B0604020202020204" pitchFamily="34" charset="0"/>
              <a:buChar char="•"/>
              <a:defRPr/>
            </a:pPr>
            <a:r>
              <a:rPr lang="en-GB" altLang="zh-CN" sz="1050" dirty="0">
                <a:solidFill>
                  <a:schemeClr val="tx1"/>
                </a:solidFill>
              </a:rPr>
              <a:t>AF for PIN is optional for PIN service</a:t>
            </a:r>
          </a:p>
          <a:p>
            <a:pPr marL="623984" lvl="1" indent="-230288">
              <a:buFont typeface="Arial" panose="020B0604020202020204" pitchFamily="34" charset="0"/>
              <a:buChar char="•"/>
              <a:defRPr/>
            </a:pPr>
            <a:r>
              <a:rPr lang="en-GB" altLang="zh-CN" sz="1050" dirty="0">
                <a:solidFill>
                  <a:schemeClr val="tx1"/>
                </a:solidFill>
              </a:rPr>
              <a:t>If AF for PIN is used, it can provision parameters to NEF (for 3</a:t>
            </a:r>
            <a:r>
              <a:rPr lang="en-GB" altLang="zh-CN" sz="1050" baseline="30000" dirty="0">
                <a:solidFill>
                  <a:schemeClr val="tx1"/>
                </a:solidFill>
              </a:rPr>
              <a:t>rd</a:t>
            </a:r>
            <a:r>
              <a:rPr lang="en-GB" altLang="zh-CN" sz="1050" dirty="0">
                <a:solidFill>
                  <a:schemeClr val="tx1"/>
                </a:solidFill>
              </a:rPr>
              <a:t> party AF) or UDM (internal AF), which will influence the 5GC to perform PIN service accordingly, e.g., provision policy to PEGC/PEMC, manage 5GS resources, differentiate routing control and QoS control, etc.</a:t>
            </a:r>
          </a:p>
          <a:p>
            <a:pPr marL="623984" lvl="1" indent="-230288">
              <a:buFont typeface="Arial" panose="020B0604020202020204" pitchFamily="34" charset="0"/>
              <a:buChar char="•"/>
              <a:defRPr/>
            </a:pPr>
            <a:endParaRPr lang="en-GB" altLang="zh-CN" sz="1050" dirty="0">
              <a:solidFill>
                <a:schemeClr val="tx1"/>
              </a:solidFill>
            </a:endParaRPr>
          </a:p>
          <a:p>
            <a:pPr marL="230394" indent="-230394">
              <a:buFont typeface="Arial" panose="020B0604020202020204" pitchFamily="34" charset="0"/>
              <a:buChar char="•"/>
              <a:defRPr/>
            </a:pPr>
            <a:r>
              <a:rPr lang="en-GB" altLang="zh-CN" sz="1050" dirty="0">
                <a:solidFill>
                  <a:schemeClr val="tx1"/>
                </a:solidFill>
              </a:rPr>
              <a:t>The basic concept for NF based architecture: </a:t>
            </a:r>
          </a:p>
          <a:p>
            <a:pPr marL="623984" lvl="1" indent="-230288">
              <a:buFont typeface="Arial" panose="020B0604020202020204" pitchFamily="34" charset="0"/>
              <a:buChar char="•"/>
              <a:defRPr/>
            </a:pPr>
            <a:r>
              <a:rPr lang="en-GB" altLang="zh-CN" sz="1050" dirty="0">
                <a:solidFill>
                  <a:schemeClr val="tx1"/>
                </a:solidFill>
              </a:rPr>
              <a:t>AF is not used for PIN service</a:t>
            </a:r>
          </a:p>
          <a:p>
            <a:pPr marL="623984" lvl="1" indent="-230288">
              <a:buFont typeface="Arial" panose="020B0604020202020204" pitchFamily="34" charset="0"/>
              <a:buChar char="•"/>
              <a:defRPr/>
            </a:pPr>
            <a:r>
              <a:rPr lang="en-GB" altLang="zh-CN" sz="1050" dirty="0">
                <a:solidFill>
                  <a:schemeClr val="tx1"/>
                </a:solidFill>
              </a:rPr>
              <a:t>The PIN service is requested from PEGC/PEMC via NAS signalling to an 5GC NF (e.g., SMF, PCF)</a:t>
            </a:r>
            <a:r>
              <a:rPr lang="en-GB" sz="1050" dirty="0">
                <a:solidFill>
                  <a:schemeClr val="tx1"/>
                </a:solidFill>
              </a:rPr>
              <a:t>, the 5GC NF will accordingly provision policy to PEGCs/PEMCs (not only the PEGC/PEMC sending the request), manage </a:t>
            </a:r>
            <a:r>
              <a:rPr lang="en-GB" altLang="zh-CN" sz="1050" dirty="0">
                <a:solidFill>
                  <a:schemeClr val="tx1"/>
                </a:solidFill>
              </a:rPr>
              <a:t>5GS resources, differentiate routing control and QoS control, etc.</a:t>
            </a:r>
          </a:p>
          <a:p>
            <a:pPr marL="166784" indent="-230288">
              <a:buFont typeface="Arial" panose="020B0604020202020204" pitchFamily="34" charset="0"/>
              <a:buChar char="•"/>
              <a:defRPr/>
            </a:pPr>
            <a:r>
              <a:rPr lang="en-GB" altLang="zh-CN" sz="1050" dirty="0">
                <a:solidFill>
                  <a:schemeClr val="tx1"/>
                </a:solidFill>
              </a:rPr>
              <a:t>The basic concept for architecture without none of the above</a:t>
            </a:r>
          </a:p>
          <a:p>
            <a:pPr marL="623984" lvl="1" indent="-230288">
              <a:buFont typeface="Arial" panose="020B0604020202020204" pitchFamily="34" charset="0"/>
              <a:buChar char="•"/>
              <a:defRPr/>
            </a:pPr>
            <a:r>
              <a:rPr lang="en-GB" altLang="zh-CN" sz="1050" dirty="0">
                <a:solidFill>
                  <a:schemeClr val="tx1"/>
                </a:solidFill>
              </a:rPr>
              <a:t>all features are based on static configuration in relevant </a:t>
            </a:r>
          </a:p>
          <a:p>
            <a:pPr marL="623984" lvl="1" indent="-230288">
              <a:buFont typeface="Arial" panose="020B0604020202020204" pitchFamily="34" charset="0"/>
              <a:buChar char="•"/>
              <a:defRPr/>
            </a:pPr>
            <a:endParaRPr lang="en-GB" sz="1050" dirty="0">
              <a:solidFill>
                <a:schemeClr val="tx1"/>
              </a:solidFill>
            </a:endParaRPr>
          </a:p>
        </p:txBody>
      </p:sp>
      <p:pic>
        <p:nvPicPr>
          <p:cNvPr id="47" name="图片 46">
            <a:extLst>
              <a:ext uri="{FF2B5EF4-FFF2-40B4-BE49-F238E27FC236}">
                <a16:creationId xmlns:a16="http://schemas.microsoft.com/office/drawing/2014/main" id="{1911E6B6-9EF3-433B-B87E-6C4005714944}"/>
              </a:ext>
            </a:extLst>
          </p:cNvPr>
          <p:cNvPicPr>
            <a:picLocks noChangeAspect="1"/>
          </p:cNvPicPr>
          <p:nvPr/>
        </p:nvPicPr>
        <p:blipFill>
          <a:blip r:embed="rId3"/>
          <a:stretch>
            <a:fillRect/>
          </a:stretch>
        </p:blipFill>
        <p:spPr>
          <a:xfrm>
            <a:off x="8750090" y="1966923"/>
            <a:ext cx="2559800" cy="1929877"/>
          </a:xfrm>
          <a:prstGeom prst="rect">
            <a:avLst/>
          </a:prstGeom>
        </p:spPr>
      </p:pic>
      <p:graphicFrame>
        <p:nvGraphicFramePr>
          <p:cNvPr id="49" name="对象 48">
            <a:extLst>
              <a:ext uri="{FF2B5EF4-FFF2-40B4-BE49-F238E27FC236}">
                <a16:creationId xmlns:a16="http://schemas.microsoft.com/office/drawing/2014/main" id="{CCB8B66F-EEA4-4FD2-91CF-7C62854B4AC9}"/>
              </a:ext>
            </a:extLst>
          </p:cNvPr>
          <p:cNvGraphicFramePr>
            <a:graphicFrameLocks noChangeAspect="1"/>
          </p:cNvGraphicFramePr>
          <p:nvPr>
            <p:extLst>
              <p:ext uri="{D42A27DB-BD31-4B8C-83A1-F6EECF244321}">
                <p14:modId xmlns:p14="http://schemas.microsoft.com/office/powerpoint/2010/main" val="2464792249"/>
              </p:ext>
            </p:extLst>
          </p:nvPr>
        </p:nvGraphicFramePr>
        <p:xfrm>
          <a:off x="8803961" y="4093206"/>
          <a:ext cx="2667626" cy="2014831"/>
        </p:xfrm>
        <a:graphic>
          <a:graphicData uri="http://schemas.openxmlformats.org/presentationml/2006/ole">
            <mc:AlternateContent xmlns:mc="http://schemas.openxmlformats.org/markup-compatibility/2006">
              <mc:Choice xmlns:v="urn:schemas-microsoft-com:vml" Requires="v">
                <p:oleObj spid="_x0000_s1161" name="Visio" r:id="rId4" imgW="5177088" imgH="3910263" progId="Visio.Drawing.15">
                  <p:embed/>
                </p:oleObj>
              </mc:Choice>
              <mc:Fallback>
                <p:oleObj name="Visio" r:id="rId4" imgW="5177088" imgH="3910263" progId="Visio.Drawing.15">
                  <p:embed/>
                  <p:pic>
                    <p:nvPicPr>
                      <p:cNvPr id="0" name=""/>
                      <p:cNvPicPr/>
                      <p:nvPr/>
                    </p:nvPicPr>
                    <p:blipFill>
                      <a:blip r:embed="rId5"/>
                      <a:stretch>
                        <a:fillRect/>
                      </a:stretch>
                    </p:blipFill>
                    <p:spPr>
                      <a:xfrm>
                        <a:off x="8803961" y="4093206"/>
                        <a:ext cx="2667626" cy="2014831"/>
                      </a:xfrm>
                      <a:prstGeom prst="rect">
                        <a:avLst/>
                      </a:prstGeom>
                    </p:spPr>
                  </p:pic>
                </p:oleObj>
              </mc:Fallback>
            </mc:AlternateContent>
          </a:graphicData>
        </a:graphic>
      </p:graphicFrame>
      <p:sp>
        <p:nvSpPr>
          <p:cNvPr id="50" name="文本框 49">
            <a:extLst>
              <a:ext uri="{FF2B5EF4-FFF2-40B4-BE49-F238E27FC236}">
                <a16:creationId xmlns:a16="http://schemas.microsoft.com/office/drawing/2014/main" id="{D1EDB195-B91B-4F9D-9F25-DF97B7C5F16A}"/>
              </a:ext>
            </a:extLst>
          </p:cNvPr>
          <p:cNvSpPr txBox="1"/>
          <p:nvPr/>
        </p:nvSpPr>
        <p:spPr>
          <a:xfrm>
            <a:off x="10717420" y="3288268"/>
            <a:ext cx="1184940" cy="369332"/>
          </a:xfrm>
          <a:prstGeom prst="rect">
            <a:avLst/>
          </a:prstGeom>
          <a:noFill/>
        </p:spPr>
        <p:txBody>
          <a:bodyPr wrap="none" rtlCol="0">
            <a:spAutoFit/>
          </a:bodyPr>
          <a:lstStyle/>
          <a:p>
            <a:r>
              <a:rPr lang="en-US" altLang="zh-CN" dirty="0"/>
              <a:t>NF based</a:t>
            </a:r>
            <a:endParaRPr lang="zh-CN" altLang="en-US" dirty="0"/>
          </a:p>
        </p:txBody>
      </p:sp>
      <p:sp>
        <p:nvSpPr>
          <p:cNvPr id="51" name="文本框 50">
            <a:extLst>
              <a:ext uri="{FF2B5EF4-FFF2-40B4-BE49-F238E27FC236}">
                <a16:creationId xmlns:a16="http://schemas.microsoft.com/office/drawing/2014/main" id="{428B253F-620C-40D9-955F-623E0B7C48A1}"/>
              </a:ext>
            </a:extLst>
          </p:cNvPr>
          <p:cNvSpPr txBox="1"/>
          <p:nvPr/>
        </p:nvSpPr>
        <p:spPr>
          <a:xfrm>
            <a:off x="10717420" y="5577295"/>
            <a:ext cx="1172116" cy="369332"/>
          </a:xfrm>
          <a:prstGeom prst="rect">
            <a:avLst/>
          </a:prstGeom>
          <a:noFill/>
        </p:spPr>
        <p:txBody>
          <a:bodyPr wrap="none" rtlCol="0">
            <a:spAutoFit/>
          </a:bodyPr>
          <a:lstStyle/>
          <a:p>
            <a:r>
              <a:rPr lang="en-US" altLang="zh-CN" dirty="0"/>
              <a:t>AF based</a:t>
            </a:r>
            <a:endParaRPr lang="zh-CN" altLang="en-US" dirty="0"/>
          </a:p>
        </p:txBody>
      </p:sp>
      <p:cxnSp>
        <p:nvCxnSpPr>
          <p:cNvPr id="62" name="连接符: 肘形 61">
            <a:extLst>
              <a:ext uri="{FF2B5EF4-FFF2-40B4-BE49-F238E27FC236}">
                <a16:creationId xmlns:a16="http://schemas.microsoft.com/office/drawing/2014/main" id="{E9AF32B1-F1E9-4DD4-BD5F-F672A66D9EC7}"/>
              </a:ext>
            </a:extLst>
          </p:cNvPr>
          <p:cNvCxnSpPr>
            <a:cxnSpLocks/>
          </p:cNvCxnSpPr>
          <p:nvPr/>
        </p:nvCxnSpPr>
        <p:spPr>
          <a:xfrm rot="10800000" flipV="1">
            <a:off x="10737850" y="5011339"/>
            <a:ext cx="889796" cy="541735"/>
          </a:xfrm>
          <a:prstGeom prst="bentConnector3">
            <a:avLst>
              <a:gd name="adj1" fmla="val 223"/>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cxnSp>
        <p:nvCxnSpPr>
          <p:cNvPr id="69" name="连接符: 肘形 68">
            <a:extLst>
              <a:ext uri="{FF2B5EF4-FFF2-40B4-BE49-F238E27FC236}">
                <a16:creationId xmlns:a16="http://schemas.microsoft.com/office/drawing/2014/main" id="{120D2FE5-04C8-4FF5-8E09-A7353F8F2D40}"/>
              </a:ext>
            </a:extLst>
          </p:cNvPr>
          <p:cNvCxnSpPr>
            <a:cxnSpLocks/>
          </p:cNvCxnSpPr>
          <p:nvPr/>
        </p:nvCxnSpPr>
        <p:spPr>
          <a:xfrm rot="16200000" flipV="1">
            <a:off x="11121995" y="4535486"/>
            <a:ext cx="687136" cy="324162"/>
          </a:xfrm>
          <a:prstGeom prst="bentConnector3">
            <a:avLst>
              <a:gd name="adj1" fmla="val 99672"/>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2348913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5" name="Rectangle 4">
            <a:extLst>
              <a:ext uri="{FF2B5EF4-FFF2-40B4-BE49-F238E27FC236}">
                <a16:creationId xmlns:a16="http://schemas.microsoft.com/office/drawing/2014/main" id="{129AD556-DA10-40E3-8395-9C50A3CFEFEF}"/>
              </a:ext>
            </a:extLst>
          </p:cNvPr>
          <p:cNvSpPr/>
          <p:nvPr/>
        </p:nvSpPr>
        <p:spPr>
          <a:xfrm>
            <a:off x="1404257" y="2217012"/>
            <a:ext cx="8226304" cy="3046988"/>
          </a:xfrm>
          <a:prstGeom prst="rect">
            <a:avLst/>
          </a:prstGeom>
        </p:spPr>
        <p:txBody>
          <a:bodyPr wrap="square">
            <a:spAutoFit/>
          </a:bodyPr>
          <a:lstStyle/>
          <a:p>
            <a:r>
              <a:rPr lang="en-GB" altLang="zh-CN" sz="2400" dirty="0"/>
              <a:t>Q1: Do you want an NF based architecture ? </a:t>
            </a:r>
          </a:p>
          <a:p>
            <a:pPr lvl="1"/>
            <a:r>
              <a:rPr lang="en-US" altLang="zh-CN" b="1" dirty="0"/>
              <a:t>	Propose </a:t>
            </a:r>
            <a:r>
              <a:rPr lang="en-US" altLang="zh-CN" b="1" dirty="0" err="1"/>
              <a:t>SoH</a:t>
            </a:r>
            <a:r>
              <a:rPr lang="en-US" altLang="zh-CN" b="1" dirty="0"/>
              <a:t> on Alt#1:        Yes()		No()</a:t>
            </a:r>
          </a:p>
          <a:p>
            <a:pPr lvl="1"/>
            <a:endParaRPr lang="en-GB" altLang="zh-CN" dirty="0"/>
          </a:p>
          <a:p>
            <a:r>
              <a:rPr lang="en-GB" altLang="zh-CN" sz="2400" dirty="0"/>
              <a:t>Q2: Do you want an AF based architecture ?</a:t>
            </a:r>
          </a:p>
          <a:p>
            <a:r>
              <a:rPr lang="en-GB" altLang="zh-CN" sz="2400" dirty="0"/>
              <a:t>        	</a:t>
            </a:r>
            <a:r>
              <a:rPr lang="en-US" altLang="zh-CN" b="1" dirty="0"/>
              <a:t>Propose </a:t>
            </a:r>
            <a:r>
              <a:rPr lang="en-US" altLang="zh-CN" b="1" dirty="0" err="1"/>
              <a:t>SoH</a:t>
            </a:r>
            <a:r>
              <a:rPr lang="en-US" altLang="zh-CN" b="1" dirty="0"/>
              <a:t> on Alt#2:        Yes()		No()</a:t>
            </a:r>
          </a:p>
          <a:p>
            <a:endParaRPr lang="en-GB" altLang="zh-CN" b="1" dirty="0"/>
          </a:p>
          <a:p>
            <a:r>
              <a:rPr lang="en-GB" altLang="zh-CN" sz="2400" dirty="0"/>
              <a:t>Q3: Do you want to none of the above)?</a:t>
            </a:r>
          </a:p>
          <a:p>
            <a:r>
              <a:rPr lang="en-US" altLang="zh-CN" b="1" dirty="0"/>
              <a:t>	Propose </a:t>
            </a:r>
            <a:r>
              <a:rPr lang="en-US" altLang="zh-CN" b="1" dirty="0" err="1"/>
              <a:t>SoH</a:t>
            </a:r>
            <a:r>
              <a:rPr lang="en-US" altLang="zh-CN" b="1" dirty="0"/>
              <a:t> on Alt#3:        Yes()		No()</a:t>
            </a:r>
          </a:p>
          <a:p>
            <a:endParaRPr lang="en-GB" altLang="zh-CN" sz="2400" dirty="0"/>
          </a:p>
        </p:txBody>
      </p:sp>
    </p:spTree>
    <p:extLst>
      <p:ext uri="{BB962C8B-B14F-4D97-AF65-F5344CB8AC3E}">
        <p14:creationId xmlns:p14="http://schemas.microsoft.com/office/powerpoint/2010/main" val="163444437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#1</a:t>
            </a:r>
            <a:r>
              <a:rPr lang="en-GB" altLang="zh-CN" sz="1800" dirty="0"/>
              <a:t>: The way for requesting policy update for PDU Session selection sent to all PEGCs/PEMCs</a:t>
            </a:r>
          </a:p>
          <a:p>
            <a:pPr lvl="1"/>
            <a:r>
              <a:rPr lang="en-GB" altLang="zh-CN" sz="1600" dirty="0"/>
              <a:t>Alt #1: only bullet x4) in revision Y of </a:t>
            </a:r>
            <a:r>
              <a:rPr lang="en-US" altLang="zh-CN" sz="1600" dirty="0"/>
              <a:t>S2-2209013 (KI#4) result from NF based architecture</a:t>
            </a:r>
          </a:p>
          <a:p>
            <a:pPr marL="914400" lvl="2" indent="0">
              <a:buNone/>
            </a:pPr>
            <a:r>
              <a:rPr lang="en-GB" altLang="zh-CN" sz="1800" b="1" dirty="0"/>
              <a:t>Propose SoH on </a:t>
            </a:r>
            <a:r>
              <a:rPr lang="en-US" altLang="zh-CN" sz="1800" b="1" dirty="0"/>
              <a:t>Alt#</a:t>
            </a:r>
            <a:r>
              <a:rPr lang="en-GB" altLang="zh-CN" sz="1800" b="1" dirty="0"/>
              <a:t>1:        Yes()		No()</a:t>
            </a:r>
          </a:p>
          <a:p>
            <a:pPr lvl="1"/>
            <a:endParaRPr lang="en-GB" altLang="zh-CN" sz="1600" dirty="0"/>
          </a:p>
          <a:p>
            <a:pPr lvl="1"/>
            <a:endParaRPr lang="en-GB" altLang="zh-CN" sz="1600" dirty="0"/>
          </a:p>
          <a:p>
            <a:pPr lvl="1"/>
            <a:r>
              <a:rPr lang="en-GB" altLang="zh-CN" sz="1600" dirty="0"/>
              <a:t>Alt #2:</a:t>
            </a:r>
            <a:r>
              <a:rPr lang="en-US" altLang="zh-CN" sz="1600" dirty="0"/>
              <a:t> </a:t>
            </a:r>
            <a:r>
              <a:rPr lang="en-GB" altLang="zh-CN" sz="1600" dirty="0"/>
              <a:t>only bullet x5) in revision Y of </a:t>
            </a:r>
            <a:r>
              <a:rPr lang="en-US" altLang="zh-CN" sz="1600" dirty="0"/>
              <a:t>S2-2209013 (KI#4) result from AF based architecture</a:t>
            </a:r>
          </a:p>
          <a:p>
            <a:pPr marL="914400" lvl="2" indent="0">
              <a:buNone/>
            </a:pPr>
            <a:r>
              <a:rPr lang="en-GB" altLang="zh-CN" sz="1800" b="1" dirty="0"/>
              <a:t>Propose SoH on </a:t>
            </a:r>
            <a:r>
              <a:rPr lang="en-US" altLang="zh-CN" sz="1800" b="1" dirty="0"/>
              <a:t>Alt#</a:t>
            </a:r>
            <a:r>
              <a:rPr lang="en-GB" altLang="zh-CN" sz="1800" b="1" dirty="0"/>
              <a:t>2:        Yes()		No()</a:t>
            </a:r>
          </a:p>
          <a:p>
            <a:pPr lvl="1"/>
            <a:endParaRPr lang="en-US" altLang="zh-CN" sz="1600" dirty="0"/>
          </a:p>
          <a:p>
            <a:pPr lvl="1"/>
            <a:endParaRPr lang="en-US" altLang="zh-CN" sz="1600" dirty="0"/>
          </a:p>
          <a:p>
            <a:pPr lvl="1"/>
            <a:r>
              <a:rPr lang="en-US" altLang="zh-CN" sz="1600" dirty="0"/>
              <a:t>Alt #3: bullet x4) and x5) in revision Y of S2-2209013 (KI#4) </a:t>
            </a:r>
          </a:p>
          <a:p>
            <a:pPr marL="914400" lvl="2" indent="0">
              <a:buNone/>
            </a:pPr>
            <a:r>
              <a:rPr lang="en-GB" altLang="zh-CN" sz="1800" b="1" dirty="0"/>
              <a:t>Propose SoH on </a:t>
            </a:r>
            <a:r>
              <a:rPr lang="en-US" altLang="zh-CN" sz="1800" b="1" dirty="0"/>
              <a:t>Alt#</a:t>
            </a:r>
            <a:r>
              <a:rPr lang="en-GB" altLang="zh-CN" sz="1800" b="1" dirty="0"/>
              <a:t>3:        Yes()		No()</a:t>
            </a:r>
          </a:p>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67F48842-61A8-445F-BCD8-335039472618}"/>
              </a:ext>
            </a:extLst>
          </p:cNvPr>
          <p:cNvSpPr/>
          <p:nvPr/>
        </p:nvSpPr>
        <p:spPr>
          <a:xfrm>
            <a:off x="1715598" y="1095830"/>
            <a:ext cx="9072095" cy="4247317"/>
          </a:xfrm>
          <a:prstGeom prst="rect">
            <a:avLst/>
          </a:prstGeom>
          <a:noFill/>
        </p:spPr>
        <p:txBody>
          <a:bodyPr wrap="square" lIns="91440" tIns="45720" rIns="91440" bIns="45720">
            <a:spAutoFit/>
          </a:bodyPr>
          <a:lstStyle/>
          <a:p>
            <a:pPr algn="ctr"/>
            <a:r>
              <a:rPr lang="en-GB" altLang="zh-CN" sz="5400" b="1" dirty="0">
                <a:ln w="22225">
                  <a:solidFill>
                    <a:schemeClr val="accent2"/>
                  </a:solidFill>
                  <a:prstDash val="solid"/>
                </a:ln>
                <a:solidFill>
                  <a:schemeClr val="accent2">
                    <a:lumMod val="40000"/>
                    <a:lumOff val="60000"/>
                  </a:schemeClr>
                </a:solidFill>
              </a:rPr>
              <a:t>Not needed since covered by questions in slide 1.</a:t>
            </a:r>
          </a:p>
          <a:p>
            <a:pPr algn="ctr"/>
            <a:r>
              <a:rPr lang="en-GB" sz="5400" b="1" dirty="0" err="1">
                <a:ln w="22225">
                  <a:solidFill>
                    <a:schemeClr val="accent2"/>
                  </a:solidFill>
                  <a:prstDash val="solid"/>
                </a:ln>
                <a:solidFill>
                  <a:schemeClr val="accent2">
                    <a:lumMod val="40000"/>
                    <a:lumOff val="60000"/>
                  </a:schemeClr>
                </a:solidFill>
              </a:rPr>
              <a:t>Anaswer</a:t>
            </a:r>
            <a:r>
              <a:rPr lang="en-GB" sz="5400" b="1" dirty="0">
                <a:ln w="22225">
                  <a:solidFill>
                    <a:schemeClr val="accent2"/>
                  </a:solidFill>
                  <a:prstDash val="solid"/>
                </a:ln>
                <a:solidFill>
                  <a:schemeClr val="accent2">
                    <a:lumMod val="40000"/>
                    <a:lumOff val="60000"/>
                  </a:schemeClr>
                </a:solidFill>
              </a:rPr>
              <a:t> to Question in slide 1 automatically solve these questions</a:t>
            </a:r>
            <a:endParaRPr lang="fr-FR"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51859024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#2</a:t>
            </a:r>
            <a:r>
              <a:rPr lang="en-GB" altLang="zh-CN" sz="1800" dirty="0"/>
              <a:t>: The way for </a:t>
            </a:r>
            <a:r>
              <a:rPr lang="en-US" altLang="zh-CN" sz="1800" dirty="0"/>
              <a:t>managing PIN policy to activate/deactivate 5GC resources for a PIN</a:t>
            </a:r>
            <a:endParaRPr lang="en-GB" altLang="zh-CN" sz="1800" dirty="0"/>
          </a:p>
          <a:p>
            <a:pPr lvl="1"/>
            <a:r>
              <a:rPr lang="en-GB" altLang="zh-CN" sz="1600" dirty="0"/>
              <a:t>Alt #1: only bullet x2) in revision Y of </a:t>
            </a:r>
            <a:r>
              <a:rPr lang="en-US" altLang="zh-CN" sz="1600" dirty="0"/>
              <a:t>S2-2209178 (KI#3) result from NF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1:        Yes()		No()</a:t>
            </a:r>
          </a:p>
          <a:p>
            <a:pPr lvl="1"/>
            <a:endParaRPr lang="en-GB" altLang="zh-CN" sz="1600" dirty="0"/>
          </a:p>
          <a:p>
            <a:pPr lvl="1"/>
            <a:endParaRPr lang="en-GB" altLang="zh-CN" sz="1600" dirty="0"/>
          </a:p>
          <a:p>
            <a:pPr lvl="1"/>
            <a:r>
              <a:rPr lang="en-GB" altLang="zh-CN" sz="1600" dirty="0"/>
              <a:t>Alt #2:</a:t>
            </a:r>
            <a:r>
              <a:rPr lang="en-US" altLang="zh-CN" sz="1600" dirty="0"/>
              <a:t> </a:t>
            </a:r>
            <a:r>
              <a:rPr lang="en-GB" altLang="zh-CN" sz="1600" dirty="0"/>
              <a:t>only bullet x1) in revision Y of </a:t>
            </a:r>
            <a:r>
              <a:rPr lang="en-US" altLang="zh-CN" sz="1600" dirty="0"/>
              <a:t>S2-2209178 (KI#3) result from AF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2:        Yes()		No()</a:t>
            </a:r>
          </a:p>
          <a:p>
            <a:pPr lvl="1"/>
            <a:endParaRPr lang="en-US" altLang="zh-CN" sz="1600" dirty="0"/>
          </a:p>
          <a:p>
            <a:pPr lvl="1"/>
            <a:endParaRPr lang="en-US" altLang="zh-CN" sz="1600" dirty="0"/>
          </a:p>
          <a:p>
            <a:pPr lvl="1"/>
            <a:r>
              <a:rPr lang="en-US" altLang="zh-CN" sz="1600" dirty="0"/>
              <a:t>Alt #3: bullet x1) and x2)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3:        Yes()		No()</a:t>
            </a:r>
          </a:p>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D68C5625-996F-4C34-97CF-0ADC1ED854FB}"/>
              </a:ext>
            </a:extLst>
          </p:cNvPr>
          <p:cNvSpPr/>
          <p:nvPr/>
        </p:nvSpPr>
        <p:spPr>
          <a:xfrm>
            <a:off x="1175324" y="500060"/>
            <a:ext cx="9072095" cy="5909310"/>
          </a:xfrm>
          <a:prstGeom prst="rect">
            <a:avLst/>
          </a:prstGeom>
          <a:noFill/>
        </p:spPr>
        <p:txBody>
          <a:bodyPr wrap="square" lIns="91440" tIns="45720" rIns="91440" bIns="45720">
            <a:spAutoFit/>
          </a:bodyPr>
          <a:lstStyle/>
          <a:p>
            <a:pPr algn="ctr"/>
            <a:r>
              <a:rPr lang="en-GB" altLang="zh-CN" sz="5400" b="1" dirty="0">
                <a:ln w="22225">
                  <a:solidFill>
                    <a:schemeClr val="accent2"/>
                  </a:solidFill>
                  <a:prstDash val="solid"/>
                </a:ln>
                <a:solidFill>
                  <a:schemeClr val="accent2">
                    <a:lumMod val="40000"/>
                    <a:lumOff val="60000"/>
                  </a:schemeClr>
                </a:solidFill>
              </a:rPr>
              <a:t>Not needed since covered by questions in slide 1</a:t>
            </a:r>
          </a:p>
          <a:p>
            <a:pPr algn="ctr"/>
            <a:r>
              <a:rPr lang="en-GB" sz="5400" b="1" dirty="0">
                <a:ln w="22225">
                  <a:solidFill>
                    <a:schemeClr val="accent2"/>
                  </a:solidFill>
                  <a:prstDash val="solid"/>
                </a:ln>
                <a:solidFill>
                  <a:schemeClr val="accent2">
                    <a:lumMod val="40000"/>
                    <a:lumOff val="60000"/>
                  </a:schemeClr>
                </a:solidFill>
              </a:rPr>
              <a:t>In case of both we must support both. </a:t>
            </a:r>
          </a:p>
          <a:p>
            <a:pPr algn="ctr"/>
            <a:r>
              <a:rPr lang="en-GB" sz="5400" b="1" dirty="0">
                <a:ln w="22225">
                  <a:solidFill>
                    <a:schemeClr val="accent2"/>
                  </a:solidFill>
                  <a:prstDash val="solid"/>
                </a:ln>
                <a:solidFill>
                  <a:schemeClr val="accent2">
                    <a:lumMod val="40000"/>
                    <a:lumOff val="60000"/>
                  </a:schemeClr>
                </a:solidFill>
              </a:rPr>
              <a:t>Answer to Q1  </a:t>
            </a:r>
            <a:r>
              <a:rPr lang="en-GB" sz="5400" b="1" dirty="0" err="1">
                <a:ln w="22225">
                  <a:solidFill>
                    <a:schemeClr val="accent2"/>
                  </a:solidFill>
                  <a:prstDash val="solid"/>
                </a:ln>
                <a:solidFill>
                  <a:schemeClr val="accent2">
                    <a:lumMod val="40000"/>
                    <a:lumOff val="60000"/>
                  </a:schemeClr>
                </a:solidFill>
              </a:rPr>
              <a:t>aaumtomatically</a:t>
            </a:r>
            <a:r>
              <a:rPr lang="en-GB" sz="5400" b="1" dirty="0">
                <a:ln w="22225">
                  <a:solidFill>
                    <a:schemeClr val="accent2"/>
                  </a:solidFill>
                  <a:prstDash val="solid"/>
                </a:ln>
                <a:solidFill>
                  <a:schemeClr val="accent2">
                    <a:lumMod val="40000"/>
                    <a:lumOff val="60000"/>
                  </a:schemeClr>
                </a:solidFill>
              </a:rPr>
              <a:t> answer to this questions</a:t>
            </a:r>
            <a:endParaRPr lang="fr-FR"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69269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3572" y="500060"/>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348343" y="1825623"/>
            <a:ext cx="11560628" cy="3936547"/>
          </a:xfrm>
        </p:spPr>
        <p:txBody>
          <a:bodyPr/>
          <a:lstStyle/>
          <a:p>
            <a:r>
              <a:rPr lang="en-GB" altLang="zh-CN" sz="1800" dirty="0"/>
              <a:t>Open Issue </a:t>
            </a:r>
            <a:r>
              <a:rPr lang="en-US" altLang="zh-CN" sz="1800" dirty="0"/>
              <a:t>#3</a:t>
            </a:r>
            <a:r>
              <a:rPr lang="en-GB" altLang="zh-CN" sz="1800" dirty="0"/>
              <a:t>: The way for </a:t>
            </a:r>
            <a:r>
              <a:rPr lang="en-US" altLang="zh-CN" sz="1800" dirty="0"/>
              <a:t>managing PINE</a:t>
            </a:r>
            <a:endParaRPr lang="en-GB" altLang="zh-CN" sz="1800" dirty="0"/>
          </a:p>
          <a:p>
            <a:pPr lvl="1"/>
            <a:r>
              <a:rPr lang="en-GB" altLang="zh-CN" sz="1600" dirty="0"/>
              <a:t>Alt #1: only bullet </a:t>
            </a:r>
            <a:r>
              <a:rPr lang="en-GB" altLang="zh-CN" sz="1600" dirty="0">
                <a:highlight>
                  <a:srgbClr val="FFFF00"/>
                </a:highlight>
              </a:rPr>
              <a:t>x?) </a:t>
            </a:r>
            <a:r>
              <a:rPr lang="en-GB" altLang="zh-CN" sz="1600" dirty="0"/>
              <a:t>in revision Y of </a:t>
            </a:r>
            <a:r>
              <a:rPr lang="en-US" altLang="zh-CN" sz="1600" dirty="0"/>
              <a:t>S2-2209178 (KI#3) result from NF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1:        Yes()		No()</a:t>
            </a:r>
          </a:p>
          <a:p>
            <a:pPr lvl="1"/>
            <a:endParaRPr lang="en-GB" altLang="zh-CN" sz="1600" dirty="0"/>
          </a:p>
          <a:p>
            <a:pPr lvl="1"/>
            <a:endParaRPr lang="en-GB" altLang="zh-CN" sz="1600" dirty="0"/>
          </a:p>
          <a:p>
            <a:pPr lvl="1"/>
            <a:r>
              <a:rPr lang="en-GB" altLang="zh-CN" sz="1600" dirty="0"/>
              <a:t>Alt #2: only bullet x3) in revision Y of </a:t>
            </a:r>
            <a:r>
              <a:rPr lang="en-US" altLang="zh-CN" sz="1600" dirty="0"/>
              <a:t>S2-2209178 (KI#3) result from AF based architecture</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2:        Yes()		No()</a:t>
            </a:r>
          </a:p>
          <a:p>
            <a:pPr lvl="1"/>
            <a:endParaRPr lang="en-US" altLang="zh-CN" sz="1600" dirty="0"/>
          </a:p>
          <a:p>
            <a:pPr lvl="1"/>
            <a:endParaRPr lang="en-US" altLang="zh-CN" sz="1600" dirty="0"/>
          </a:p>
          <a:p>
            <a:pPr lvl="1"/>
            <a:r>
              <a:rPr lang="en-US" altLang="zh-CN" sz="1600" dirty="0"/>
              <a:t>Alt #3: bullet </a:t>
            </a:r>
            <a:r>
              <a:rPr lang="en-US" altLang="zh-CN" sz="1600" dirty="0">
                <a:highlight>
                  <a:srgbClr val="FFFF00"/>
                </a:highlight>
              </a:rPr>
              <a:t>x?) </a:t>
            </a:r>
            <a:r>
              <a:rPr lang="en-US" altLang="zh-CN" sz="1600" dirty="0"/>
              <a:t>and x3)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3:        Yes()		No()</a:t>
            </a:r>
          </a:p>
          <a:p>
            <a:pPr lvl="2"/>
            <a:endParaRPr lang="en-GB" altLang="zh-CN" sz="1600" dirty="0"/>
          </a:p>
          <a:p>
            <a:pPr lvl="1"/>
            <a:r>
              <a:rPr lang="en-US" altLang="zh-CN" sz="1600" dirty="0"/>
              <a:t>Alt #4: none of the bullet </a:t>
            </a:r>
            <a:r>
              <a:rPr lang="en-US" altLang="zh-CN" sz="1600" dirty="0">
                <a:highlight>
                  <a:srgbClr val="FFFF00"/>
                </a:highlight>
              </a:rPr>
              <a:t>x?) </a:t>
            </a:r>
            <a:r>
              <a:rPr lang="en-US" altLang="zh-CN" sz="1600" dirty="0"/>
              <a:t>and x3) in revision Y of S2-2209178 (KI#3) </a:t>
            </a:r>
          </a:p>
          <a:p>
            <a:pPr marL="914400" lvl="2" indent="0">
              <a:buNone/>
            </a:pPr>
            <a:r>
              <a:rPr lang="en-GB" altLang="zh-CN" sz="1800" b="1" dirty="0"/>
              <a:t>Propose </a:t>
            </a:r>
            <a:r>
              <a:rPr lang="en-GB" altLang="zh-CN" sz="1800" b="1" dirty="0" err="1"/>
              <a:t>SoH</a:t>
            </a:r>
            <a:r>
              <a:rPr lang="en-GB" altLang="zh-CN" sz="1800" b="1" dirty="0"/>
              <a:t> on </a:t>
            </a:r>
            <a:r>
              <a:rPr lang="en-US" altLang="zh-CN" sz="1800" b="1" dirty="0"/>
              <a:t>Alt#</a:t>
            </a:r>
            <a:r>
              <a:rPr lang="en-GB" altLang="zh-CN" sz="1800" b="1" dirty="0"/>
              <a:t>3:        Yes()		No()</a:t>
            </a:r>
          </a:p>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8EB75E6F-342B-49C0-BD8E-9A6AA5732193}"/>
              </a:ext>
            </a:extLst>
          </p:cNvPr>
          <p:cNvSpPr/>
          <p:nvPr/>
        </p:nvSpPr>
        <p:spPr>
          <a:xfrm>
            <a:off x="940541" y="1407863"/>
            <a:ext cx="10028631" cy="4247317"/>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Question on why PINE ID needs to be added in UDR is unclear and the question is missing.</a:t>
            </a:r>
          </a:p>
          <a:p>
            <a:pPr algn="ctr"/>
            <a:r>
              <a:rPr lang="en-US" sz="5400" b="1" dirty="0">
                <a:ln w="22225">
                  <a:solidFill>
                    <a:schemeClr val="accent2"/>
                  </a:solidFill>
                  <a:prstDash val="solid"/>
                </a:ln>
                <a:solidFill>
                  <a:schemeClr val="accent2">
                    <a:lumMod val="40000"/>
                    <a:lumOff val="60000"/>
                  </a:schemeClr>
                </a:solidFill>
              </a:rPr>
              <a:t>Not understand the questions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47452893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Identification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p:txBody>
          <a:bodyPr/>
          <a:lstStyle/>
          <a:p>
            <a:r>
              <a:rPr lang="en-GB" altLang="zh-CN" sz="2000" dirty="0"/>
              <a:t>Background: If PINE has 3GPP credential, 5GC will have the identification of PINE, but if the PINE does not have 3GPP credential, there’s argument on UDR stores the PINE ID</a:t>
            </a:r>
            <a:r>
              <a:rPr lang="en-US" altLang="zh-CN" sz="2000" dirty="0"/>
              <a:t>.</a:t>
            </a:r>
          </a:p>
          <a:p>
            <a:endParaRPr lang="en-GB" altLang="zh-CN" sz="2000" dirty="0"/>
          </a:p>
          <a:p>
            <a:r>
              <a:rPr lang="en-GB" altLang="zh-CN" sz="2000" dirty="0"/>
              <a:t>Open Issue </a:t>
            </a:r>
            <a:r>
              <a:rPr lang="en-US" altLang="zh-CN" sz="2000" dirty="0"/>
              <a:t>#4</a:t>
            </a:r>
            <a:r>
              <a:rPr lang="en-GB" altLang="zh-CN" sz="2000" dirty="0"/>
              <a:t>: Whether UDR knows PINE ID</a:t>
            </a:r>
          </a:p>
          <a:p>
            <a:pPr lvl="1"/>
            <a:r>
              <a:rPr lang="en-GB" altLang="zh-CN" sz="2000" dirty="0"/>
              <a:t>Alt#1: bullet x4) in revision Y of </a:t>
            </a:r>
            <a:r>
              <a:rPr lang="en-US" altLang="zh-CN" sz="2000" dirty="0"/>
              <a:t>S2-2209178 (KI#3)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endParaRPr lang="en-GB" altLang="zh-CN" b="1" dirty="0"/>
          </a:p>
          <a:p>
            <a:pPr lvl="1"/>
            <a:r>
              <a:rPr lang="en-GB" altLang="zh-CN" sz="2000" dirty="0"/>
              <a:t>Alt#2: no bullet x4) in revision Y of </a:t>
            </a:r>
            <a:r>
              <a:rPr lang="en-US" altLang="zh-CN" sz="2000" dirty="0"/>
              <a:t>S2-2209178 (KI#3)</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
        <p:nvSpPr>
          <p:cNvPr id="4" name="Rectangle 3">
            <a:extLst>
              <a:ext uri="{FF2B5EF4-FFF2-40B4-BE49-F238E27FC236}">
                <a16:creationId xmlns:a16="http://schemas.microsoft.com/office/drawing/2014/main" id="{5DE599CE-3F28-4C55-9C21-DC314FF9A3EC}"/>
              </a:ext>
            </a:extLst>
          </p:cNvPr>
          <p:cNvSpPr/>
          <p:nvPr/>
        </p:nvSpPr>
        <p:spPr>
          <a:xfrm>
            <a:off x="-818126" y="1638353"/>
            <a:ext cx="13594090" cy="4247317"/>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Question on why PINE need to be known? for what?</a:t>
            </a:r>
          </a:p>
          <a:p>
            <a:pPr algn="ctr"/>
            <a:endParaRPr lang="en-US" sz="5400" b="1" dirty="0">
              <a:ln w="22225">
                <a:solidFill>
                  <a:schemeClr val="accent2"/>
                </a:solidFill>
                <a:prstDash val="solid"/>
              </a:ln>
              <a:solidFill>
                <a:schemeClr val="accent2">
                  <a:lumMod val="40000"/>
                  <a:lumOff val="60000"/>
                </a:schemeClr>
              </a:solidFill>
            </a:endParaRPr>
          </a:p>
          <a:p>
            <a:pPr algn="ctr"/>
            <a:r>
              <a:rPr lang="en-US" sz="5400" b="1" cap="none" spc="0" dirty="0">
                <a:ln w="22225">
                  <a:solidFill>
                    <a:schemeClr val="accent2"/>
                  </a:solidFill>
                  <a:prstDash val="solid"/>
                </a:ln>
                <a:solidFill>
                  <a:schemeClr val="accent2">
                    <a:lumMod val="40000"/>
                    <a:lumOff val="60000"/>
                  </a:schemeClr>
                </a:solidFill>
                <a:effectLst/>
              </a:rPr>
              <a:t>If managed by AF is probably not necessary</a:t>
            </a:r>
          </a:p>
        </p:txBody>
      </p:sp>
    </p:spTree>
    <p:extLst>
      <p:ext uri="{BB962C8B-B14F-4D97-AF65-F5344CB8AC3E}">
        <p14:creationId xmlns:p14="http://schemas.microsoft.com/office/powerpoint/2010/main" val="67762161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N3GPP QoS assistance information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531806" y="4018327"/>
            <a:ext cx="9627262" cy="1331197"/>
          </a:xfrm>
        </p:spPr>
        <p:txBody>
          <a:bodyPr/>
          <a:lstStyle/>
          <a:p>
            <a:r>
              <a:rPr lang="en-GB" altLang="zh-CN" sz="2000" dirty="0"/>
              <a:t>Open Issue </a:t>
            </a:r>
            <a:r>
              <a:rPr lang="en-US" altLang="zh-CN" sz="2000" dirty="0"/>
              <a:t>#5</a:t>
            </a:r>
            <a:r>
              <a:rPr lang="en-GB" altLang="zh-CN" sz="2000" dirty="0"/>
              <a:t>: Does the  N3GPP QoS assistance mechanism as </a:t>
            </a:r>
            <a:r>
              <a:rPr lang="en-GB" altLang="zh-CN" sz="2000" dirty="0">
                <a:highlight>
                  <a:srgbClr val="FFFF00"/>
                </a:highlight>
              </a:rPr>
              <a:t>described in sol X </a:t>
            </a:r>
            <a:r>
              <a:rPr lang="en-GB" altLang="zh-CN" sz="2000" dirty="0"/>
              <a:t>is supported?</a:t>
            </a:r>
          </a:p>
          <a:p>
            <a:pPr marL="914400" lvl="2" indent="0">
              <a:buNone/>
            </a:pPr>
            <a:r>
              <a:rPr lang="en-GB" altLang="zh-CN" sz="1800" b="1" dirty="0"/>
              <a:t>Propose SoH on </a:t>
            </a:r>
            <a:r>
              <a:rPr lang="en-US" altLang="zh-CN" sz="1800" b="1" dirty="0"/>
              <a:t>Alt#</a:t>
            </a:r>
            <a:r>
              <a:rPr lang="en-GB" altLang="zh-CN" sz="1800" b="1" dirty="0"/>
              <a:t>1:        Yes()		No()</a:t>
            </a:r>
          </a:p>
          <a:p>
            <a:pPr lvl="1"/>
            <a:endParaRPr lang="en-GB" altLang="zh-CN" b="1" dirty="0"/>
          </a:p>
          <a:p>
            <a:endParaRPr lang="zh-CN" altLang="en-US" dirty="0"/>
          </a:p>
        </p:txBody>
      </p:sp>
      <p:sp>
        <p:nvSpPr>
          <p:cNvPr id="4" name="Rectangle 3">
            <a:extLst>
              <a:ext uri="{FF2B5EF4-FFF2-40B4-BE49-F238E27FC236}">
                <a16:creationId xmlns:a16="http://schemas.microsoft.com/office/drawing/2014/main" id="{D8B047DC-542E-48A6-9393-0537B2349BDB}"/>
              </a:ext>
            </a:extLst>
          </p:cNvPr>
          <p:cNvSpPr/>
          <p:nvPr/>
        </p:nvSpPr>
        <p:spPr>
          <a:xfrm>
            <a:off x="289640" y="1874019"/>
            <a:ext cx="11230091" cy="187236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r>
              <a:rPr lang="en-GB" altLang="zh-CN" dirty="0">
                <a:solidFill>
                  <a:schemeClr val="tx1"/>
                </a:solidFill>
              </a:rPr>
              <a:t>Background: The non-3GPP access is used between PINE and PEGC, in order to assist the QoS management for the non-3GPP access in case the PEGC has the capability, there is a proposal to extend the currently N3GPP QoS assistance for Trusted/untrusted to PIN.  The N3GPP QoS assistance information is proposed to be used to assist the PEGC to determine the QoS to be applied in N3GPP access connection to PINE. </a:t>
            </a:r>
          </a:p>
        </p:txBody>
      </p:sp>
    </p:spTree>
    <p:extLst>
      <p:ext uri="{BB962C8B-B14F-4D97-AF65-F5344CB8AC3E}">
        <p14:creationId xmlns:p14="http://schemas.microsoft.com/office/powerpoint/2010/main" val="2965273519"/>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Policy to PEGC for PDU Session selection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520375" y="3857146"/>
            <a:ext cx="10515600" cy="2432559"/>
          </a:xfrm>
        </p:spPr>
        <p:txBody>
          <a:bodyPr/>
          <a:lstStyle/>
          <a:p>
            <a:r>
              <a:rPr lang="en-GB" altLang="zh-CN" sz="2400" dirty="0"/>
              <a:t>Do </a:t>
            </a:r>
            <a:r>
              <a:rPr lang="en-GB" altLang="zh-CN" sz="2000" dirty="0"/>
              <a:t>we support the addition of a PIN Routing Selection Policy  based on </a:t>
            </a:r>
            <a:r>
              <a:rPr lang="en-GB" sz="2000" dirty="0"/>
              <a:t>"Source descriptor" as proposed in solution #7, clause 6.7.2.2.4 </a:t>
            </a:r>
            <a:r>
              <a:rPr lang="en-US" altLang="zh-CN" sz="2000" dirty="0"/>
              <a:t>(KI#4) ?</a:t>
            </a:r>
            <a:endParaRPr lang="en-GB" altLang="zh-CN" sz="2000" dirty="0"/>
          </a:p>
          <a:p>
            <a:pPr marL="914400" lvl="2" indent="0">
              <a:buNone/>
            </a:pPr>
            <a:r>
              <a:rPr lang="en-GB" altLang="zh-CN" sz="1800" b="1" dirty="0"/>
              <a:t>Propose SoH on </a:t>
            </a:r>
            <a:r>
              <a:rPr lang="en-US" altLang="zh-CN" sz="1800" b="1" dirty="0"/>
              <a:t>Alt#</a:t>
            </a:r>
            <a:r>
              <a:rPr lang="en-GB" altLang="zh-CN" sz="1800" b="1" dirty="0"/>
              <a:t>1:        Yes()		No()</a:t>
            </a:r>
          </a:p>
          <a:p>
            <a:pPr lvl="1"/>
            <a:endParaRPr lang="en-GB" altLang="zh-CN" sz="2000" dirty="0"/>
          </a:p>
          <a:p>
            <a:pPr lvl="1"/>
            <a:r>
              <a:rPr lang="en-US" altLang="zh-CN" sz="2000" dirty="0"/>
              <a:t>Left to implementation in PEGC  </a:t>
            </a:r>
            <a:endParaRPr lang="en-GB" altLang="zh-CN" sz="2000" dirty="0"/>
          </a:p>
          <a:p>
            <a:pPr marL="914400" lvl="2" indent="0">
              <a:buNone/>
            </a:pPr>
            <a:r>
              <a:rPr lang="en-GB" altLang="zh-CN" sz="1800" b="1" dirty="0"/>
              <a:t>Propose SoH on </a:t>
            </a:r>
            <a:r>
              <a:rPr lang="en-US" altLang="zh-CN" sz="1800" b="1" dirty="0"/>
              <a:t>Alt#</a:t>
            </a:r>
            <a:r>
              <a:rPr lang="en-GB" altLang="zh-CN" sz="1800" b="1" dirty="0"/>
              <a:t>2:        Yes()		No()</a:t>
            </a:r>
          </a:p>
          <a:p>
            <a:pPr lvl="1"/>
            <a:endParaRPr lang="en-GB" altLang="zh-CN" b="1" dirty="0"/>
          </a:p>
          <a:p>
            <a:endParaRPr lang="zh-CN" altLang="en-US" dirty="0"/>
          </a:p>
        </p:txBody>
      </p:sp>
      <p:sp>
        <p:nvSpPr>
          <p:cNvPr id="4" name="Rectangle 3">
            <a:extLst>
              <a:ext uri="{FF2B5EF4-FFF2-40B4-BE49-F238E27FC236}">
                <a16:creationId xmlns:a16="http://schemas.microsoft.com/office/drawing/2014/main" id="{671F665A-48BF-4687-800D-4B00BFC38D8C}"/>
              </a:ext>
            </a:extLst>
          </p:cNvPr>
          <p:cNvSpPr/>
          <p:nvPr/>
        </p:nvSpPr>
        <p:spPr>
          <a:xfrm>
            <a:off x="953370" y="59303"/>
            <a:ext cx="9395274" cy="1077218"/>
          </a:xfrm>
          <a:prstGeom prst="rect">
            <a:avLst/>
          </a:prstGeom>
          <a:noFill/>
        </p:spPr>
        <p:txBody>
          <a:bodyPr wrap="square" lIns="91440" tIns="45720" rIns="91440" bIns="45720">
            <a:spAutoFit/>
          </a:bodyPr>
          <a:lstStyle/>
          <a:p>
            <a:pPr algn="ctr"/>
            <a:r>
              <a:rPr lang="en-US" sz="3200" b="1" cap="none" spc="0" dirty="0">
                <a:ln w="22225">
                  <a:solidFill>
                    <a:schemeClr val="accent2"/>
                  </a:solidFill>
                  <a:prstDash val="solid"/>
                </a:ln>
                <a:solidFill>
                  <a:schemeClr val="accent2">
                    <a:lumMod val="40000"/>
                    <a:lumOff val="60000"/>
                  </a:schemeClr>
                </a:solidFill>
                <a:effectLst/>
              </a:rPr>
              <a:t>If it is agreed that this is the question, can we solved without SOH?</a:t>
            </a:r>
          </a:p>
        </p:txBody>
      </p:sp>
      <p:sp>
        <p:nvSpPr>
          <p:cNvPr id="5" name="Rectangle 4">
            <a:extLst>
              <a:ext uri="{FF2B5EF4-FFF2-40B4-BE49-F238E27FC236}">
                <a16:creationId xmlns:a16="http://schemas.microsoft.com/office/drawing/2014/main" id="{239891CD-E240-43B2-987D-AE71B51C48BD}"/>
              </a:ext>
            </a:extLst>
          </p:cNvPr>
          <p:cNvSpPr/>
          <p:nvPr/>
        </p:nvSpPr>
        <p:spPr>
          <a:xfrm>
            <a:off x="289640" y="1874019"/>
            <a:ext cx="11230091" cy="187236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r>
              <a:rPr lang="en-GB" altLang="zh-CN" dirty="0">
                <a:solidFill>
                  <a:schemeClr val="tx1"/>
                </a:solidFill>
              </a:rPr>
              <a:t>Background: The PEGC may support multiple PINs, and each PIN may be associated to one PDU Session  (whether to use one PDU session for PIN or more PDU session is left to implementation)</a:t>
            </a:r>
            <a:r>
              <a:rPr lang="en-US" altLang="zh-CN" dirty="0">
                <a:solidFill>
                  <a:schemeClr val="tx1"/>
                </a:solidFill>
              </a:rPr>
              <a:t>. The PINE’s traffic needs to be mapped into one of the PDU Sessions associated to PIN. The legacy URSP is not suitable for this purpose since the traffic descriptor (TD) of the URSP rule is for destination mapping while in this case the traffic from different PINES needs to associated to different PDU session irrespectively from the destination (e.g. 2 PINEs send traffic to the same internet server).</a:t>
            </a:r>
          </a:p>
          <a:p>
            <a:pPr marL="623984" lvl="1" indent="-230288">
              <a:buFont typeface="Arial" panose="020B0604020202020204" pitchFamily="34" charset="0"/>
              <a:buChar char="•"/>
              <a:defRPr/>
            </a:pPr>
            <a:endParaRPr lang="en-GB" dirty="0">
              <a:solidFill>
                <a:schemeClr val="tx1"/>
              </a:solidFill>
            </a:endParaRPr>
          </a:p>
        </p:txBody>
      </p:sp>
    </p:spTree>
    <p:extLst>
      <p:ext uri="{BB962C8B-B14F-4D97-AF65-F5344CB8AC3E}">
        <p14:creationId xmlns:p14="http://schemas.microsoft.com/office/powerpoint/2010/main" val="1073718024"/>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purl.org/dc/dcmitype/"/>
    <ds:schemaRef ds:uri="http://purl.org/dc/terms/"/>
    <ds:schemaRef ds:uri="http://schemas.microsoft.com/office/2006/metadata/properties"/>
    <ds:schemaRef ds:uri="http://schemas.microsoft.com/office/2006/documentManagement/types"/>
    <ds:schemaRef ds:uri="679a257e-872f-4c98-9e8a-0a9c104f72cd"/>
    <ds:schemaRef ds:uri="http://purl.org/dc/elements/1.1/"/>
    <ds:schemaRef ds:uri="280d8efa-eff2-4910-88d2-79ca146720c4"/>
    <ds:schemaRef ds:uri="http://www.w3.org/XML/1998/namespace"/>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10381</TotalTime>
  <Words>1334</Words>
  <Application>Microsoft Office PowerPoint</Application>
  <PresentationFormat>Widescreen</PresentationFormat>
  <Paragraphs>108</Paragraphs>
  <Slides>11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宋体</vt:lpstr>
      <vt:lpstr>Arial</vt:lpstr>
      <vt:lpstr>Arial </vt:lpstr>
      <vt:lpstr>Calibri</vt:lpstr>
      <vt:lpstr>Calibri Light</vt:lpstr>
      <vt:lpstr>Times New Roman</vt:lpstr>
      <vt:lpstr>Office Theme</vt:lpstr>
      <vt:lpstr>Visio</vt:lpstr>
      <vt:lpstr>FS_PIN: Way Forward for Open Issues</vt:lpstr>
      <vt:lpstr>AF based architecture or NF based architecture</vt:lpstr>
      <vt:lpstr>AF based architecture or NF based architecture</vt:lpstr>
      <vt:lpstr>AF based architecture or NF based architecture</vt:lpstr>
      <vt:lpstr>AF based architecture or NF based architecture</vt:lpstr>
      <vt:lpstr>AF based architecture or NF based architecture</vt:lpstr>
      <vt:lpstr>Identification</vt:lpstr>
      <vt:lpstr>N3GPP QoS assistance information</vt:lpstr>
      <vt:lpstr>Policy to PEGC for PDU Session selection</vt:lpstr>
      <vt:lpstr>N3GPP delay budget</vt:lpstr>
      <vt:lpstr>End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Huawei3</cp:lastModifiedBy>
  <cp:revision>1137</cp:revision>
  <dcterms:created xsi:type="dcterms:W3CDTF">2010-02-05T13:52:04Z</dcterms:created>
  <dcterms:modified xsi:type="dcterms:W3CDTF">2022-10-12T09:15:10Z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1665399888</vt:lpwstr>
  </property>
</Properties>
</file>