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303" r:id="rId5"/>
    <p:sldId id="824" r:id="rId6"/>
    <p:sldId id="823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xmlns="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62A14D"/>
    <a:srgbClr val="FF3300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>
        <p:scale>
          <a:sx n="125" d="100"/>
          <a:sy n="125" d="100"/>
        </p:scale>
        <p:origin x="296" y="2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3996" y="-7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10/20/2022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10/20/2022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596274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925727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022118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S2-2209224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Text Box 14">
            <a:extLst>
              <a:ext uri="{FF2B5EF4-FFF2-40B4-BE49-F238E27FC236}">
                <a16:creationId xmlns:a16="http://schemas.microsoft.com/office/drawing/2014/main" xmlns="" id="{98B9AA50-9B80-405B-9D7D-F1D278277DC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153E </a:t>
            </a:r>
            <a:r>
              <a:rPr lang="de-DE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(e-meeting)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October 10th </a:t>
            </a:r>
            <a:r>
              <a:rPr lang="en-US" altLang="zh-CN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– </a:t>
            </a:r>
            <a:r>
              <a:rPr lang="en-US" altLang="zh-CN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17th </a:t>
            </a:r>
            <a:r>
              <a:rPr lang="en-US" altLang="zh-CN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2022,Elbonia</a:t>
            </a:r>
            <a:endParaRPr lang="sv-SE" altLang="en-US" sz="1400" b="1" kern="12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579546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472526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2977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2022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9D4AC37-55C2-4FAA-AF7E-807D70DFFA58}"/>
              </a:ext>
            </a:extLst>
          </p:cNvPr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300" dirty="0">
                <a:solidFill>
                  <a:schemeClr val="bg1"/>
                </a:solidFill>
                <a:latin typeface="+mn-lt"/>
              </a:rPr>
              <a:t>TSG SA </a:t>
            </a:r>
            <a:r>
              <a:rPr lang="en-GB" altLang="de-DE" sz="1300" dirty="0" smtClean="0">
                <a:solidFill>
                  <a:schemeClr val="bg1"/>
                </a:solidFill>
                <a:latin typeface="+mn-lt"/>
              </a:rPr>
              <a:t>WG2#1523</a:t>
            </a:r>
            <a:r>
              <a:rPr lang="en-GB" altLang="de-DE" sz="1300" baseline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GB" altLang="de-DE" sz="1300" baseline="0" dirty="0">
                <a:solidFill>
                  <a:schemeClr val="bg1"/>
                </a:solidFill>
                <a:latin typeface="+mn-lt"/>
              </a:rPr>
              <a:t>Electronic meeting, </a:t>
            </a:r>
            <a:r>
              <a:rPr lang="en-US" altLang="zh-CN" sz="1300" baseline="0" dirty="0" smtClean="0">
                <a:solidFill>
                  <a:schemeClr val="bg1"/>
                </a:solidFill>
                <a:latin typeface="+mn-lt"/>
              </a:rPr>
              <a:t>Oct</a:t>
            </a:r>
            <a:r>
              <a:rPr lang="en-US" altLang="de-DE" sz="1300" baseline="0" dirty="0" smtClean="0">
                <a:solidFill>
                  <a:schemeClr val="bg1"/>
                </a:solidFill>
                <a:latin typeface="+mn-lt"/>
              </a:rPr>
              <a:t>.</a:t>
            </a:r>
            <a:r>
              <a:rPr lang="en-GB" altLang="de-DE" sz="1300" baseline="0" dirty="0" smtClean="0">
                <a:solidFill>
                  <a:schemeClr val="bg1"/>
                </a:solidFill>
                <a:latin typeface="+mn-lt"/>
              </a:rPr>
              <a:t> 10-217, </a:t>
            </a:r>
            <a:r>
              <a:rPr lang="en-GB" altLang="de-DE" sz="1300" baseline="0" dirty="0" smtClean="0">
                <a:solidFill>
                  <a:schemeClr val="bg1"/>
                </a:solidFill>
                <a:latin typeface="+mn-lt"/>
              </a:rPr>
              <a:t>2022</a:t>
            </a:r>
            <a:endParaRPr lang="en-GB" altLang="de-DE" sz="13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GB" altLang="ko-KR" sz="1200" spc="3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dirty="0"/>
              <a:t>   </a:t>
            </a:r>
            <a:r>
              <a:rPr lang="en-US" altLang="zh-CN" sz="3600" b="1" dirty="0" smtClean="0"/>
              <a:t>FS_</a:t>
            </a:r>
            <a:r>
              <a:rPr lang="en-GB" sz="3600" b="1" dirty="0" smtClean="0"/>
              <a:t>NG_RTC </a:t>
            </a:r>
            <a:r>
              <a:rPr lang="en-US" altLang="de-DE" sz="3600" b="1" dirty="0"/>
              <a:t>Status </a:t>
            </a:r>
            <a:r>
              <a:rPr lang="en-GB" altLang="zh-CN" sz="3600" b="1" dirty="0" smtClean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US" altLang="en-US" sz="2000" b="1" dirty="0" smtClean="0"/>
              <a:t>Yi Jiang (</a:t>
            </a:r>
            <a:r>
              <a:rPr lang="en-GB" altLang="en-US" sz="2000" b="1" dirty="0" err="1" smtClean="0"/>
              <a:t>Rapporteur</a:t>
            </a:r>
            <a:r>
              <a:rPr lang="en-GB" altLang="en-US" sz="2000" b="1" dirty="0" smtClean="0"/>
              <a:t>)</a:t>
            </a:r>
            <a:endParaRPr lang="en-GB" altLang="en-US" sz="2000" b="1" dirty="0"/>
          </a:p>
          <a:p>
            <a:pPr>
              <a:lnSpc>
                <a:spcPct val="80000"/>
              </a:lnSpc>
              <a:defRPr/>
            </a:pPr>
            <a:r>
              <a:rPr lang="en-US" altLang="en-US" sz="2000" b="1" dirty="0" smtClean="0"/>
              <a:t>China Mobile</a:t>
            </a:r>
            <a:endParaRPr lang="en-US" altLang="en-US" sz="2000" b="1" dirty="0"/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7096901" cy="787400"/>
          </a:xfrm>
        </p:spPr>
        <p:txBody>
          <a:bodyPr/>
          <a:lstStyle/>
          <a:p>
            <a:pPr algn="l"/>
            <a:r>
              <a:rPr lang="en-US" altLang="de-DE" b="1" dirty="0"/>
              <a:t> </a:t>
            </a:r>
            <a:r>
              <a:rPr lang="en-US" altLang="de-DE" b="1" dirty="0" smtClean="0"/>
              <a:t>FS_NG_RTC</a:t>
            </a:r>
            <a:r>
              <a:rPr lang="en-US" altLang="zh-CN" b="1" dirty="0" smtClean="0"/>
              <a:t> work plan updates</a:t>
            </a:r>
            <a:endParaRPr lang="de-DE" altLang="de-DE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19244" y="2943870"/>
            <a:ext cx="8705300" cy="3077551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ClrTx/>
              <a:buBlip>
                <a:blip r:embed="rId3"/>
              </a:buBlip>
            </a:pPr>
            <a:r>
              <a:rPr lang="en-US" altLang="zh-CN" sz="1800" b="1" dirty="0" smtClean="0"/>
              <a:t>The usage of TUs has been adjusted according to the delay of TR conclusion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400" b="1" dirty="0" smtClean="0"/>
              <a:t>The total TU is still kept unchanged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400" b="1" dirty="0" smtClean="0"/>
              <a:t>0.5 TU has been used for study at #153E, which decrease TU for normative work to 1.5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400" b="1" dirty="0" smtClean="0"/>
              <a:t>More TUs are foreseen for TR conclusion</a:t>
            </a:r>
            <a:endParaRPr lang="en-US" altLang="zh-CN" sz="1400" b="1" dirty="0" smtClean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ClrTx/>
              <a:buBlip>
                <a:blip r:embed="rId3"/>
              </a:buBlip>
            </a:pPr>
            <a:r>
              <a:rPr lang="en-US" altLang="zh-CN" sz="1800" b="1" dirty="0" smtClean="0"/>
              <a:t>The </a:t>
            </a:r>
            <a:r>
              <a:rPr lang="en-US" altLang="zh-CN" sz="1800" b="1" dirty="0" smtClean="0"/>
              <a:t>work plan is updated  according to the progress at #</a:t>
            </a:r>
            <a:r>
              <a:rPr lang="en-US" altLang="zh-CN" sz="1800" b="1" dirty="0" smtClean="0"/>
              <a:t>153E</a:t>
            </a:r>
            <a:r>
              <a:rPr lang="en-US" altLang="zh-CN" sz="1800" b="1" dirty="0" smtClean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/>
              <a:t>#</a:t>
            </a:r>
            <a:r>
              <a:rPr lang="en-US" altLang="zh-CN" sz="1600" dirty="0" smtClean="0"/>
              <a:t>154AH </a:t>
            </a:r>
            <a:r>
              <a:rPr lang="en-US" altLang="zh-CN" sz="1600" dirty="0" smtClean="0"/>
              <a:t> has no agenda item </a:t>
            </a:r>
            <a:r>
              <a:rPr lang="en-US" altLang="zh-CN" sz="1600" dirty="0" smtClean="0"/>
              <a:t>for FS_NG_RTC and NG_RTC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/>
              <a:t>#</a:t>
            </a:r>
            <a:r>
              <a:rPr lang="en-US" altLang="zh-CN" sz="1600" dirty="0" smtClean="0"/>
              <a:t>155 meeting: </a:t>
            </a:r>
            <a:r>
              <a:rPr lang="en-US" altLang="zh-CN" sz="1600" dirty="0" smtClean="0"/>
              <a:t>continue to conclude TR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/>
              <a:t>#156 meeting: exception for NG_RTC may be needed</a:t>
            </a:r>
            <a:endParaRPr lang="en-US" altLang="zh-CN" sz="1600" dirty="0" smtClean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66410" y="1568728"/>
          <a:ext cx="8417668" cy="1106380"/>
        </p:xfrm>
        <a:graphic>
          <a:graphicData uri="http://schemas.openxmlformats.org/drawingml/2006/table">
            <a:tbl>
              <a:tblPr/>
              <a:tblGrid>
                <a:gridCol w="965009"/>
                <a:gridCol w="1011515"/>
                <a:gridCol w="895249"/>
                <a:gridCol w="709223"/>
                <a:gridCol w="614866"/>
                <a:gridCol w="594302"/>
                <a:gridCol w="604584"/>
                <a:gridCol w="604584"/>
                <a:gridCol w="604584"/>
                <a:gridCol w="604584"/>
                <a:gridCol w="604584"/>
                <a:gridCol w="604584"/>
              </a:tblGrid>
              <a:tr h="276595"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 dirty="0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Feb, 22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Apr, 22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May, 22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Aug, 22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Oct, 22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Nov, 22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Jan, 23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Feb, 23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6595"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 dirty="0">
                          <a:latin typeface="等线"/>
                        </a:rPr>
                        <a:t>#</a:t>
                      </a:r>
                      <a:r>
                        <a:rPr lang="en-US" altLang="zh-CN" sz="1000" b="1" dirty="0" smtClean="0">
                          <a:latin typeface="等线"/>
                        </a:rPr>
                        <a:t>149E</a:t>
                      </a:r>
                      <a:endParaRPr lang="en-US" altLang="zh-CN" sz="1000" b="1" dirty="0">
                        <a:latin typeface="等线"/>
                      </a:endParaRP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 dirty="0">
                          <a:latin typeface="等线"/>
                        </a:rPr>
                        <a:t>#</a:t>
                      </a:r>
                      <a:r>
                        <a:rPr lang="en-US" altLang="zh-CN" sz="1000" b="1" dirty="0" smtClean="0">
                          <a:latin typeface="等线"/>
                        </a:rPr>
                        <a:t>150E</a:t>
                      </a:r>
                      <a:endParaRPr lang="en-US" altLang="zh-CN" sz="1000" b="1" dirty="0">
                        <a:latin typeface="等线"/>
                      </a:endParaRP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 dirty="0">
                          <a:latin typeface="等线"/>
                        </a:rPr>
                        <a:t>#</a:t>
                      </a:r>
                      <a:r>
                        <a:rPr lang="en-US" altLang="zh-CN" sz="1000" b="1" dirty="0" smtClean="0">
                          <a:latin typeface="等线"/>
                        </a:rPr>
                        <a:t>151E</a:t>
                      </a:r>
                      <a:endParaRPr lang="en-US" altLang="zh-CN" sz="1000" b="1" dirty="0">
                        <a:latin typeface="等线"/>
                      </a:endParaRP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 dirty="0">
                          <a:latin typeface="等线"/>
                        </a:rPr>
                        <a:t>#</a:t>
                      </a:r>
                      <a:r>
                        <a:rPr lang="en-US" altLang="zh-CN" sz="1000" b="1" dirty="0" smtClean="0">
                          <a:latin typeface="等线"/>
                        </a:rPr>
                        <a:t>152E</a:t>
                      </a:r>
                      <a:endParaRPr lang="en-US" altLang="zh-CN" sz="1000" b="1" dirty="0">
                        <a:latin typeface="等线"/>
                      </a:endParaRP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 dirty="0">
                          <a:latin typeface="等线"/>
                        </a:rPr>
                        <a:t>#</a:t>
                      </a:r>
                      <a:r>
                        <a:rPr lang="en-US" altLang="zh-CN" sz="1000" b="1" dirty="0" smtClean="0">
                          <a:latin typeface="等线"/>
                        </a:rPr>
                        <a:t>153E</a:t>
                      </a:r>
                      <a:endParaRPr lang="en-US" altLang="zh-CN" sz="1000" b="1" dirty="0">
                        <a:latin typeface="等线"/>
                      </a:endParaRP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 dirty="0">
                          <a:latin typeface="等线"/>
                        </a:rPr>
                        <a:t>#154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#154AH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>
                          <a:latin typeface="等线"/>
                        </a:rPr>
                        <a:t>#155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</a:tr>
              <a:tr h="2765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>
                          <a:latin typeface="等线"/>
                        </a:rPr>
                        <a:t>SID/WID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>
                          <a:latin typeface="等线"/>
                        </a:rPr>
                        <a:t>Study Phase TU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>
                          <a:latin typeface="等线"/>
                        </a:rPr>
                        <a:t>Normative TU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>
                          <a:latin typeface="等线"/>
                        </a:rPr>
                        <a:t>Total TU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</a:tr>
              <a:tr h="2765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>
                          <a:latin typeface="等线"/>
                        </a:rPr>
                        <a:t>FS_NG_RTC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dirty="0">
                          <a:latin typeface="等线"/>
                        </a:rPr>
                        <a:t>4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等线"/>
                        </a:rPr>
                        <a:t>2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dirty="0">
                          <a:latin typeface="等线"/>
                        </a:rPr>
                        <a:t>6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>
                          <a:latin typeface="等线"/>
                        </a:rPr>
                        <a:t>1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>
                          <a:latin typeface="等线"/>
                        </a:rPr>
                        <a:t>1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>
                          <a:latin typeface="等线"/>
                        </a:rPr>
                        <a:t>1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kern="1200" dirty="0">
                          <a:solidFill>
                            <a:schemeClr val="tx1"/>
                          </a:solidFill>
                          <a:latin typeface="等线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 smtClean="0">
                          <a:latin typeface="等线"/>
                        </a:rPr>
                        <a:t>0.5</a:t>
                      </a:r>
                      <a:endParaRPr lang="en-US" altLang="zh-CN" sz="1000" dirty="0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 smtClean="0">
                          <a:latin typeface="等线"/>
                        </a:rPr>
                        <a:t>0</a:t>
                      </a:r>
                      <a:endParaRPr lang="en-US" altLang="zh-CN" sz="1000" dirty="0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 smtClean="0">
                          <a:latin typeface="等线"/>
                        </a:rPr>
                        <a:t>1</a:t>
                      </a:r>
                      <a:endParaRPr lang="en-US" altLang="zh-CN" sz="1000" dirty="0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>
                          <a:latin typeface="等线"/>
                        </a:rPr>
                        <a:t>0.5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479990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zh-CN" b="1" dirty="0" smtClean="0"/>
              <a:t>FS_NG_RTC</a:t>
            </a:r>
            <a:r>
              <a:rPr lang="en-US" altLang="de-DE" b="1" dirty="0" smtClean="0"/>
              <a:t> status at </a:t>
            </a:r>
            <a:r>
              <a:rPr lang="en-US" altLang="de-DE" b="1" dirty="0" smtClean="0"/>
              <a:t>SA2#153</a:t>
            </a:r>
            <a:r>
              <a:rPr lang="en-US" altLang="zh-CN" b="1" dirty="0" smtClean="0"/>
              <a:t>E</a:t>
            </a:r>
            <a:endParaRPr lang="de-DE" altLang="de-DE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643195709"/>
              </p:ext>
            </p:extLst>
          </p:nvPr>
        </p:nvGraphicFramePr>
        <p:xfrm>
          <a:off x="179388" y="1299123"/>
          <a:ext cx="8810067" cy="82021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79116">
                <a:tc>
                  <a:txBody>
                    <a:bodyPr/>
                    <a:lstStyle/>
                    <a:p>
                      <a:r>
                        <a:rPr lang="en-US" sz="12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smtClean="0"/>
                        <a:t>Work Item Title</a:t>
                      </a:r>
                      <a:endParaRPr lang="en-US" sz="1200" b="1" dirty="0"/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4112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FS_NG_RTC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system architecture for next generation real time communication services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r>
                        <a:rPr lang="en-US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%-&gt;80%</a:t>
                      </a:r>
                      <a:endParaRPr lang="en-US" sz="12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Sep. 2022</a:t>
                      </a:r>
                      <a:endParaRPr kumimoji="0" lang="en-US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940066</a:t>
                      </a:r>
                      <a:endParaRPr kumimoji="0" lang="en-US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5" y="2103284"/>
            <a:ext cx="8554480" cy="424887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dirty="0" smtClean="0"/>
              <a:t>General</a:t>
            </a:r>
            <a:endParaRPr lang="de-DE" altLang="de-DE" sz="20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17</a:t>
            </a:r>
            <a:r>
              <a:rPr lang="en-US" altLang="zh-CN" sz="1400" dirty="0" smtClean="0"/>
              <a:t> </a:t>
            </a:r>
            <a:r>
              <a:rPr lang="en-US" altLang="zh-CN" sz="1400" dirty="0" smtClean="0"/>
              <a:t>contributions from 7 companies were submitted and </a:t>
            </a:r>
            <a:r>
              <a:rPr lang="en-US" altLang="zh-CN" sz="1400" dirty="0" smtClean="0"/>
              <a:t>were all handled</a:t>
            </a:r>
            <a:endParaRPr lang="en-US" altLang="zh-CN" sz="14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Solution updates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 smtClean="0"/>
              <a:t>KI#1 (IMS Data Channel): solution </a:t>
            </a:r>
            <a:r>
              <a:rPr lang="en-US" altLang="zh-CN" sz="1000" dirty="0" smtClean="0"/>
              <a:t>5, 6, 17, 20 and 22 were </a:t>
            </a:r>
            <a:r>
              <a:rPr lang="en-US" altLang="zh-CN" sz="1000" dirty="0" smtClean="0"/>
              <a:t>updated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New </a:t>
            </a:r>
            <a:r>
              <a:rPr lang="en-US" altLang="zh-CN" sz="1400" dirty="0" smtClean="0"/>
              <a:t>solutions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 smtClean="0"/>
              <a:t>KI#1 (IMS Data Channel): </a:t>
            </a:r>
            <a:r>
              <a:rPr lang="en-US" altLang="zh-CN" sz="1000" dirty="0" smtClean="0"/>
              <a:t>1 </a:t>
            </a:r>
            <a:r>
              <a:rPr lang="en-US" altLang="zh-CN" sz="1000" dirty="0" smtClean="0"/>
              <a:t>new </a:t>
            </a:r>
            <a:r>
              <a:rPr lang="en-US" altLang="zh-CN" sz="1000" dirty="0" smtClean="0"/>
              <a:t>solution postponed from SA#152E was agreed</a:t>
            </a:r>
            <a:endParaRPr lang="en-US" altLang="zh-CN" sz="10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400" dirty="0" smtClean="0">
                <a:ea typeface="宋体"/>
                <a:cs typeface="Times New Roman"/>
              </a:rPr>
              <a:t>Evaluation and conclusions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000" dirty="0" smtClean="0">
                <a:ea typeface="宋体"/>
                <a:cs typeface="Times New Roman"/>
              </a:rPr>
              <a:t>Conclusions </a:t>
            </a:r>
            <a:r>
              <a:rPr lang="en-GB" altLang="zh-CN" sz="1000" dirty="0" smtClean="0">
                <a:ea typeface="宋体"/>
                <a:cs typeface="Times New Roman"/>
              </a:rPr>
              <a:t>to </a:t>
            </a:r>
            <a:r>
              <a:rPr lang="en-GB" altLang="zh-CN" sz="1000" dirty="0" smtClean="0">
                <a:ea typeface="宋体"/>
                <a:cs typeface="Times New Roman"/>
              </a:rPr>
              <a:t>KI#1 is updated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000" dirty="0" smtClean="0">
                <a:ea typeface="宋体"/>
                <a:cs typeface="Times New Roman"/>
              </a:rPr>
              <a:t>Conclusions to KI#3 and KI#4 </a:t>
            </a:r>
            <a:r>
              <a:rPr lang="en-GB" altLang="zh-CN" sz="1000" dirty="0" smtClean="0">
                <a:ea typeface="宋体"/>
                <a:cs typeface="Times New Roman"/>
              </a:rPr>
              <a:t>were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400" dirty="0" smtClean="0">
                <a:ea typeface="宋体"/>
                <a:cs typeface="Times New Roman"/>
              </a:rPr>
              <a:t>A </a:t>
            </a:r>
            <a:r>
              <a:rPr lang="en-GB" altLang="zh-CN" sz="1400" dirty="0" smtClean="0">
                <a:ea typeface="宋体"/>
                <a:cs typeface="Times New Roman"/>
              </a:rPr>
              <a:t>LS on </a:t>
            </a:r>
            <a:r>
              <a:rPr lang="en-GB" altLang="zh-CN" sz="1400" dirty="0" smtClean="0"/>
              <a:t>usage of DC application identifier in SDP </a:t>
            </a:r>
            <a:r>
              <a:rPr lang="en-GB" altLang="zh-CN" sz="1400" dirty="0" smtClean="0">
                <a:ea typeface="宋体"/>
                <a:cs typeface="Times New Roman"/>
              </a:rPr>
              <a:t>is </a:t>
            </a:r>
            <a:r>
              <a:rPr lang="en-GB" altLang="zh-CN" sz="1400" dirty="0" smtClean="0">
                <a:ea typeface="宋体"/>
                <a:cs typeface="Times New Roman"/>
              </a:rPr>
              <a:t>sent to SA4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2000" dirty="0" smtClean="0">
                <a:ea typeface="+mn-ea"/>
                <a:cs typeface="+mn-cs"/>
              </a:rPr>
              <a:t>RAN </a:t>
            </a:r>
            <a:r>
              <a:rPr lang="en-US" sz="2000" dirty="0">
                <a:ea typeface="+mn-ea"/>
                <a:cs typeface="+mn-cs"/>
              </a:rPr>
              <a:t>impacts and dependencies:</a:t>
            </a:r>
            <a:endParaRPr lang="de-DE" sz="20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None</a:t>
            </a:r>
            <a:endParaRPr lang="en-US" altLang="de-DE" sz="1400" dirty="0" smtClean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2000" dirty="0" smtClean="0"/>
              <a:t>Next </a:t>
            </a:r>
            <a:r>
              <a:rPr lang="de-DE" sz="2000" dirty="0"/>
              <a:t>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Continue </a:t>
            </a:r>
            <a:r>
              <a:rPr lang="en-US" altLang="zh-CN" sz="1400" dirty="0" smtClean="0"/>
              <a:t>offline discussions </a:t>
            </a:r>
            <a:r>
              <a:rPr lang="en-US" altLang="zh-CN" sz="1400" dirty="0" smtClean="0"/>
              <a:t>and </a:t>
            </a:r>
            <a:r>
              <a:rPr lang="en-US" altLang="zh-CN" sz="1400" dirty="0" smtClean="0"/>
              <a:t>try to finalize conclusions on KI#1 and KI#3 </a:t>
            </a:r>
            <a:r>
              <a:rPr lang="en-US" altLang="zh-CN" sz="1400" dirty="0" smtClean="0"/>
              <a:t>in </a:t>
            </a:r>
            <a:r>
              <a:rPr lang="en-US" altLang="zh-CN" sz="1400" dirty="0" smtClean="0"/>
              <a:t>SA2#154E</a:t>
            </a:r>
            <a:endParaRPr lang="en-US" altLang="zh-CN" sz="14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Send the TR to plenary for approval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Start </a:t>
            </a:r>
            <a:r>
              <a:rPr lang="en-US" altLang="zh-CN" sz="1400" dirty="0" smtClean="0"/>
              <a:t>normative work </a:t>
            </a:r>
            <a:r>
              <a:rPr lang="en-US" altLang="zh-CN" sz="1400" dirty="0" smtClean="0"/>
              <a:t>after all the KIs are fully concluded</a:t>
            </a:r>
            <a:endParaRPr lang="en-US" altLang="zh-CN" sz="1400" dirty="0" smtClean="0"/>
          </a:p>
        </p:txBody>
      </p:sp>
    </p:spTree>
    <p:extLst>
      <p:ext uri="{BB962C8B-B14F-4D97-AF65-F5344CB8AC3E}">
        <p14:creationId xmlns:p14="http://schemas.microsoft.com/office/powerpoint/2010/main" xmlns="" val="15427214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3969bad89c1e8af66bac11d861b3a985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90ce26dd04fe7e679a7956444e442c28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DEF8B8-53C8-4D7D-95BB-CC442AFD32D4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ba37140e-f4c5-4a6c-a9b4-20a691ce6c8a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cc9c437c-ae0c-4066-8d90-a0f7de786127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2CC0702-60D4-43B0-BCDB-713C9E9C0E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4F624C1-4DDE-4760-8225-960B226866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35031</TotalTime>
  <Words>312</Words>
  <Application>Microsoft Office PowerPoint</Application>
  <PresentationFormat>全屏显示(4:3)</PresentationFormat>
  <Paragraphs>82</Paragraphs>
  <Slides>3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Theme</vt:lpstr>
      <vt:lpstr>   FS_NG_RTC Status Report</vt:lpstr>
      <vt:lpstr> FS_NG_RTC work plan updates</vt:lpstr>
      <vt:lpstr>FS_NG_RTC status at SA2#153E</vt:lpstr>
    </vt:vector>
  </TitlesOfParts>
  <Company>3GPP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R2</cp:lastModifiedBy>
  <cp:revision>1462</cp:revision>
  <dcterms:created xsi:type="dcterms:W3CDTF">2008-08-30T09:32:10Z</dcterms:created>
  <dcterms:modified xsi:type="dcterms:W3CDTF">2022-10-20T10:35:45Z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0x010100EB28163D68FE8E4D9361964FDD814FC4</vt:lpwstr>
  </property>
</Properties>
</file>