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824" r:id="rId6"/>
    <p:sldId id="823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75" d="100"/>
          <a:sy n="75" d="100"/>
        </p:scale>
        <p:origin x="-1144" y="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3996" y="-76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25727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02211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S2-2209224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153E </a:t>
            </a:r>
            <a:r>
              <a:rPr lang="de-DE" altLang="ko-KR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(e-meeting)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October 10th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–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17th </a:t>
            </a:r>
            <a:r>
              <a:rPr lang="en-US" altLang="zh-CN" sz="1400" b="1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2022,Elbonia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</a:t>
            </a:r>
            <a:r>
              <a:rPr lang="en-GB" altLang="de-DE" sz="1300" dirty="0" smtClean="0">
                <a:solidFill>
                  <a:schemeClr val="bg1"/>
                </a:solidFill>
                <a:latin typeface="+mn-lt"/>
              </a:rPr>
              <a:t>WG2#1523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Electronic meeting, </a:t>
            </a:r>
            <a:r>
              <a:rPr lang="en-US" altLang="zh-CN" sz="1300" baseline="0" dirty="0" smtClean="0">
                <a:solidFill>
                  <a:schemeClr val="bg1"/>
                </a:solidFill>
                <a:latin typeface="+mn-lt"/>
              </a:rPr>
              <a:t>Oct</a:t>
            </a:r>
            <a:r>
              <a:rPr lang="en-US" altLang="de-DE" sz="1300" baseline="0" dirty="0" smtClean="0">
                <a:solidFill>
                  <a:schemeClr val="bg1"/>
                </a:solidFill>
                <a:latin typeface="+mn-lt"/>
              </a:rPr>
              <a:t>.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 10-217, </a:t>
            </a:r>
            <a:r>
              <a:rPr lang="en-GB" altLang="de-DE" sz="1300" baseline="0" dirty="0" smtClean="0">
                <a:solidFill>
                  <a:schemeClr val="bg1"/>
                </a:solidFill>
                <a:latin typeface="+mn-lt"/>
              </a:rPr>
              <a:t>2022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   </a:t>
            </a:r>
            <a:r>
              <a:rPr lang="en-US" altLang="zh-CN" sz="3600" b="1" dirty="0" smtClean="0"/>
              <a:t>FS_</a:t>
            </a:r>
            <a:r>
              <a:rPr lang="en-GB" sz="3600" b="1" dirty="0" smtClean="0"/>
              <a:t>NG_RTC </a:t>
            </a:r>
            <a:r>
              <a:rPr lang="en-US" altLang="de-DE" sz="3600" b="1" dirty="0"/>
              <a:t>Status </a:t>
            </a:r>
            <a:r>
              <a:rPr lang="en-GB" altLang="zh-CN" sz="3600" b="1" dirty="0" smtClean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Yi Jiang (</a:t>
            </a:r>
            <a:r>
              <a:rPr lang="en-GB" altLang="en-US" sz="2000" b="1" dirty="0" err="1" smtClean="0"/>
              <a:t>Rapporteur</a:t>
            </a:r>
            <a:r>
              <a:rPr lang="en-GB" altLang="en-US" sz="2000" b="1" dirty="0" smtClean="0"/>
              <a:t>)</a:t>
            </a:r>
            <a:endParaRPr lang="en-GB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000" b="1" dirty="0" smtClean="0"/>
              <a:t>China Mobile</a:t>
            </a: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96901" cy="787400"/>
          </a:xfrm>
        </p:spPr>
        <p:txBody>
          <a:bodyPr/>
          <a:lstStyle/>
          <a:p>
            <a:pPr algn="l"/>
            <a:r>
              <a:rPr lang="en-US" altLang="de-DE" b="1" dirty="0"/>
              <a:t> </a:t>
            </a:r>
            <a:r>
              <a:rPr lang="en-US" altLang="de-DE" b="1" dirty="0" smtClean="0"/>
              <a:t>FS_NG_RTC</a:t>
            </a:r>
            <a:r>
              <a:rPr lang="en-US" altLang="zh-CN" b="1" dirty="0" smtClean="0"/>
              <a:t> work plan updates</a:t>
            </a:r>
            <a:endParaRPr lang="de-DE" altLang="de-DE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19244" y="2943870"/>
            <a:ext cx="8705300" cy="307755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usage of TUs has been adjusted according to the delay of TR conclusion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The total TU is still kept unchanged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0.5 TU has been used for study at #153E, which decreases TU for normative work to 1.5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400" b="1" dirty="0" smtClean="0"/>
              <a:t>More TUs are foreseen for TR conclusion</a:t>
            </a:r>
            <a:endParaRPr lang="en-US" altLang="zh-CN" sz="1400" b="1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ClrTx/>
              <a:buBlip>
                <a:blip r:embed="rId3"/>
              </a:buBlip>
            </a:pPr>
            <a:r>
              <a:rPr lang="en-US" altLang="zh-CN" sz="1800" b="1" dirty="0" smtClean="0"/>
              <a:t>The </a:t>
            </a:r>
            <a:r>
              <a:rPr lang="en-US" altLang="zh-CN" sz="1800" b="1" dirty="0" smtClean="0"/>
              <a:t>work plan is updated  according to the progress at #</a:t>
            </a:r>
            <a:r>
              <a:rPr lang="en-US" altLang="zh-CN" sz="1800" b="1" dirty="0" smtClean="0"/>
              <a:t>153E</a:t>
            </a:r>
            <a:r>
              <a:rPr lang="en-US" altLang="zh-CN" sz="1800" b="1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  has no agenda item </a:t>
            </a:r>
            <a:r>
              <a:rPr lang="en-US" altLang="zh-CN" sz="1600" dirty="0" smtClean="0"/>
              <a:t>for FS_NG_RTC and NG_RTC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#154AH </a:t>
            </a:r>
            <a:r>
              <a:rPr lang="en-US" altLang="zh-CN" sz="1600" dirty="0" smtClean="0"/>
              <a:t>meeting: </a:t>
            </a:r>
            <a:r>
              <a:rPr lang="en-US" altLang="zh-CN" sz="1600" dirty="0" smtClean="0"/>
              <a:t>continue to conclude TR; start normative work if possible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#155 meeting: continue normative work</a:t>
            </a:r>
            <a:endParaRPr lang="en-US" altLang="zh-CN" sz="16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#156 meeting: exception for NG_RTC may be needed</a:t>
            </a:r>
            <a:endParaRPr lang="en-US" altLang="zh-CN" sz="1600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366410" y="1568728"/>
          <a:ext cx="8417668" cy="1106380"/>
        </p:xfrm>
        <a:graphic>
          <a:graphicData uri="http://schemas.openxmlformats.org/drawingml/2006/table">
            <a:tbl>
              <a:tblPr/>
              <a:tblGrid>
                <a:gridCol w="965009"/>
                <a:gridCol w="1011515"/>
                <a:gridCol w="895249"/>
                <a:gridCol w="709223"/>
                <a:gridCol w="614866"/>
                <a:gridCol w="594302"/>
                <a:gridCol w="604584"/>
                <a:gridCol w="604584"/>
                <a:gridCol w="604584"/>
                <a:gridCol w="604584"/>
                <a:gridCol w="604584"/>
                <a:gridCol w="604584"/>
              </a:tblGrid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Apr,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May,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Aug,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Oct,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Nov, 22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Jan,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Feb, 23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1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149E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150E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151E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152E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</a:t>
                      </a:r>
                      <a:r>
                        <a:rPr lang="en-US" altLang="zh-CN" sz="1000" b="1" dirty="0" smtClean="0">
                          <a:latin typeface="等线"/>
                        </a:rPr>
                        <a:t>153E</a:t>
                      </a:r>
                      <a:endParaRPr lang="en-US" altLang="zh-CN" sz="1000" b="1" dirty="0">
                        <a:latin typeface="等线"/>
                      </a:endParaRP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 dirty="0">
                          <a:latin typeface="等线"/>
                        </a:rPr>
                        <a:t>#154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b="1">
                          <a:latin typeface="等线"/>
                        </a:rPr>
                        <a:t>#154AH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altLang="zh-CN" sz="1000" b="1">
                          <a:latin typeface="等线"/>
                        </a:rPr>
                        <a:t>#155</a:t>
                      </a:r>
                    </a:p>
                  </a:txBody>
                  <a:tcPr marL="4210" marR="4210" marT="4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SID/WID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Study Phase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Normative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>
                          <a:latin typeface="等线"/>
                        </a:rPr>
                        <a:t>Total TU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b="1">
                          <a:latin typeface="等线"/>
                        </a:rPr>
                        <a:t>　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</a:tr>
              <a:tr h="2765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>
                          <a:latin typeface="等线"/>
                        </a:rPr>
                        <a:t>FS_NG_RTC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4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等线"/>
                        </a:rPr>
                        <a:t>2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000" dirty="0">
                          <a:latin typeface="等线"/>
                        </a:rPr>
                        <a:t>6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latin typeface="等线"/>
                          <a:ea typeface="+mn-ea"/>
                          <a:cs typeface="+mn-cs"/>
                        </a:rPr>
                        <a:t>0.5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等线"/>
                        <a:ea typeface="+mn-ea"/>
                        <a:cs typeface="+mn-cs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0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 smtClean="0">
                          <a:latin typeface="等线"/>
                        </a:rPr>
                        <a:t>1</a:t>
                      </a:r>
                      <a:endParaRPr lang="en-US" altLang="zh-CN" sz="1000" dirty="0">
                        <a:latin typeface="等线"/>
                      </a:endParaRP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dirty="0">
                          <a:latin typeface="等线"/>
                        </a:rPr>
                        <a:t>0.5</a:t>
                      </a:r>
                    </a:p>
                  </a:txBody>
                  <a:tcPr marL="4210" marR="4210" marT="4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479990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b="1" dirty="0" smtClean="0"/>
              <a:t>FS_NG_RTC</a:t>
            </a:r>
            <a:r>
              <a:rPr lang="en-US" altLang="de-DE" b="1" dirty="0" smtClean="0"/>
              <a:t> status at </a:t>
            </a:r>
            <a:r>
              <a:rPr lang="en-US" altLang="de-DE" b="1" dirty="0" smtClean="0"/>
              <a:t>SA2#153</a:t>
            </a:r>
            <a:r>
              <a:rPr lang="en-US" altLang="zh-CN" b="1" dirty="0" smtClean="0"/>
              <a:t>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43195709"/>
              </p:ext>
            </p:extLst>
          </p:nvPr>
        </p:nvGraphicFramePr>
        <p:xfrm>
          <a:off x="179388" y="1299123"/>
          <a:ext cx="8810067" cy="82021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79116">
                <a:tc>
                  <a:txBody>
                    <a:bodyPr/>
                    <a:lstStyle/>
                    <a:p>
                      <a:r>
                        <a:rPr lang="en-US" sz="12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Work Item Title</a:t>
                      </a:r>
                      <a:endParaRPr lang="en-US" sz="1200" b="1" dirty="0"/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4112"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FS_NG_RTC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architecture for next generation real time communication services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79%-&gt;80%</a:t>
                      </a:r>
                      <a:endParaRPr lang="en-US" sz="12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2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940066</a:t>
                      </a:r>
                      <a:endParaRPr kumimoji="0" lang="en-US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103284"/>
            <a:ext cx="8554480" cy="424887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 smtClean="0"/>
              <a:t>General</a:t>
            </a:r>
            <a:endParaRPr lang="de-DE" altLang="de-DE" sz="2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17</a:t>
            </a:r>
            <a:r>
              <a:rPr lang="en-US" altLang="zh-CN" sz="1400" dirty="0" smtClean="0"/>
              <a:t> </a:t>
            </a:r>
            <a:r>
              <a:rPr lang="en-US" altLang="zh-CN" sz="1400" dirty="0" smtClean="0"/>
              <a:t>contributions from 7 companies were submitted and </a:t>
            </a:r>
            <a:r>
              <a:rPr lang="en-US" altLang="zh-CN" sz="1400" dirty="0" smtClean="0"/>
              <a:t>were all handled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Solution updates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solution </a:t>
            </a:r>
            <a:r>
              <a:rPr lang="en-US" altLang="zh-CN" sz="1000" dirty="0" smtClean="0"/>
              <a:t>5, 6, 17, 20 and 22 were </a:t>
            </a:r>
            <a:r>
              <a:rPr lang="en-US" altLang="zh-CN" sz="1000" dirty="0" smtClean="0"/>
              <a:t>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New </a:t>
            </a:r>
            <a:r>
              <a:rPr lang="en-US" altLang="zh-CN" sz="1400" dirty="0" smtClean="0"/>
              <a:t>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000" dirty="0" smtClean="0"/>
              <a:t>KI#1 (IMS Data Channel): </a:t>
            </a:r>
            <a:r>
              <a:rPr lang="en-US" altLang="zh-CN" sz="1000" dirty="0" smtClean="0"/>
              <a:t>1 </a:t>
            </a:r>
            <a:r>
              <a:rPr lang="en-US" altLang="zh-CN" sz="1000" dirty="0" smtClean="0"/>
              <a:t>new </a:t>
            </a:r>
            <a:r>
              <a:rPr lang="en-US" altLang="zh-CN" sz="1000" dirty="0" smtClean="0"/>
              <a:t>solution postponed from SA#152E was agreed</a:t>
            </a:r>
            <a:endParaRPr lang="en-US" altLang="zh-CN" sz="10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Evaluation and conclusions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Conclusions </a:t>
            </a:r>
            <a:r>
              <a:rPr lang="en-GB" altLang="zh-CN" sz="1000" dirty="0" smtClean="0">
                <a:ea typeface="宋体"/>
                <a:cs typeface="Times New Roman"/>
              </a:rPr>
              <a:t>to </a:t>
            </a:r>
            <a:r>
              <a:rPr lang="en-GB" altLang="zh-CN" sz="1000" dirty="0" smtClean="0">
                <a:ea typeface="宋体"/>
                <a:cs typeface="Times New Roman"/>
              </a:rPr>
              <a:t>KI#1 was updated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KI#3 was partially concluded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000" dirty="0" smtClean="0">
                <a:ea typeface="宋体"/>
                <a:cs typeface="Times New Roman"/>
              </a:rPr>
              <a:t>KI#4 was concluded</a:t>
            </a:r>
            <a:endParaRPr lang="en-GB" altLang="zh-CN" sz="1000" dirty="0" smtClean="0">
              <a:ea typeface="宋体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smtClean="0">
                <a:ea typeface="宋体"/>
                <a:cs typeface="Times New Roman"/>
              </a:rPr>
              <a:t>A </a:t>
            </a:r>
            <a:r>
              <a:rPr lang="en-GB" altLang="zh-CN" sz="1400" dirty="0" smtClean="0">
                <a:ea typeface="宋体"/>
                <a:cs typeface="Times New Roman"/>
              </a:rPr>
              <a:t>LS on </a:t>
            </a:r>
            <a:r>
              <a:rPr lang="en-GB" altLang="zh-CN" sz="1400" dirty="0" smtClean="0"/>
              <a:t>usage of DC application identifier in SDP </a:t>
            </a:r>
            <a:r>
              <a:rPr lang="en-GB" altLang="zh-CN" sz="1400" dirty="0" smtClean="0">
                <a:ea typeface="宋体"/>
                <a:cs typeface="Times New Roman"/>
              </a:rPr>
              <a:t>is </a:t>
            </a:r>
            <a:r>
              <a:rPr lang="en-GB" altLang="zh-CN" sz="1400" dirty="0" smtClean="0">
                <a:ea typeface="宋体"/>
                <a:cs typeface="Times New Roman"/>
              </a:rPr>
              <a:t>sent to SA4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 smtClean="0">
                <a:ea typeface="+mn-ea"/>
                <a:cs typeface="+mn-cs"/>
              </a:rPr>
              <a:t>RAN </a:t>
            </a:r>
            <a:r>
              <a:rPr lang="en-US" sz="2000" dirty="0">
                <a:ea typeface="+mn-ea"/>
                <a:cs typeface="+mn-cs"/>
              </a:rPr>
              <a:t>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None</a:t>
            </a:r>
            <a:endParaRPr lang="en-US" altLang="de-DE" sz="1400" dirty="0" smtClean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 smtClean="0"/>
              <a:t>Next </a:t>
            </a:r>
            <a:r>
              <a:rPr lang="de-DE" sz="2000" dirty="0"/>
              <a:t>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Continue </a:t>
            </a:r>
            <a:r>
              <a:rPr lang="en-US" altLang="zh-CN" sz="1400" dirty="0" smtClean="0"/>
              <a:t>offline discussions </a:t>
            </a:r>
            <a:r>
              <a:rPr lang="en-US" altLang="zh-CN" sz="1400" dirty="0" smtClean="0"/>
              <a:t>and </a:t>
            </a:r>
            <a:r>
              <a:rPr lang="en-US" altLang="zh-CN" sz="1400" dirty="0" smtClean="0"/>
              <a:t>try to finalize conclusions on KI#1 and KI#3 </a:t>
            </a:r>
            <a:r>
              <a:rPr lang="en-US" altLang="zh-CN" sz="1400" dirty="0" smtClean="0"/>
              <a:t>in </a:t>
            </a:r>
            <a:r>
              <a:rPr lang="en-US" altLang="zh-CN" sz="1400" dirty="0" smtClean="0"/>
              <a:t>SA2#154E</a:t>
            </a:r>
            <a:endParaRPr lang="en-US" altLang="zh-CN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Send the TR to plenary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smtClean="0"/>
              <a:t>Start </a:t>
            </a:r>
            <a:r>
              <a:rPr lang="en-US" altLang="zh-CN" sz="1400" dirty="0" smtClean="0"/>
              <a:t>normative work </a:t>
            </a:r>
            <a:r>
              <a:rPr lang="en-US" altLang="zh-CN" sz="1400" dirty="0" smtClean="0"/>
              <a:t>for concluded KIs if possible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15427214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cc9c437c-ae0c-4066-8d90-a0f7de78612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35835</TotalTime>
  <Words>323</Words>
  <Application>Microsoft Office PowerPoint</Application>
  <PresentationFormat>全屏显示(4:3)</PresentationFormat>
  <Paragraphs>84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   FS_NG_RTC Status Report</vt:lpstr>
      <vt:lpstr> FS_NG_RTC work plan updates</vt:lpstr>
      <vt:lpstr>FS_NG_RTC status at SA2#153E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R2</cp:lastModifiedBy>
  <cp:revision>1470</cp:revision>
  <dcterms:created xsi:type="dcterms:W3CDTF">2008-08-30T09:32:10Z</dcterms:created>
  <dcterms:modified xsi:type="dcterms:W3CDTF">2022-10-20T23:59:36Z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