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4" r:id="rId7"/>
    <p:sldId id="366" r:id="rId8"/>
    <p:sldId id="367" r:id="rId9"/>
    <p:sldId id="36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5" autoAdjust="0"/>
    <p:restoredTop sz="86016" autoAdjust="0"/>
  </p:normalViewPr>
  <p:slideViewPr>
    <p:cSldViewPr snapToGrid="0">
      <p:cViewPr varScale="1">
        <p:scale>
          <a:sx n="86" d="100"/>
          <a:sy n="86" d="100"/>
        </p:scale>
        <p:origin x="220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56" y="8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#153E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Elbonia, October 10 – 17,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S2-2209223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27" y="2259867"/>
            <a:ext cx="11396546" cy="1965616"/>
          </a:xfrm>
        </p:spPr>
        <p:txBody>
          <a:bodyPr/>
          <a:lstStyle/>
          <a:p>
            <a:pPr eaLnBrk="1" hangingPunct="1"/>
            <a:r>
              <a:rPr lang="en-US" altLang="zh-CN" sz="5400" dirty="0"/>
              <a:t>Status Report: Study on generic group management, exposure and communication enhancements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657234" y="4298809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&lt;Qianghua Zhu&gt;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&lt;</a:t>
            </a:r>
            <a:r>
              <a:rPr lang="en-US" altLang="zh-CN" dirty="0"/>
              <a:t>Primary Rapporteur</a:t>
            </a:r>
            <a:r>
              <a:rPr lang="en-GB" altLang="en-US" dirty="0"/>
              <a:t>, Huawei&gt;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&lt;</a:t>
            </a:r>
            <a:r>
              <a:rPr lang="de-DE" altLang="zh-CN" dirty="0"/>
              <a:t>Sang-Jun Moon</a:t>
            </a:r>
            <a:r>
              <a:rPr lang="en-GB" altLang="en-US" dirty="0"/>
              <a:t>&gt;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&lt;</a:t>
            </a:r>
            <a:r>
              <a:rPr lang="en-GB" altLang="zh-CN" dirty="0"/>
              <a:t>Secondary</a:t>
            </a:r>
            <a:r>
              <a:rPr lang="en-US" altLang="zh-CN" dirty="0"/>
              <a:t> Rapporteur</a:t>
            </a:r>
            <a:r>
              <a:rPr lang="en-GB" altLang="en-US" dirty="0"/>
              <a:t>, Samsung&gt;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FS_</a:t>
            </a:r>
            <a:r>
              <a:rPr lang="en-US" altLang="zh-CN" b="1" dirty="0"/>
              <a:t>GMEC</a:t>
            </a:r>
            <a:r>
              <a:rPr lang="en-US" altLang="de-DE" b="1" dirty="0"/>
              <a:t> </a:t>
            </a:r>
            <a:r>
              <a:rPr lang="en-US" altLang="zh-CN" b="1" dirty="0"/>
              <a:t>S</a:t>
            </a:r>
            <a:r>
              <a:rPr lang="en-US" altLang="de-DE" b="1" dirty="0"/>
              <a:t>tatus after SA2#153E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01" y="2931064"/>
            <a:ext cx="10515600" cy="3327693"/>
          </a:xfrm>
        </p:spPr>
        <p:txBody>
          <a:bodyPr/>
          <a:lstStyle/>
          <a:p>
            <a:r>
              <a:rPr lang="en-US" altLang="en-US" sz="1300" dirty="0"/>
              <a:t>General</a:t>
            </a:r>
          </a:p>
          <a:p>
            <a:pPr lvl="1"/>
            <a:r>
              <a:rPr lang="en-GB" altLang="zh-CN" sz="1300" dirty="0"/>
              <a:t>FS_GMEC TR 23.700-74 v1.1.0 will be available after </a:t>
            </a:r>
            <a:r>
              <a:rPr lang="de-DE" altLang="zh-CN" sz="1300" dirty="0"/>
              <a:t>SA2#153E meeting</a:t>
            </a:r>
            <a:r>
              <a:rPr lang="en-GB" altLang="zh-CN" sz="1300" dirty="0"/>
              <a:t>, this includes TR skeleton, TR scope, Architecture Assumptions and Requirements, definitions of terms and abbreviations, 5 key issues, 22 solutions, evaluations and conclusion for KI#1, KI#2, KI#3 and KI #5</a:t>
            </a:r>
            <a:r>
              <a:rPr lang="en-US" altLang="de-DE" sz="1300" dirty="0"/>
              <a:t>.</a:t>
            </a:r>
            <a:endParaRPr lang="de-DE" altLang="de-DE" sz="1300" dirty="0"/>
          </a:p>
          <a:p>
            <a:endParaRPr lang="en-US" altLang="en-US" sz="1300" dirty="0"/>
          </a:p>
          <a:p>
            <a:r>
              <a:rPr lang="en-US" altLang="en-US" sz="1300" dirty="0"/>
              <a:t>Updates at SA2#152E, 6 </a:t>
            </a:r>
            <a:r>
              <a:rPr lang="en-US" altLang="zh-CN" sz="1300" dirty="0"/>
              <a:t>PCRs are agreed in total</a:t>
            </a:r>
          </a:p>
          <a:p>
            <a:pPr lvl="1"/>
            <a:r>
              <a:rPr lang="en-US" altLang="zh-CN" sz="1300" dirty="0"/>
              <a:t>2 PCR for </a:t>
            </a:r>
            <a:r>
              <a:rPr lang="en-GB" altLang="zh-CN" sz="1300" dirty="0"/>
              <a:t>conclusions</a:t>
            </a:r>
            <a:r>
              <a:rPr lang="en-US" altLang="zh-CN" sz="1300" dirty="0"/>
              <a:t> update </a:t>
            </a:r>
            <a:r>
              <a:rPr lang="en-GB" altLang="zh-CN" sz="1300" dirty="0"/>
              <a:t> </a:t>
            </a:r>
            <a:r>
              <a:rPr lang="en-US" altLang="zh-CN" sz="1300" dirty="0"/>
              <a:t>for Key Issue #1: Enhance group attribute management</a:t>
            </a:r>
          </a:p>
          <a:p>
            <a:pPr lvl="1"/>
            <a:r>
              <a:rPr lang="en-US" altLang="zh-CN" sz="1300" dirty="0"/>
              <a:t>0 PCR for </a:t>
            </a:r>
            <a:r>
              <a:rPr lang="en-GB" altLang="zh-CN" sz="1300" dirty="0"/>
              <a:t>conclusions</a:t>
            </a:r>
            <a:r>
              <a:rPr lang="en-US" altLang="zh-CN" sz="1300" dirty="0"/>
              <a:t> update </a:t>
            </a:r>
            <a:r>
              <a:rPr lang="en-GB" altLang="zh-CN" sz="1300" dirty="0"/>
              <a:t> </a:t>
            </a:r>
            <a:r>
              <a:rPr lang="en-US" altLang="zh-CN" sz="1300" dirty="0"/>
              <a:t>for Key Issue #2: Enhance group status event reporting</a:t>
            </a:r>
          </a:p>
          <a:p>
            <a:pPr lvl="1"/>
            <a:r>
              <a:rPr lang="en-US" altLang="zh-CN" sz="1300" dirty="0"/>
              <a:t>3 PCR for </a:t>
            </a:r>
            <a:r>
              <a:rPr lang="en-GB" altLang="zh-CN" sz="1300" dirty="0"/>
              <a:t>conclusions</a:t>
            </a:r>
            <a:r>
              <a:rPr lang="en-US" altLang="zh-CN" sz="1300" dirty="0"/>
              <a:t> update for Key Issue #3: NEF exposure framework for provisioning of traffic characteristics and monitoring of performance characteristics</a:t>
            </a:r>
          </a:p>
          <a:p>
            <a:pPr lvl="1"/>
            <a:r>
              <a:rPr lang="en-US" altLang="zh-CN" sz="1300" dirty="0"/>
              <a:t>0 PCRs for Key Issue #4: Multiple SMFs for VN group communication</a:t>
            </a:r>
          </a:p>
          <a:p>
            <a:pPr lvl="1"/>
            <a:r>
              <a:rPr lang="en-US" altLang="zh-CN" sz="1300" dirty="0"/>
              <a:t>1 PCR for conclusions update for Key Issue #5: Allowing UE to simultaneously send data to different groups with different QoS policy</a:t>
            </a:r>
            <a:endParaRPr lang="en-US" altLang="en-US" sz="1300" dirty="0"/>
          </a:p>
          <a:p>
            <a:pPr lvl="1"/>
            <a:endParaRPr lang="en-US" altLang="en-US" sz="1300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020249"/>
              </p:ext>
            </p:extLst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SP-211603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FS_GMEC Status at SA#98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2851167"/>
            <a:ext cx="11155532" cy="3473337"/>
          </a:xfrm>
        </p:spPr>
        <p:txBody>
          <a:bodyPr/>
          <a:lstStyle/>
          <a:p>
            <a:r>
              <a:rPr lang="de-DE" altLang="de-DE" sz="1400" kern="0" dirty="0"/>
              <a:t>Progress since SA#97:</a:t>
            </a:r>
          </a:p>
          <a:p>
            <a:pPr lvl="1"/>
            <a:r>
              <a:rPr lang="en-US" altLang="de-DE" sz="1200" dirty="0"/>
              <a:t>Agree: 6</a:t>
            </a:r>
            <a:r>
              <a:rPr lang="en-US" altLang="zh-CN" sz="1200" dirty="0"/>
              <a:t> PCR agreed for KI#1/#2/#3/#5 conclusions</a:t>
            </a:r>
            <a:endParaRPr lang="de-DE" altLang="de-DE" sz="1200" dirty="0"/>
          </a:p>
          <a:p>
            <a:r>
              <a:rPr lang="en-US" altLang="en-US" sz="1400" dirty="0"/>
              <a:t>RAN impacts and dependencies</a:t>
            </a:r>
          </a:p>
          <a:p>
            <a:pPr lvl="1"/>
            <a:r>
              <a:rPr lang="en-US" altLang="en-US" sz="1200" dirty="0"/>
              <a:t>no</a:t>
            </a:r>
          </a:p>
          <a:p>
            <a:r>
              <a:rPr lang="en-US" altLang="en-US" sz="1400" dirty="0"/>
              <a:t>Contentious Issue</a:t>
            </a:r>
          </a:p>
          <a:p>
            <a:pPr lvl="1"/>
            <a:r>
              <a:rPr lang="en-GB" altLang="zh-CN" sz="1200" dirty="0"/>
              <a:t>Evaluations and conclusion for KI#4: Multiple SMFs for VN group communication</a:t>
            </a:r>
            <a:r>
              <a:rPr lang="en-US" altLang="zh-CN" sz="1200" dirty="0"/>
              <a:t>,</a:t>
            </a:r>
            <a:r>
              <a:rPr lang="zh-CN" altLang="en-US" sz="1200" dirty="0"/>
              <a:t> </a:t>
            </a:r>
            <a:r>
              <a:rPr lang="en-US" altLang="zh-CN" sz="1200" dirty="0"/>
              <a:t>in</a:t>
            </a:r>
            <a:r>
              <a:rPr lang="zh-CN" altLang="en-US" sz="1200" dirty="0"/>
              <a:t> </a:t>
            </a:r>
            <a:r>
              <a:rPr lang="en-US" altLang="zh-CN" sz="1200" dirty="0"/>
              <a:t>particular</a:t>
            </a:r>
            <a:r>
              <a:rPr lang="zh-CN" altLang="en-US" sz="1200" dirty="0"/>
              <a:t> </a:t>
            </a:r>
            <a:r>
              <a:rPr lang="en-US" altLang="zh-CN" sz="1200" dirty="0"/>
              <a:t>for</a:t>
            </a:r>
            <a:r>
              <a:rPr lang="zh-CN" altLang="en-US" sz="1200" dirty="0"/>
              <a:t> </a:t>
            </a:r>
            <a:r>
              <a:rPr lang="en-US" altLang="zh-CN" sz="1200" dirty="0"/>
              <a:t>dynamic control of the connectivity between UPFs controlled by different SMF Sets</a:t>
            </a:r>
            <a:endParaRPr lang="en-GB" altLang="zh-CN" sz="1200" dirty="0"/>
          </a:p>
          <a:p>
            <a:r>
              <a:rPr lang="en-US" altLang="en-US" sz="1400" dirty="0"/>
              <a:t>Outstanding Issue</a:t>
            </a:r>
          </a:p>
          <a:p>
            <a:pPr lvl="1"/>
            <a:r>
              <a:rPr lang="en-US" altLang="en-US" sz="1000" dirty="0"/>
              <a:t>no</a:t>
            </a:r>
          </a:p>
          <a:p>
            <a:r>
              <a:rPr lang="en-US" altLang="en-US" sz="1400" dirty="0"/>
              <a:t>Next Steps: </a:t>
            </a:r>
          </a:p>
          <a:p>
            <a:pPr lvl="1"/>
            <a:r>
              <a:rPr lang="en-US" altLang="zh-CN" sz="1200" dirty="0"/>
              <a:t>Complete conclusion/evaluations for KI#4</a:t>
            </a:r>
          </a:p>
          <a:p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018951"/>
              </p:ext>
            </p:extLst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SP-211603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GMEC</a:t>
            </a:r>
            <a:r>
              <a:rPr lang="en-US" altLang="de-DE" b="1" dirty="0"/>
              <a:t> </a:t>
            </a:r>
            <a:r>
              <a:rPr lang="en-US" altLang="zh-CN" b="1" dirty="0"/>
              <a:t>S</a:t>
            </a:r>
            <a:r>
              <a:rPr lang="en-US" altLang="de-DE" b="1" dirty="0"/>
              <a:t>tatus after SA2#153E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01" y="2931064"/>
            <a:ext cx="10515600" cy="3327693"/>
          </a:xfrm>
        </p:spPr>
        <p:txBody>
          <a:bodyPr/>
          <a:lstStyle/>
          <a:p>
            <a:r>
              <a:rPr lang="en-US" altLang="en-US" sz="2000" dirty="0"/>
              <a:t>General</a:t>
            </a:r>
          </a:p>
          <a:p>
            <a:pPr lvl="1"/>
            <a:r>
              <a:rPr lang="en-US" altLang="zh-CN" sz="2000" dirty="0"/>
              <a:t>2 CRs are agreed in total, those CRs target for “Enhance group status event reporting”, one for TS23.501, one for TS23.502</a:t>
            </a:r>
            <a:endParaRPr lang="en-US" altLang="en-US" sz="2000" dirty="0"/>
          </a:p>
          <a:p>
            <a:pPr lvl="1"/>
            <a:endParaRPr lang="en-US" altLang="en-US" sz="2000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SP-220959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/>
              <a:t>GMEC Status at SA#98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2851167"/>
            <a:ext cx="11155532" cy="3473337"/>
          </a:xfrm>
        </p:spPr>
        <p:txBody>
          <a:bodyPr/>
          <a:lstStyle/>
          <a:p>
            <a:r>
              <a:rPr lang="de-DE" altLang="de-DE" sz="1400" kern="0" dirty="0"/>
              <a:t>Progress since SA#97:</a:t>
            </a:r>
          </a:p>
          <a:p>
            <a:pPr lvl="1"/>
            <a:r>
              <a:rPr lang="en-US" altLang="de-DE" sz="1200" dirty="0"/>
              <a:t>2 CRs are agreed in total, those CRs target for “Enhance group status event reporting”, one for TS23.501, one for TS23.502</a:t>
            </a:r>
          </a:p>
          <a:p>
            <a:r>
              <a:rPr lang="en-US" altLang="en-US" sz="1400" dirty="0"/>
              <a:t>RAN impacts and dependencies</a:t>
            </a:r>
          </a:p>
          <a:p>
            <a:pPr lvl="1"/>
            <a:r>
              <a:rPr lang="en-US" altLang="en-US" sz="1200" dirty="0"/>
              <a:t>no</a:t>
            </a:r>
          </a:p>
          <a:p>
            <a:r>
              <a:rPr lang="en-US" altLang="en-US" sz="1400" dirty="0"/>
              <a:t>Contentious Issue</a:t>
            </a:r>
          </a:p>
          <a:p>
            <a:pPr lvl="1"/>
            <a:r>
              <a:rPr lang="en-US" altLang="zh-CN" sz="1200" dirty="0"/>
              <a:t>no</a:t>
            </a:r>
            <a:endParaRPr lang="en-US" altLang="en-US" sz="1200" dirty="0"/>
          </a:p>
          <a:p>
            <a:r>
              <a:rPr lang="en-US" altLang="en-US" sz="1400" dirty="0"/>
              <a:t>Outstanding Issue</a:t>
            </a:r>
          </a:p>
          <a:p>
            <a:pPr lvl="1"/>
            <a:r>
              <a:rPr lang="en-US" altLang="zh-CN" sz="1200" dirty="0"/>
              <a:t>no</a:t>
            </a:r>
            <a:endParaRPr lang="en-US" altLang="en-US" sz="1200" dirty="0"/>
          </a:p>
          <a:p>
            <a:r>
              <a:rPr lang="en-US" altLang="en-US" sz="1400" dirty="0"/>
              <a:t>Next Steps: </a:t>
            </a:r>
          </a:p>
          <a:p>
            <a:pPr lvl="1"/>
            <a:r>
              <a:rPr lang="en-US" altLang="en-US" sz="1200" dirty="0"/>
              <a:t>WID revision, Continue normative work </a:t>
            </a:r>
            <a:r>
              <a:rPr lang="en-US" altLang="zh-CN" sz="1200" dirty="0"/>
              <a:t>for other WID objectives</a:t>
            </a:r>
            <a:endParaRPr lang="en-US" altLang="en-US" sz="12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90965" y="1804297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Generic group management, exposure and communication enhancements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en-US" altLang="zh-CN" sz="1400" b="1" kern="1200" dirty="0">
                        <a:solidFill>
                          <a:srgbClr val="7030A0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 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SP-220959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Work Planning for FS_GMEC/GMEC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499" y="3101499"/>
            <a:ext cx="10875227" cy="2828786"/>
          </a:xfrm>
        </p:spPr>
        <p:txBody>
          <a:bodyPr/>
          <a:lstStyle/>
          <a:p>
            <a:r>
              <a:rPr lang="en-US" altLang="zh-CN" sz="1600" dirty="0"/>
              <a:t>SA2#149-E, 1 TU assigned: (TR skeleton, TR scope, assumptions, terms, key issues, some solutions)</a:t>
            </a:r>
            <a:endParaRPr lang="zh-CN" altLang="zh-CN" sz="1600" dirty="0"/>
          </a:p>
          <a:p>
            <a:r>
              <a:rPr lang="en-US" altLang="zh-CN" sz="1600" dirty="0"/>
              <a:t>SA2#150-E, 1 TU assigned: (key issue updates, solutions, last meeting for new KIs)</a:t>
            </a:r>
            <a:endParaRPr lang="zh-CN" altLang="zh-CN" sz="1600" dirty="0"/>
          </a:p>
          <a:p>
            <a:r>
              <a:rPr lang="en-US" altLang="zh-CN" sz="1600" dirty="0"/>
              <a:t>SA2#151-E, 1 TU assigned: (solution updates,  initial evaluations and conclusions, last meeting for new solution)</a:t>
            </a:r>
            <a:endParaRPr lang="zh-CN" altLang="zh-CN" sz="1600" dirty="0"/>
          </a:p>
          <a:p>
            <a:r>
              <a:rPr lang="en-US" altLang="zh-CN" sz="1600" dirty="0"/>
              <a:t>SA2#152-E, 1 TU assigned: (solution updates, finial evaluations and conclusions, send TR for approval, WID approval)</a:t>
            </a:r>
            <a:endParaRPr lang="zh-CN" altLang="zh-CN" sz="1600" dirty="0"/>
          </a:p>
          <a:p>
            <a:r>
              <a:rPr lang="en-US" altLang="zh-CN" sz="1600" dirty="0"/>
              <a:t>SA2#153-E, 0.5 TU assigned: (normative work for KI#2, #5; WID revision; continue conclusion/evaluations for KI#1, #3,</a:t>
            </a:r>
            <a:r>
              <a:rPr lang="zh-CN" altLang="en-US" sz="1600" dirty="0"/>
              <a:t> </a:t>
            </a:r>
            <a:r>
              <a:rPr lang="en-US" altLang="zh-CN" sz="1600" dirty="0"/>
              <a:t>#4,</a:t>
            </a:r>
            <a:r>
              <a:rPr lang="zh-CN" altLang="en-US" sz="1600" dirty="0"/>
              <a:t> </a:t>
            </a:r>
            <a:r>
              <a:rPr lang="en-US" altLang="zh-CN" sz="1600" dirty="0"/>
              <a:t>#5)</a:t>
            </a:r>
            <a:endParaRPr lang="zh-CN" altLang="zh-CN" sz="1600" dirty="0"/>
          </a:p>
          <a:p>
            <a:r>
              <a:rPr lang="en-US" altLang="zh-CN" sz="1600" dirty="0"/>
              <a:t>SA2#154-E, 0 TU assigned: (WID revision)</a:t>
            </a:r>
            <a:endParaRPr lang="zh-CN" altLang="zh-CN" sz="1600" dirty="0"/>
          </a:p>
          <a:p>
            <a:r>
              <a:rPr lang="en-US" altLang="zh-CN" sz="1600" dirty="0"/>
              <a:t>SA2#154-E AH, 0.75 TU assigned: (normative work, WID revision, </a:t>
            </a:r>
            <a:r>
              <a:rPr lang="en-US" altLang="en-US" sz="1600" dirty="0"/>
              <a:t>continue conclusion/evaluations for KI#4</a:t>
            </a:r>
            <a:r>
              <a:rPr lang="en-US" altLang="zh-CN" sz="1600" dirty="0"/>
              <a:t>)</a:t>
            </a:r>
            <a:endParaRPr lang="zh-CN" altLang="zh-CN" sz="1600" dirty="0"/>
          </a:p>
          <a:p>
            <a:r>
              <a:rPr lang="en-US" altLang="zh-CN" sz="1600" dirty="0"/>
              <a:t>SA2#155-E, 0.5 TU assigned: (normative work)</a:t>
            </a:r>
            <a:endParaRPr lang="en-US" altLang="en-US" sz="1600" dirty="0"/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3BF5E871-8602-48B9-8AEE-2BB38E66B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06287"/>
              </p:ext>
            </p:extLst>
          </p:nvPr>
        </p:nvGraphicFramePr>
        <p:xfrm>
          <a:off x="2246747" y="2117170"/>
          <a:ext cx="6846175" cy="670560"/>
        </p:xfrm>
        <a:graphic>
          <a:graphicData uri="http://schemas.openxmlformats.org/drawingml/2006/table">
            <a:tbl>
              <a:tblPr/>
              <a:tblGrid>
                <a:gridCol w="1051839">
                  <a:extLst>
                    <a:ext uri="{9D8B030D-6E8A-4147-A177-3AD203B41FA5}">
                      <a16:colId xmlns:a16="http://schemas.microsoft.com/office/drawing/2014/main" val="2271092161"/>
                    </a:ext>
                  </a:extLst>
                </a:gridCol>
                <a:gridCol w="557804">
                  <a:extLst>
                    <a:ext uri="{9D8B030D-6E8A-4147-A177-3AD203B41FA5}">
                      <a16:colId xmlns:a16="http://schemas.microsoft.com/office/drawing/2014/main" val="36966613"/>
                    </a:ext>
                  </a:extLst>
                </a:gridCol>
                <a:gridCol w="695781">
                  <a:extLst>
                    <a:ext uri="{9D8B030D-6E8A-4147-A177-3AD203B41FA5}">
                      <a16:colId xmlns:a16="http://schemas.microsoft.com/office/drawing/2014/main" val="1181478946"/>
                    </a:ext>
                  </a:extLst>
                </a:gridCol>
                <a:gridCol w="552991">
                  <a:extLst>
                    <a:ext uri="{9D8B030D-6E8A-4147-A177-3AD203B41FA5}">
                      <a16:colId xmlns:a16="http://schemas.microsoft.com/office/drawing/2014/main" val="1895195791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3673217493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2040787730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4217812726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50854303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3549632657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2538006669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3241766887"/>
                    </a:ext>
                  </a:extLst>
                </a:gridCol>
                <a:gridCol w="498470">
                  <a:extLst>
                    <a:ext uri="{9D8B030D-6E8A-4147-A177-3AD203B41FA5}">
                      <a16:colId xmlns:a16="http://schemas.microsoft.com/office/drawing/2014/main" val="3393141567"/>
                    </a:ext>
                  </a:extLst>
                </a:gridCol>
              </a:tblGrid>
              <a:tr h="15583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654772"/>
                  </a:ext>
                </a:extLst>
              </a:tr>
              <a:tr h="1558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06500"/>
                  </a:ext>
                </a:extLst>
              </a:tr>
              <a:tr h="15583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FS_GMEC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321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4767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679a257e-872f-4c98-9e8a-0a9c104f72cd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280d8efa-eff2-4910-88d2-79ca146720c4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11163</TotalTime>
  <Words>719</Words>
  <Application>Microsoft Office PowerPoint</Application>
  <PresentationFormat>宽屏</PresentationFormat>
  <Paragraphs>122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Status Report: Study on generic group management, exposure and communication enhancements</vt:lpstr>
      <vt:lpstr>FS_GMEC Status after SA2#153E</vt:lpstr>
      <vt:lpstr>FS_GMEC Status at SA#98</vt:lpstr>
      <vt:lpstr>GMEC Status after SA2#153E</vt:lpstr>
      <vt:lpstr>GMEC Status at SA#98</vt:lpstr>
      <vt:lpstr>Work Planning for FS_GMEC/GMEC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Huawei-Rapp</cp:lastModifiedBy>
  <cp:revision>818</cp:revision>
  <dcterms:created xsi:type="dcterms:W3CDTF">2010-02-05T13:52:04Z</dcterms:created>
  <dcterms:modified xsi:type="dcterms:W3CDTF">2022-10-18T07:57:00Z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(3)zMLt4L+wwvdCRuZxNQ4MRwH1HyDI1pVdC5RPlnsEyoIdOfbvU/PfhwRNc9sd7Z9eV0m9XslF
zn6lFtL4KB0v/3B7SIW0dIkm6a7CliM2KWjTZ59WEhH3520A7JIivn+fDKjBhNCbpdmIVqo3
jYVegdSmumYMXwLnoa6e40QUHrryohoH55V1jcf+FOWV34hL3AkN/PBALd14eChl2gbgmODd
DdohfN86DbxxvxI6zF</vt:lpwstr>
  </property>
  <property fmtid="{D5CDD505-2E9C-101B-9397-08002B2CF9AE}" pid="4" name="_2015_ms_pID_7253431">
    <vt:lpwstr>S5h3qAnGu6SfJGKxbZyi68AcqT1idqfvn3QxrpxOy1DudHwqOYQcM8
URx6jPHro2ur7OGeOG91/VJIAotpA76k6TQ7RjwmvPnpNhV32GBnPryRvqyjAKdPvTDfLLlj
y+gIPBAZdkuM04WdRsJHPz1EEFzbCiMLlPflRZw/TEhZePDS8GmliLetl0JTWsYXxj3NjHCg
0SYvzTTzM3pOBeoiryWXB+JYufZsEVImMsES</vt:lpwstr>
  </property>
  <property fmtid="{D5CDD505-2E9C-101B-9397-08002B2CF9AE}" pid="5" name="_2015_ms_pID_7253432">
    <vt:lpwstr>sQ==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1666079776</vt:lpwstr>
  </property>
</Properties>
</file>