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1"/>
  </p:notesMasterIdLst>
  <p:handoutMasterIdLst>
    <p:handoutMasterId r:id="rId12"/>
  </p:handoutMasterIdLst>
  <p:sldIdLst>
    <p:sldId id="341" r:id="rId5"/>
    <p:sldId id="2134805349" r:id="rId6"/>
    <p:sldId id="375" r:id="rId7"/>
    <p:sldId id="377" r:id="rId8"/>
    <p:sldId id="378" r:id="rId9"/>
    <p:sldId id="379" r:id="rId10"/>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5954" autoAdjust="0"/>
  </p:normalViewPr>
  <p:slideViewPr>
    <p:cSldViewPr snapToGrid="0">
      <p:cViewPr>
        <p:scale>
          <a:sx n="88" d="100"/>
          <a:sy n="88" d="100"/>
        </p:scale>
        <p:origin x="80" y="332"/>
      </p:cViewPr>
      <p:guideLst>
        <p:guide orient="horz" pos="2160"/>
        <p:guide pos="384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8" d="100"/>
          <a:sy n="78" d="100"/>
        </p:scale>
        <p:origin x="3948" y="9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Flynn" userId="8512d3b6-9e1b-4dce-bd11-e4335739214c" providerId="ADAL" clId="{5FEC037C-5135-422F-A7A0-A6F4C6D26DAA}"/>
    <pc:docChg chg="modMainMaster">
      <pc:chgData name="Kevin Flynn" userId="8512d3b6-9e1b-4dce-bd11-e4335739214c" providerId="ADAL" clId="{5FEC037C-5135-422F-A7A0-A6F4C6D26DAA}" dt="2022-01-08T13:43:11.136" v="7" actId="20577"/>
      <pc:docMkLst>
        <pc:docMk/>
      </pc:docMkLst>
      <pc:sldMasterChg chg="modSp mod">
        <pc:chgData name="Kevin Flynn" userId="8512d3b6-9e1b-4dce-bd11-e4335739214c" providerId="ADAL" clId="{5FEC037C-5135-422F-A7A0-A6F4C6D26DAA}" dt="2022-01-08T13:43:11.136" v="7" actId="20577"/>
        <pc:sldMasterMkLst>
          <pc:docMk/>
          <pc:sldMasterMk cId="0" sldId="2147485146"/>
        </pc:sldMasterMkLst>
        <pc:spChg chg="mod">
          <ac:chgData name="Kevin Flynn" userId="8512d3b6-9e1b-4dce-bd11-e4335739214c" providerId="ADAL" clId="{5FEC037C-5135-422F-A7A0-A6F4C6D26DAA}" dt="2022-01-08T13:43:11.136" v="7" actId="20577"/>
          <ac:spMkLst>
            <pc:docMk/>
            <pc:sldMasterMk cId="0" sldId="2147485146"/>
            <ac:spMk id="9" creationId="{ED4BE506-C0F9-461F-89BC-4B3F6F61A38D}"/>
          </ac:spMkLst>
        </pc:spChg>
        <pc:spChg chg="mod">
          <ac:chgData name="Kevin Flynn" userId="8512d3b6-9e1b-4dce-bd11-e4335739214c" providerId="ADAL" clId="{5FEC037C-5135-422F-A7A0-A6F4C6D26DAA}" dt="2022-01-08T13:43:03.480" v="3" actId="20577"/>
          <ac:spMkLst>
            <pc:docMk/>
            <pc:sldMasterMk cId="0" sldId="2147485146"/>
            <ac:spMk id="11" creationId="{AA2802BD-1B72-4AD1-8184-0FD099607084}"/>
          </ac:spMkLst>
        </pc:spChg>
      </pc:sldMasterChg>
    </pc:docChg>
  </pc:docChgLst>
  <pc:docChgLst>
    <pc:chgData name="Kevin Flynn" userId="8512d3b6-9e1b-4dce-bd11-e4335739214c" providerId="ADAL" clId="{FF3B571D-72DD-4010-A68E-2ADC139F31DB}"/>
    <pc:docChg chg="modMainMaster">
      <pc:chgData name="Kevin Flynn" userId="8512d3b6-9e1b-4dce-bd11-e4335739214c" providerId="ADAL" clId="{FF3B571D-72DD-4010-A68E-2ADC139F31DB}" dt="2021-10-14T13:09:27.621" v="8" actId="21"/>
      <pc:docMkLst>
        <pc:docMk/>
      </pc:docMkLst>
      <pc:sldMasterChg chg="modSp mod modSldLayout">
        <pc:chgData name="Kevin Flynn" userId="8512d3b6-9e1b-4dce-bd11-e4335739214c" providerId="ADAL" clId="{FF3B571D-72DD-4010-A68E-2ADC139F31DB}" dt="2021-10-14T13:09:27.621" v="8" actId="21"/>
        <pc:sldMasterMkLst>
          <pc:docMk/>
          <pc:sldMasterMk cId="0" sldId="2147485146"/>
        </pc:sldMasterMkLst>
        <pc:spChg chg="mod">
          <ac:chgData name="Kevin Flynn" userId="8512d3b6-9e1b-4dce-bd11-e4335739214c" providerId="ADAL" clId="{FF3B571D-72DD-4010-A68E-2ADC139F31DB}" dt="2021-10-14T13:09:01.249" v="3" actId="20577"/>
          <ac:spMkLst>
            <pc:docMk/>
            <pc:sldMasterMk cId="0" sldId="2147485146"/>
            <ac:spMk id="11" creationId="{AA2802BD-1B72-4AD1-8184-0FD099607084}"/>
          </ac:spMkLst>
        </pc:spChg>
        <pc:sldLayoutChg chg="delSp modSp mod">
          <pc:chgData name="Kevin Flynn" userId="8512d3b6-9e1b-4dce-bd11-e4335739214c" providerId="ADAL" clId="{FF3B571D-72DD-4010-A68E-2ADC139F31DB}" dt="2021-10-14T13:09:27.621" v="8" actId="21"/>
          <pc:sldLayoutMkLst>
            <pc:docMk/>
            <pc:sldMasterMk cId="0" sldId="2147485146"/>
            <pc:sldLayoutMk cId="2576406219" sldId="2147485163"/>
          </pc:sldLayoutMkLst>
          <pc:spChg chg="del mod">
            <ac:chgData name="Kevin Flynn" userId="8512d3b6-9e1b-4dce-bd11-e4335739214c" providerId="ADAL" clId="{FF3B571D-72DD-4010-A68E-2ADC139F31DB}" dt="2021-10-14T13:09:27.621" v="8" actId="21"/>
            <ac:spMkLst>
              <pc:docMk/>
              <pc:sldMasterMk cId="0" sldId="2147485146"/>
              <pc:sldLayoutMk cId="2576406219" sldId="2147485163"/>
              <ac:spMk id="4" creationId="{BB8994A5-D808-4BF9-9C30-40F75349FF45}"/>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15123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284728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26019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zh-CN" sz="1000" b="1" kern="1200" dirty="0">
                <a:solidFill>
                  <a:schemeClr val="tx1"/>
                </a:solidFill>
                <a:effectLst/>
                <a:latin typeface="Arial" panose="020B0604020202020204" pitchFamily="34" charset="0"/>
                <a:ea typeface="+mn-ea"/>
                <a:cs typeface="Arial" panose="020B0604020202020204" pitchFamily="34" charset="0"/>
              </a:rPr>
              <a:t>3GPP TSG-WG SA2 Meeting #153E </a:t>
            </a:r>
            <a:r>
              <a:rPr lang="sv-SE" altLang="en-US" sz="1200" b="1" dirty="0">
                <a:latin typeface="Arial "/>
              </a:rPr>
              <a:t>	</a:t>
            </a:r>
          </a:p>
          <a:p>
            <a:pPr eaLnBrk="1" hangingPunct="1">
              <a:defRPr/>
            </a:pPr>
            <a:r>
              <a:rPr lang="en-GB" altLang="zh-CN" sz="1000" b="1" kern="1200" dirty="0" err="1">
                <a:solidFill>
                  <a:schemeClr val="tx1"/>
                </a:solidFill>
                <a:effectLst/>
                <a:latin typeface="Arial" panose="020B0604020202020204" pitchFamily="34" charset="0"/>
                <a:ea typeface="+mn-ea"/>
                <a:cs typeface="Arial" panose="020B0604020202020204" pitchFamily="34" charset="0"/>
              </a:rPr>
              <a:t>Elbonia</a:t>
            </a:r>
            <a:r>
              <a:rPr lang="en-GB" altLang="zh-CN" sz="1000" b="1" kern="1200" dirty="0">
                <a:solidFill>
                  <a:schemeClr val="tx1"/>
                </a:solidFill>
                <a:effectLst/>
                <a:latin typeface="Arial" panose="020B0604020202020204" pitchFamily="34" charset="0"/>
                <a:ea typeface="+mn-ea"/>
                <a:cs typeface="Arial" panose="020B0604020202020204" pitchFamily="34" charset="0"/>
              </a:rPr>
              <a:t>, October 10 – 17, 2022</a:t>
            </a:r>
            <a:endParaRPr lang="sv-SE" altLang="en-US" sz="12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271793" y="11004"/>
            <a:ext cx="2600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i="1" dirty="0">
                <a:latin typeface="Arial "/>
              </a:rPr>
              <a:t>S2-220xxxx </a:t>
            </a:r>
          </a:p>
          <a:p>
            <a:pPr algn="r" eaLnBrk="1" hangingPunct="1">
              <a:defRPr/>
            </a:pPr>
            <a:r>
              <a:rPr lang="sv-SE" altLang="en-US" sz="1200" b="1" i="1" dirty="0">
                <a:latin typeface="Arial "/>
              </a:rPr>
              <a:t>	</a:t>
            </a:r>
            <a:r>
              <a:rPr lang="sv-SE" altLang="en-US" sz="1200" b="1" i="1" dirty="0">
                <a:solidFill>
                  <a:srgbClr val="0070C0"/>
                </a:solidFill>
                <a:latin typeface="Arial "/>
              </a:rPr>
              <a:t>was S2-220xxxx</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300976" y="1709739"/>
            <a:ext cx="10065834" cy="1965616"/>
          </a:xfrm>
        </p:spPr>
        <p:txBody>
          <a:bodyPr/>
          <a:lstStyle/>
          <a:p>
            <a:pPr eaLnBrk="1" hangingPunct="1"/>
            <a:r>
              <a:rPr lang="en-US" altLang="zh-CN" dirty="0"/>
              <a:t>FS_GMEC/GMEC:</a:t>
            </a:r>
            <a:br>
              <a:rPr lang="en-US" altLang="zh-CN" dirty="0"/>
            </a:br>
            <a:r>
              <a:rPr lang="en-US" altLang="zh-CN" dirty="0"/>
              <a:t>Way Forward for Open Issues</a:t>
            </a:r>
            <a:endParaRPr lang="en-GB" altLang="en-US" dirty="0"/>
          </a:p>
        </p:txBody>
      </p:sp>
      <p:sp>
        <p:nvSpPr>
          <p:cNvPr id="2" name="文本框 1"/>
          <p:cNvSpPr txBox="1"/>
          <p:nvPr/>
        </p:nvSpPr>
        <p:spPr>
          <a:xfrm>
            <a:off x="1442225" y="4252331"/>
            <a:ext cx="1261884" cy="369332"/>
          </a:xfrm>
          <a:prstGeom prst="rect">
            <a:avLst/>
          </a:prstGeom>
          <a:noFill/>
        </p:spPr>
        <p:txBody>
          <a:bodyPr wrap="none" rtlCol="0">
            <a:spAutoFit/>
          </a:bodyPr>
          <a:lstStyle/>
          <a:p>
            <a:r>
              <a:rPr lang="en-US" altLang="zh-CN" dirty="0"/>
              <a:t>SA2#153e</a:t>
            </a:r>
            <a:endParaRPr lang="zh-CN"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8085" y="444911"/>
            <a:ext cx="10515600" cy="1325563"/>
          </a:xfrm>
        </p:spPr>
        <p:txBody>
          <a:bodyPr/>
          <a:lstStyle/>
          <a:p>
            <a:r>
              <a:rPr lang="en-US" altLang="zh-CN" sz="3200" dirty="0"/>
              <a:t>Multiple SMFs for VN group communication: background</a:t>
            </a:r>
            <a:endParaRPr lang="zh-CN" altLang="en-US" sz="3200" dirty="0"/>
          </a:p>
        </p:txBody>
      </p:sp>
      <p:sp>
        <p:nvSpPr>
          <p:cNvPr id="3" name="内容占位符 2"/>
          <p:cNvSpPr>
            <a:spLocks noGrp="1"/>
          </p:cNvSpPr>
          <p:nvPr>
            <p:ph idx="1"/>
          </p:nvPr>
        </p:nvSpPr>
        <p:spPr>
          <a:xfrm>
            <a:off x="141515" y="1770517"/>
            <a:ext cx="11560628" cy="1429884"/>
          </a:xfrm>
        </p:spPr>
        <p:txBody>
          <a:bodyPr/>
          <a:lstStyle/>
          <a:p>
            <a:pPr lvl="2"/>
            <a:endParaRPr lang="en-GB" altLang="zh-CN" sz="1600" dirty="0"/>
          </a:p>
          <a:p>
            <a:pPr lvl="1"/>
            <a:endParaRPr lang="en-US" altLang="zh-CN" sz="1600" dirty="0"/>
          </a:p>
          <a:p>
            <a:pPr lvl="1"/>
            <a:endParaRPr lang="en-GB" altLang="zh-CN" sz="1600" dirty="0"/>
          </a:p>
        </p:txBody>
      </p:sp>
      <p:sp>
        <p:nvSpPr>
          <p:cNvPr id="4" name="Rectangle 3">
            <a:extLst>
              <a:ext uri="{FF2B5EF4-FFF2-40B4-BE49-F238E27FC236}">
                <a16:creationId xmlns:a16="http://schemas.microsoft.com/office/drawing/2014/main" id="{A9E684CA-FEEB-4982-A5AE-8339C272FE1C}"/>
              </a:ext>
            </a:extLst>
          </p:cNvPr>
          <p:cNvSpPr/>
          <p:nvPr/>
        </p:nvSpPr>
        <p:spPr>
          <a:xfrm>
            <a:off x="247255" y="1824255"/>
            <a:ext cx="7386452" cy="4358889"/>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lIns="121920" tIns="120000" rIns="121920" bIns="120000" rtlCol="0" anchor="t" anchorCtr="0"/>
          <a:lstStyle/>
          <a:p>
            <a:pPr marL="230394" indent="-230394">
              <a:buFont typeface="Arial" panose="020B0604020202020204" pitchFamily="34" charset="0"/>
              <a:buChar char="•"/>
              <a:defRPr/>
            </a:pPr>
            <a:r>
              <a:rPr lang="en-US" altLang="zh-CN" sz="1467" dirty="0">
                <a:solidFill>
                  <a:schemeClr val="tx1"/>
                </a:solidFill>
              </a:rPr>
              <a:t>Objective: S</a:t>
            </a:r>
            <a:r>
              <a:rPr lang="en-US" sz="1467" dirty="0">
                <a:solidFill>
                  <a:schemeClr val="tx1"/>
                </a:solidFill>
              </a:rPr>
              <a:t>upport of SMF redundancy for reliability of the 5G VN group communication and which architectural enhancements, if any, are needed to enable the support of multiple SMFs to serve a 5G VN group</a:t>
            </a:r>
            <a:endParaRPr lang="en-GB" sz="1467" dirty="0">
              <a:solidFill>
                <a:schemeClr val="tx1"/>
              </a:solidFill>
            </a:endParaRPr>
          </a:p>
          <a:p>
            <a:pPr marL="230394" indent="-230394">
              <a:buFont typeface="Arial" panose="020B0604020202020204" pitchFamily="34" charset="0"/>
              <a:buChar char="•"/>
              <a:defRPr/>
            </a:pPr>
            <a:r>
              <a:rPr lang="en-GB" sz="1467" dirty="0">
                <a:solidFill>
                  <a:schemeClr val="tx1"/>
                </a:solidFill>
              </a:rPr>
              <a:t>There are 2 kind of solutions: </a:t>
            </a:r>
          </a:p>
          <a:p>
            <a:pPr marL="623984" lvl="1" indent="-230288">
              <a:buFont typeface="Arial" panose="020B0604020202020204" pitchFamily="34" charset="0"/>
              <a:buChar char="•"/>
              <a:defRPr/>
            </a:pPr>
            <a:r>
              <a:rPr lang="en-GB" altLang="zh-CN" sz="1400" dirty="0">
                <a:solidFill>
                  <a:schemeClr val="tx1"/>
                </a:solidFill>
              </a:rPr>
              <a:t>Alt #1: </a:t>
            </a:r>
            <a:r>
              <a:rPr lang="en-US" altLang="zh-CN" sz="1400" dirty="0">
                <a:solidFill>
                  <a:schemeClr val="tx1"/>
                </a:solidFill>
              </a:rPr>
              <a:t>Sol#3 and sol#16 (S2-2208283) </a:t>
            </a:r>
            <a:r>
              <a:rPr lang="en-GB" sz="1400" dirty="0">
                <a:solidFill>
                  <a:schemeClr val="tx1"/>
                </a:solidFill>
              </a:rPr>
              <a:t> Solutions not needing  N19 links between UPF(s) and leveraging IETF based N6 VPN(s) between UPF(s)</a:t>
            </a:r>
            <a:endParaRPr lang="en-GB" sz="1400" dirty="0">
              <a:solidFill>
                <a:schemeClr val="tx1"/>
              </a:solidFill>
              <a:latin typeface="Nokia Pure Text Light"/>
              <a:cs typeface="Arial" panose="020B0604020202020204" pitchFamily="34" charset="0"/>
            </a:endParaRPr>
          </a:p>
          <a:p>
            <a:pPr marL="1081184" lvl="2" indent="-230288">
              <a:buFont typeface="Arial" panose="020B0604020202020204" pitchFamily="34" charset="0"/>
              <a:buChar char="•"/>
              <a:defRPr/>
            </a:pPr>
            <a:r>
              <a:rPr lang="en-GB" altLang="zh-CN" sz="1400" dirty="0">
                <a:solidFill>
                  <a:schemeClr val="tx1"/>
                </a:solidFill>
              </a:rPr>
              <a:t>Reply on the deployed ETSUN, use N16a enhancements for local-switching at I-UPF</a:t>
            </a:r>
          </a:p>
          <a:p>
            <a:pPr marL="1081184" lvl="2" indent="-230288">
              <a:buFont typeface="Arial" panose="020B0604020202020204" pitchFamily="34" charset="0"/>
              <a:buChar char="•"/>
              <a:defRPr/>
            </a:pPr>
            <a:r>
              <a:rPr lang="en-GB" altLang="zh-CN" sz="1400" dirty="0">
                <a:solidFill>
                  <a:schemeClr val="tx1"/>
                </a:solidFill>
              </a:rPr>
              <a:t>Configure N6 VPN between all related UPFs that are deployed to support a specific 5G VN, and those UPFs need also to support PE functionality, new “</a:t>
            </a:r>
            <a:r>
              <a:rPr lang="en-US" altLang="zh-CN" sz="1400" dirty="0">
                <a:solidFill>
                  <a:schemeClr val="tx1"/>
                </a:solidFill>
              </a:rPr>
              <a:t>usage of PSA UPF” event notification  (AF-&gt;NEF-&gt;UDM-&gt;SMF, SMF-&gt;AF) is used for dynamic management of the N6 VPN connectivity</a:t>
            </a:r>
            <a:endParaRPr lang="en-GB" altLang="zh-CN" sz="1400" dirty="0">
              <a:solidFill>
                <a:schemeClr val="tx1"/>
              </a:solidFill>
            </a:endParaRPr>
          </a:p>
          <a:p>
            <a:pPr marL="623984" lvl="1" indent="-230288">
              <a:buFont typeface="Arial" panose="020B0604020202020204" pitchFamily="34" charset="0"/>
              <a:buChar char="•"/>
              <a:defRPr/>
            </a:pPr>
            <a:endParaRPr lang="en-GB" altLang="zh-CN" sz="1400" dirty="0">
              <a:solidFill>
                <a:schemeClr val="tx1"/>
              </a:solidFill>
            </a:endParaRPr>
          </a:p>
          <a:p>
            <a:pPr marL="623984" lvl="1" indent="-230288">
              <a:buFont typeface="Arial" panose="020B0604020202020204" pitchFamily="34" charset="0"/>
              <a:buChar char="•"/>
              <a:defRPr/>
            </a:pPr>
            <a:r>
              <a:rPr lang="en-GB" altLang="zh-CN" sz="1400" dirty="0">
                <a:solidFill>
                  <a:schemeClr val="tx1"/>
                </a:solidFill>
              </a:rPr>
              <a:t>Alt #2: subset of </a:t>
            </a:r>
            <a:r>
              <a:rPr lang="en-US" altLang="zh-CN" sz="1400" dirty="0">
                <a:solidFill>
                  <a:schemeClr val="tx1"/>
                </a:solidFill>
              </a:rPr>
              <a:t>sol#5, sol#19  (S2-2208939): </a:t>
            </a:r>
            <a:r>
              <a:rPr lang="en-GB" sz="1467" dirty="0">
                <a:solidFill>
                  <a:schemeClr val="tx1"/>
                </a:solidFill>
              </a:rPr>
              <a:t> Solutions requiring inter SMF communications to establish N19 links between UPF(s)</a:t>
            </a:r>
          </a:p>
          <a:p>
            <a:pPr marL="1081184" lvl="2" indent="-230288">
              <a:buFont typeface="Arial" panose="020B0604020202020204" pitchFamily="34" charset="0"/>
              <a:buChar char="•"/>
              <a:defRPr/>
            </a:pPr>
            <a:r>
              <a:rPr lang="en-GB" sz="1400" dirty="0">
                <a:solidFill>
                  <a:schemeClr val="tx1"/>
                </a:solidFill>
              </a:rPr>
              <a:t>Define a new NF (super SMF = GSMF) to which SMF(s) serving group members need to register with the SMF ID, UPF ID, N19 tunnel information, </a:t>
            </a:r>
            <a:r>
              <a:rPr lang="en-GB" altLang="zh-CN" sz="1400" dirty="0">
                <a:solidFill>
                  <a:schemeClr val="tx1"/>
                </a:solidFill>
              </a:rPr>
              <a:t>UE addresses supported by these UPF(s)</a:t>
            </a:r>
            <a:endParaRPr lang="en-GB" sz="1400" dirty="0">
              <a:solidFill>
                <a:schemeClr val="tx1"/>
              </a:solidFill>
            </a:endParaRPr>
          </a:p>
          <a:p>
            <a:pPr marL="1081184" lvl="2" indent="-230288">
              <a:buFont typeface="Arial" panose="020B0604020202020204" pitchFamily="34" charset="0"/>
              <a:buChar char="•"/>
              <a:defRPr/>
            </a:pPr>
            <a:r>
              <a:rPr lang="en-GB" sz="1400" dirty="0">
                <a:solidFill>
                  <a:schemeClr val="tx1"/>
                </a:solidFill>
              </a:rPr>
              <a:t>GSMF services are used to negotiate N19 links between UPF(s) as well as the</a:t>
            </a:r>
            <a:r>
              <a:rPr lang="en-GB" altLang="zh-CN" sz="1400" dirty="0">
                <a:solidFill>
                  <a:schemeClr val="tx1"/>
                </a:solidFill>
              </a:rPr>
              <a:t> UE addresses supported by the corresponding UPF(s)</a:t>
            </a:r>
            <a:r>
              <a:rPr lang="en-GB" sz="1400" dirty="0">
                <a:solidFill>
                  <a:schemeClr val="tx1"/>
                </a:solidFill>
              </a:rPr>
              <a:t>. </a:t>
            </a:r>
          </a:p>
        </p:txBody>
      </p:sp>
      <p:grpSp>
        <p:nvGrpSpPr>
          <p:cNvPr id="35" name="Group 34">
            <a:extLst>
              <a:ext uri="{FF2B5EF4-FFF2-40B4-BE49-F238E27FC236}">
                <a16:creationId xmlns:a16="http://schemas.microsoft.com/office/drawing/2014/main" id="{566959F2-07E5-4AE2-A42F-5E17F19B6A3B}"/>
              </a:ext>
            </a:extLst>
          </p:cNvPr>
          <p:cNvGrpSpPr/>
          <p:nvPr/>
        </p:nvGrpSpPr>
        <p:grpSpPr>
          <a:xfrm>
            <a:off x="7852997" y="1757601"/>
            <a:ext cx="4091748" cy="1826808"/>
            <a:chOff x="7921484" y="4042517"/>
            <a:chExt cx="4091748" cy="1826808"/>
          </a:xfrm>
        </p:grpSpPr>
        <p:sp>
          <p:nvSpPr>
            <p:cNvPr id="15" name="TextBox 14">
              <a:extLst>
                <a:ext uri="{FF2B5EF4-FFF2-40B4-BE49-F238E27FC236}">
                  <a16:creationId xmlns:a16="http://schemas.microsoft.com/office/drawing/2014/main" id="{B58B0DF1-8904-432D-B871-220724CBF866}"/>
                </a:ext>
              </a:extLst>
            </p:cNvPr>
            <p:cNvSpPr txBox="1"/>
            <p:nvPr/>
          </p:nvSpPr>
          <p:spPr>
            <a:xfrm>
              <a:off x="9821665" y="4042518"/>
              <a:ext cx="715860" cy="297454"/>
            </a:xfrm>
            <a:prstGeom prst="rect">
              <a:avLst/>
            </a:prstGeom>
            <a:noFill/>
            <a:ln>
              <a:solidFill>
                <a:schemeClr val="accent1"/>
              </a:solidFill>
            </a:ln>
          </p:spPr>
          <p:txBody>
            <a:bodyPr wrap="square" rtlCol="0">
              <a:spAutoFit/>
            </a:bodyPr>
            <a:lstStyle/>
            <a:p>
              <a:r>
                <a:rPr lang="fr-FR" sz="1333" dirty="0">
                  <a:latin typeface="+mn-lt"/>
                </a:rPr>
                <a:t>UPF1</a:t>
              </a:r>
              <a:endParaRPr lang="en-US" sz="1333" dirty="0">
                <a:latin typeface="+mn-lt"/>
              </a:endParaRPr>
            </a:p>
          </p:txBody>
        </p:sp>
        <p:sp>
          <p:nvSpPr>
            <p:cNvPr id="16" name="TextBox 15">
              <a:extLst>
                <a:ext uri="{FF2B5EF4-FFF2-40B4-BE49-F238E27FC236}">
                  <a16:creationId xmlns:a16="http://schemas.microsoft.com/office/drawing/2014/main" id="{58E100C2-99F2-4705-A5B3-30B224B71D2E}"/>
                </a:ext>
              </a:extLst>
            </p:cNvPr>
            <p:cNvSpPr txBox="1"/>
            <p:nvPr/>
          </p:nvSpPr>
          <p:spPr>
            <a:xfrm>
              <a:off x="7921484" y="4042517"/>
              <a:ext cx="715860" cy="297454"/>
            </a:xfrm>
            <a:prstGeom prst="rect">
              <a:avLst/>
            </a:prstGeom>
            <a:noFill/>
            <a:ln>
              <a:solidFill>
                <a:schemeClr val="accent1"/>
              </a:solidFill>
            </a:ln>
          </p:spPr>
          <p:txBody>
            <a:bodyPr wrap="square" rtlCol="0">
              <a:spAutoFit/>
            </a:bodyPr>
            <a:lstStyle/>
            <a:p>
              <a:r>
                <a:rPr lang="fr-FR" sz="1333" dirty="0">
                  <a:latin typeface="+mn-lt"/>
                </a:rPr>
                <a:t>UE1</a:t>
              </a:r>
              <a:endParaRPr lang="en-US" sz="1333" dirty="0">
                <a:latin typeface="+mn-lt"/>
              </a:endParaRPr>
            </a:p>
          </p:txBody>
        </p:sp>
        <p:sp>
          <p:nvSpPr>
            <p:cNvPr id="18" name="TextBox 17">
              <a:extLst>
                <a:ext uri="{FF2B5EF4-FFF2-40B4-BE49-F238E27FC236}">
                  <a16:creationId xmlns:a16="http://schemas.microsoft.com/office/drawing/2014/main" id="{FBCA3B85-7C34-4B62-9E18-83FA6469B694}"/>
                </a:ext>
              </a:extLst>
            </p:cNvPr>
            <p:cNvSpPr txBox="1"/>
            <p:nvPr/>
          </p:nvSpPr>
          <p:spPr>
            <a:xfrm>
              <a:off x="9821667" y="5571871"/>
              <a:ext cx="715860" cy="297454"/>
            </a:xfrm>
            <a:prstGeom prst="rect">
              <a:avLst/>
            </a:prstGeom>
            <a:noFill/>
            <a:ln>
              <a:solidFill>
                <a:schemeClr val="accent1"/>
              </a:solidFill>
            </a:ln>
          </p:spPr>
          <p:txBody>
            <a:bodyPr wrap="square" rtlCol="0">
              <a:spAutoFit/>
            </a:bodyPr>
            <a:lstStyle/>
            <a:p>
              <a:r>
                <a:rPr lang="fr-FR" sz="1333" dirty="0">
                  <a:latin typeface="+mn-lt"/>
                </a:rPr>
                <a:t>UPF2</a:t>
              </a:r>
              <a:endParaRPr lang="en-US" sz="1333" dirty="0">
                <a:latin typeface="+mn-lt"/>
              </a:endParaRPr>
            </a:p>
          </p:txBody>
        </p:sp>
        <p:sp>
          <p:nvSpPr>
            <p:cNvPr id="19" name="TextBox 18">
              <a:extLst>
                <a:ext uri="{FF2B5EF4-FFF2-40B4-BE49-F238E27FC236}">
                  <a16:creationId xmlns:a16="http://schemas.microsoft.com/office/drawing/2014/main" id="{378EB6A4-C90A-44A8-BB5C-0B444E54D5EE}"/>
                </a:ext>
              </a:extLst>
            </p:cNvPr>
            <p:cNvSpPr txBox="1"/>
            <p:nvPr/>
          </p:nvSpPr>
          <p:spPr>
            <a:xfrm>
              <a:off x="7944796" y="5571869"/>
              <a:ext cx="715860" cy="297454"/>
            </a:xfrm>
            <a:prstGeom prst="rect">
              <a:avLst/>
            </a:prstGeom>
            <a:noFill/>
            <a:ln>
              <a:solidFill>
                <a:schemeClr val="accent1"/>
              </a:solidFill>
            </a:ln>
          </p:spPr>
          <p:txBody>
            <a:bodyPr wrap="square" rtlCol="0">
              <a:spAutoFit/>
            </a:bodyPr>
            <a:lstStyle/>
            <a:p>
              <a:r>
                <a:rPr lang="fr-FR" sz="1333" dirty="0">
                  <a:latin typeface="+mn-lt"/>
                </a:rPr>
                <a:t>UE2</a:t>
              </a:r>
              <a:endParaRPr lang="en-US" sz="1333" dirty="0">
                <a:latin typeface="+mn-lt"/>
              </a:endParaRPr>
            </a:p>
          </p:txBody>
        </p:sp>
        <p:cxnSp>
          <p:nvCxnSpPr>
            <p:cNvPr id="21" name="Straight Connector 20">
              <a:extLst>
                <a:ext uri="{FF2B5EF4-FFF2-40B4-BE49-F238E27FC236}">
                  <a16:creationId xmlns:a16="http://schemas.microsoft.com/office/drawing/2014/main" id="{A5A51FD3-CDB7-478C-9B34-4B3134E0E3E2}"/>
                </a:ext>
              </a:extLst>
            </p:cNvPr>
            <p:cNvCxnSpPr>
              <a:cxnSpLocks/>
            </p:cNvCxnSpPr>
            <p:nvPr/>
          </p:nvCxnSpPr>
          <p:spPr>
            <a:xfrm>
              <a:off x="11282089" y="4206664"/>
              <a:ext cx="0" cy="1529353"/>
            </a:xfrm>
            <a:prstGeom prst="line">
              <a:avLst/>
            </a:prstGeom>
            <a:ln>
              <a:solidFill>
                <a:srgbClr val="00B050"/>
              </a:solidFill>
            </a:ln>
          </p:spPr>
          <p:style>
            <a:lnRef idx="1">
              <a:schemeClr val="accent2"/>
            </a:lnRef>
            <a:fillRef idx="0">
              <a:schemeClr val="accent2"/>
            </a:fillRef>
            <a:effectRef idx="0">
              <a:schemeClr val="accent2"/>
            </a:effectRef>
            <a:fontRef idx="minor">
              <a:schemeClr val="tx1"/>
            </a:fontRef>
          </p:style>
        </p:cxnSp>
        <p:cxnSp>
          <p:nvCxnSpPr>
            <p:cNvPr id="22" name="Straight Connector 21">
              <a:extLst>
                <a:ext uri="{FF2B5EF4-FFF2-40B4-BE49-F238E27FC236}">
                  <a16:creationId xmlns:a16="http://schemas.microsoft.com/office/drawing/2014/main" id="{D6B83320-D574-41E9-827E-655D7184CB94}"/>
                </a:ext>
              </a:extLst>
            </p:cNvPr>
            <p:cNvCxnSpPr>
              <a:cxnSpLocks/>
              <a:stCxn id="15" idx="3"/>
            </p:cNvCxnSpPr>
            <p:nvPr/>
          </p:nvCxnSpPr>
          <p:spPr>
            <a:xfrm>
              <a:off x="10537525" y="4191245"/>
              <a:ext cx="744564" cy="3542"/>
            </a:xfrm>
            <a:prstGeom prst="line">
              <a:avLst/>
            </a:prstGeom>
            <a:ln>
              <a:solidFill>
                <a:srgbClr val="00B050"/>
              </a:solidFill>
            </a:ln>
          </p:spPr>
          <p:style>
            <a:lnRef idx="1">
              <a:schemeClr val="accent2"/>
            </a:lnRef>
            <a:fillRef idx="0">
              <a:schemeClr val="accent2"/>
            </a:fillRef>
            <a:effectRef idx="0">
              <a:schemeClr val="accent2"/>
            </a:effectRef>
            <a:fontRef idx="minor">
              <a:schemeClr val="tx1"/>
            </a:fontRef>
          </p:style>
        </p:cxnSp>
        <p:cxnSp>
          <p:nvCxnSpPr>
            <p:cNvPr id="23" name="Straight Connector 22">
              <a:extLst>
                <a:ext uri="{FF2B5EF4-FFF2-40B4-BE49-F238E27FC236}">
                  <a16:creationId xmlns:a16="http://schemas.microsoft.com/office/drawing/2014/main" id="{E8D9967D-DEAA-4F50-8E7D-FB30330BCD8D}"/>
                </a:ext>
              </a:extLst>
            </p:cNvPr>
            <p:cNvCxnSpPr>
              <a:cxnSpLocks/>
              <a:stCxn id="18" idx="3"/>
            </p:cNvCxnSpPr>
            <p:nvPr/>
          </p:nvCxnSpPr>
          <p:spPr>
            <a:xfrm>
              <a:off x="10537527" y="5720598"/>
              <a:ext cx="744562" cy="15419"/>
            </a:xfrm>
            <a:prstGeom prst="line">
              <a:avLst/>
            </a:prstGeom>
            <a:ln>
              <a:solidFill>
                <a:srgbClr val="00B050"/>
              </a:solidFill>
            </a:ln>
          </p:spPr>
          <p:style>
            <a:lnRef idx="1">
              <a:schemeClr val="accent2"/>
            </a:lnRef>
            <a:fillRef idx="0">
              <a:schemeClr val="accent2"/>
            </a:fillRef>
            <a:effectRef idx="0">
              <a:schemeClr val="accent2"/>
            </a:effectRef>
            <a:fontRef idx="minor">
              <a:schemeClr val="tx1"/>
            </a:fontRef>
          </p:style>
        </p:cxnSp>
        <p:sp>
          <p:nvSpPr>
            <p:cNvPr id="24" name="TextBox 23">
              <a:extLst>
                <a:ext uri="{FF2B5EF4-FFF2-40B4-BE49-F238E27FC236}">
                  <a16:creationId xmlns:a16="http://schemas.microsoft.com/office/drawing/2014/main" id="{44E4E1E8-31DF-4682-BF51-CF513F6A6736}"/>
                </a:ext>
              </a:extLst>
            </p:cNvPr>
            <p:cNvSpPr txBox="1"/>
            <p:nvPr/>
          </p:nvSpPr>
          <p:spPr>
            <a:xfrm>
              <a:off x="11189985" y="4830684"/>
              <a:ext cx="823247" cy="297454"/>
            </a:xfrm>
            <a:prstGeom prst="rect">
              <a:avLst/>
            </a:prstGeom>
            <a:noFill/>
          </p:spPr>
          <p:txBody>
            <a:bodyPr wrap="square" rtlCol="0">
              <a:spAutoFit/>
            </a:bodyPr>
            <a:lstStyle/>
            <a:p>
              <a:r>
                <a:rPr lang="fr-FR" sz="1333" dirty="0">
                  <a:latin typeface="+mn-lt"/>
                </a:rPr>
                <a:t>N6 VPN</a:t>
              </a:r>
              <a:endParaRPr lang="en-US" sz="1333" dirty="0">
                <a:latin typeface="+mn-lt"/>
              </a:endParaRPr>
            </a:p>
          </p:txBody>
        </p:sp>
        <p:sp>
          <p:nvSpPr>
            <p:cNvPr id="25" name="TextBox 24">
              <a:extLst>
                <a:ext uri="{FF2B5EF4-FFF2-40B4-BE49-F238E27FC236}">
                  <a16:creationId xmlns:a16="http://schemas.microsoft.com/office/drawing/2014/main" id="{8A15C112-1D21-4E9D-9D1B-0C03C3F822E2}"/>
                </a:ext>
              </a:extLst>
            </p:cNvPr>
            <p:cNvSpPr txBox="1"/>
            <p:nvPr/>
          </p:nvSpPr>
          <p:spPr>
            <a:xfrm>
              <a:off x="10424736" y="4824400"/>
              <a:ext cx="715860" cy="297454"/>
            </a:xfrm>
            <a:prstGeom prst="rect">
              <a:avLst/>
            </a:prstGeom>
            <a:noFill/>
            <a:ln>
              <a:solidFill>
                <a:srgbClr val="FF0000"/>
              </a:solidFill>
            </a:ln>
          </p:spPr>
          <p:txBody>
            <a:bodyPr wrap="square" rtlCol="0">
              <a:spAutoFit/>
            </a:bodyPr>
            <a:lstStyle/>
            <a:p>
              <a:pPr algn="ctr"/>
              <a:r>
                <a:rPr lang="fr-FR" sz="1333" dirty="0">
                  <a:latin typeface="+mn-lt"/>
                </a:rPr>
                <a:t>AF</a:t>
              </a:r>
              <a:endParaRPr lang="en-US" sz="1333" dirty="0">
                <a:latin typeface="+mn-lt"/>
              </a:endParaRPr>
            </a:p>
          </p:txBody>
        </p:sp>
        <p:cxnSp>
          <p:nvCxnSpPr>
            <p:cNvPr id="31" name="Straight Connector 30">
              <a:extLst>
                <a:ext uri="{FF2B5EF4-FFF2-40B4-BE49-F238E27FC236}">
                  <a16:creationId xmlns:a16="http://schemas.microsoft.com/office/drawing/2014/main" id="{DC04780E-7486-427F-AB69-A17A167A1B79}"/>
                </a:ext>
              </a:extLst>
            </p:cNvPr>
            <p:cNvCxnSpPr/>
            <p:nvPr/>
          </p:nvCxnSpPr>
          <p:spPr>
            <a:xfrm flipV="1">
              <a:off x="8637344" y="4194787"/>
              <a:ext cx="1184321" cy="7644"/>
            </a:xfrm>
            <a:prstGeom prst="line">
              <a:avLst/>
            </a:prstGeom>
            <a:ln w="19050" cmpd="sng">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8B58BB24-86A4-4F2E-907F-184D5B23D251}"/>
                </a:ext>
              </a:extLst>
            </p:cNvPr>
            <p:cNvCxnSpPr>
              <a:cxnSpLocks/>
              <a:stCxn id="19" idx="3"/>
              <a:endCxn id="18" idx="1"/>
            </p:cNvCxnSpPr>
            <p:nvPr/>
          </p:nvCxnSpPr>
          <p:spPr>
            <a:xfrm>
              <a:off x="8660656" y="5720596"/>
              <a:ext cx="1161011" cy="2"/>
            </a:xfrm>
            <a:prstGeom prst="line">
              <a:avLst/>
            </a:prstGeom>
            <a:ln w="19050"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8FBD8945-61CF-4830-B179-689C4427F3E0}"/>
                </a:ext>
              </a:extLst>
            </p:cNvPr>
            <p:cNvSpPr txBox="1"/>
            <p:nvPr/>
          </p:nvSpPr>
          <p:spPr>
            <a:xfrm>
              <a:off x="7948678" y="4830684"/>
              <a:ext cx="958801" cy="307777"/>
            </a:xfrm>
            <a:prstGeom prst="rect">
              <a:avLst/>
            </a:prstGeom>
            <a:noFill/>
            <a:ln>
              <a:noFill/>
            </a:ln>
          </p:spPr>
          <p:txBody>
            <a:bodyPr wrap="square" rtlCol="0">
              <a:spAutoFit/>
            </a:bodyPr>
            <a:lstStyle/>
            <a:p>
              <a:r>
                <a:rPr lang="en-GB" altLang="zh-CN" sz="1400" dirty="0">
                  <a:solidFill>
                    <a:schemeClr val="tx1"/>
                  </a:solidFill>
                </a:rPr>
                <a:t>Alt #1</a:t>
              </a:r>
              <a:endParaRPr lang="en-US" sz="1333" b="1" dirty="0">
                <a:latin typeface="+mn-lt"/>
              </a:endParaRPr>
            </a:p>
          </p:txBody>
        </p:sp>
      </p:grpSp>
      <p:grpSp>
        <p:nvGrpSpPr>
          <p:cNvPr id="36" name="Group 35">
            <a:extLst>
              <a:ext uri="{FF2B5EF4-FFF2-40B4-BE49-F238E27FC236}">
                <a16:creationId xmlns:a16="http://schemas.microsoft.com/office/drawing/2014/main" id="{B69F34FA-EDD2-4C43-8BB7-0A26EAB37DC5}"/>
              </a:ext>
            </a:extLst>
          </p:cNvPr>
          <p:cNvGrpSpPr/>
          <p:nvPr/>
        </p:nvGrpSpPr>
        <p:grpSpPr>
          <a:xfrm>
            <a:off x="8104888" y="4356340"/>
            <a:ext cx="3609772" cy="1826807"/>
            <a:chOff x="8493501" y="1515341"/>
            <a:chExt cx="3609772" cy="1826807"/>
          </a:xfrm>
        </p:grpSpPr>
        <p:sp>
          <p:nvSpPr>
            <p:cNvPr id="6" name="TextBox 5">
              <a:extLst>
                <a:ext uri="{FF2B5EF4-FFF2-40B4-BE49-F238E27FC236}">
                  <a16:creationId xmlns:a16="http://schemas.microsoft.com/office/drawing/2014/main" id="{BF191E66-F299-4C07-ABB5-0ABAA5660065}"/>
                </a:ext>
              </a:extLst>
            </p:cNvPr>
            <p:cNvSpPr txBox="1"/>
            <p:nvPr/>
          </p:nvSpPr>
          <p:spPr>
            <a:xfrm>
              <a:off x="10413826" y="1515341"/>
              <a:ext cx="715860" cy="297454"/>
            </a:xfrm>
            <a:prstGeom prst="rect">
              <a:avLst/>
            </a:prstGeom>
            <a:noFill/>
            <a:ln>
              <a:solidFill>
                <a:schemeClr val="accent1"/>
              </a:solidFill>
            </a:ln>
          </p:spPr>
          <p:txBody>
            <a:bodyPr wrap="square" rtlCol="0">
              <a:spAutoFit/>
            </a:bodyPr>
            <a:lstStyle/>
            <a:p>
              <a:r>
                <a:rPr lang="fr-FR" sz="1333" dirty="0">
                  <a:latin typeface="+mn-lt"/>
                </a:rPr>
                <a:t>UPF1</a:t>
              </a:r>
              <a:endParaRPr lang="en-US" sz="1333" dirty="0">
                <a:latin typeface="+mn-lt"/>
              </a:endParaRPr>
            </a:p>
          </p:txBody>
        </p:sp>
        <p:sp>
          <p:nvSpPr>
            <p:cNvPr id="7" name="TextBox 6">
              <a:extLst>
                <a:ext uri="{FF2B5EF4-FFF2-40B4-BE49-F238E27FC236}">
                  <a16:creationId xmlns:a16="http://schemas.microsoft.com/office/drawing/2014/main" id="{B64C4DD1-1478-4963-B5E6-33D29044598E}"/>
                </a:ext>
              </a:extLst>
            </p:cNvPr>
            <p:cNvSpPr txBox="1"/>
            <p:nvPr/>
          </p:nvSpPr>
          <p:spPr>
            <a:xfrm>
              <a:off x="8513645" y="1522984"/>
              <a:ext cx="715860" cy="297454"/>
            </a:xfrm>
            <a:prstGeom prst="rect">
              <a:avLst/>
            </a:prstGeom>
            <a:noFill/>
            <a:ln>
              <a:solidFill>
                <a:schemeClr val="accent1"/>
              </a:solidFill>
            </a:ln>
          </p:spPr>
          <p:txBody>
            <a:bodyPr wrap="square" rtlCol="0">
              <a:spAutoFit/>
            </a:bodyPr>
            <a:lstStyle/>
            <a:p>
              <a:r>
                <a:rPr lang="fr-FR" sz="1333" dirty="0">
                  <a:latin typeface="+mn-lt"/>
                </a:rPr>
                <a:t>UE1</a:t>
              </a:r>
              <a:endParaRPr lang="en-US" sz="1333" dirty="0">
                <a:latin typeface="+mn-lt"/>
              </a:endParaRPr>
            </a:p>
          </p:txBody>
        </p:sp>
        <p:sp>
          <p:nvSpPr>
            <p:cNvPr id="8" name="TextBox 7">
              <a:extLst>
                <a:ext uri="{FF2B5EF4-FFF2-40B4-BE49-F238E27FC236}">
                  <a16:creationId xmlns:a16="http://schemas.microsoft.com/office/drawing/2014/main" id="{512EEFFA-11CF-424D-8C79-E0CC712F6C4B}"/>
                </a:ext>
              </a:extLst>
            </p:cNvPr>
            <p:cNvSpPr txBox="1"/>
            <p:nvPr/>
          </p:nvSpPr>
          <p:spPr>
            <a:xfrm>
              <a:off x="9791003" y="2059712"/>
              <a:ext cx="715860" cy="297454"/>
            </a:xfrm>
            <a:prstGeom prst="rect">
              <a:avLst/>
            </a:prstGeom>
            <a:noFill/>
            <a:ln>
              <a:solidFill>
                <a:srgbClr val="FF0000"/>
              </a:solidFill>
            </a:ln>
          </p:spPr>
          <p:txBody>
            <a:bodyPr wrap="square" rtlCol="0">
              <a:spAutoFit/>
            </a:bodyPr>
            <a:lstStyle/>
            <a:p>
              <a:r>
                <a:rPr lang="fr-FR" sz="1333" dirty="0">
                  <a:latin typeface="+mn-lt"/>
                </a:rPr>
                <a:t>SMF1</a:t>
              </a:r>
              <a:endParaRPr lang="en-US" sz="1333" dirty="0">
                <a:latin typeface="+mn-lt"/>
              </a:endParaRPr>
            </a:p>
          </p:txBody>
        </p:sp>
        <p:sp>
          <p:nvSpPr>
            <p:cNvPr id="9" name="TextBox 8">
              <a:extLst>
                <a:ext uri="{FF2B5EF4-FFF2-40B4-BE49-F238E27FC236}">
                  <a16:creationId xmlns:a16="http://schemas.microsoft.com/office/drawing/2014/main" id="{55502215-82BE-4EE7-BF8D-E14FAA1F6575}"/>
                </a:ext>
              </a:extLst>
            </p:cNvPr>
            <p:cNvSpPr txBox="1"/>
            <p:nvPr/>
          </p:nvSpPr>
          <p:spPr>
            <a:xfrm>
              <a:off x="10413827" y="3044694"/>
              <a:ext cx="715860" cy="297454"/>
            </a:xfrm>
            <a:prstGeom prst="rect">
              <a:avLst/>
            </a:prstGeom>
            <a:noFill/>
            <a:ln>
              <a:solidFill>
                <a:schemeClr val="accent1"/>
              </a:solidFill>
            </a:ln>
          </p:spPr>
          <p:txBody>
            <a:bodyPr wrap="square" rtlCol="0">
              <a:spAutoFit/>
            </a:bodyPr>
            <a:lstStyle/>
            <a:p>
              <a:r>
                <a:rPr lang="fr-FR" sz="1333" dirty="0">
                  <a:latin typeface="+mn-lt"/>
                </a:rPr>
                <a:t>UPF2</a:t>
              </a:r>
              <a:endParaRPr lang="en-US" sz="1333" dirty="0">
                <a:latin typeface="+mn-lt"/>
              </a:endParaRPr>
            </a:p>
          </p:txBody>
        </p:sp>
        <p:sp>
          <p:nvSpPr>
            <p:cNvPr id="10" name="TextBox 9">
              <a:extLst>
                <a:ext uri="{FF2B5EF4-FFF2-40B4-BE49-F238E27FC236}">
                  <a16:creationId xmlns:a16="http://schemas.microsoft.com/office/drawing/2014/main" id="{E3CC4182-0087-4E17-987B-FB0BE9A8A01E}"/>
                </a:ext>
              </a:extLst>
            </p:cNvPr>
            <p:cNvSpPr txBox="1"/>
            <p:nvPr/>
          </p:nvSpPr>
          <p:spPr>
            <a:xfrm>
              <a:off x="8493501" y="3044692"/>
              <a:ext cx="715860" cy="297454"/>
            </a:xfrm>
            <a:prstGeom prst="rect">
              <a:avLst/>
            </a:prstGeom>
            <a:noFill/>
            <a:ln>
              <a:solidFill>
                <a:schemeClr val="accent1"/>
              </a:solidFill>
            </a:ln>
          </p:spPr>
          <p:txBody>
            <a:bodyPr wrap="square" rtlCol="0">
              <a:spAutoFit/>
            </a:bodyPr>
            <a:lstStyle/>
            <a:p>
              <a:r>
                <a:rPr lang="fr-FR" sz="1333" dirty="0">
                  <a:latin typeface="+mn-lt"/>
                </a:rPr>
                <a:t>UE2</a:t>
              </a:r>
              <a:endParaRPr lang="en-US" sz="1333" dirty="0">
                <a:latin typeface="+mn-lt"/>
              </a:endParaRPr>
            </a:p>
          </p:txBody>
        </p:sp>
        <p:sp>
          <p:nvSpPr>
            <p:cNvPr id="11" name="TextBox 10">
              <a:extLst>
                <a:ext uri="{FF2B5EF4-FFF2-40B4-BE49-F238E27FC236}">
                  <a16:creationId xmlns:a16="http://schemas.microsoft.com/office/drawing/2014/main" id="{7B6C248F-C0CA-44BB-82B7-17F653303463}"/>
                </a:ext>
              </a:extLst>
            </p:cNvPr>
            <p:cNvSpPr txBox="1"/>
            <p:nvPr/>
          </p:nvSpPr>
          <p:spPr>
            <a:xfrm>
              <a:off x="9791002" y="2633914"/>
              <a:ext cx="715860" cy="297454"/>
            </a:xfrm>
            <a:prstGeom prst="rect">
              <a:avLst/>
            </a:prstGeom>
            <a:noFill/>
            <a:ln>
              <a:solidFill>
                <a:srgbClr val="FF0000"/>
              </a:solidFill>
            </a:ln>
          </p:spPr>
          <p:txBody>
            <a:bodyPr wrap="square" rtlCol="0">
              <a:spAutoFit/>
            </a:bodyPr>
            <a:lstStyle/>
            <a:p>
              <a:r>
                <a:rPr lang="fr-FR" sz="1333" dirty="0">
                  <a:latin typeface="+mn-lt"/>
                </a:rPr>
                <a:t>SMF2</a:t>
              </a:r>
              <a:endParaRPr lang="en-US" sz="1333" dirty="0">
                <a:latin typeface="+mn-lt"/>
              </a:endParaRPr>
            </a:p>
          </p:txBody>
        </p:sp>
        <p:cxnSp>
          <p:nvCxnSpPr>
            <p:cNvPr id="12" name="Straight Connector 11">
              <a:extLst>
                <a:ext uri="{FF2B5EF4-FFF2-40B4-BE49-F238E27FC236}">
                  <a16:creationId xmlns:a16="http://schemas.microsoft.com/office/drawing/2014/main" id="{AA96EE97-3CBA-412D-8CED-3222E41A26A2}"/>
                </a:ext>
              </a:extLst>
            </p:cNvPr>
            <p:cNvCxnSpPr/>
            <p:nvPr/>
          </p:nvCxnSpPr>
          <p:spPr>
            <a:xfrm>
              <a:off x="11022300" y="1843635"/>
              <a:ext cx="0" cy="1201059"/>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480594F0-1F17-4D12-897F-23FAA0541015}"/>
                </a:ext>
              </a:extLst>
            </p:cNvPr>
            <p:cNvSpPr txBox="1"/>
            <p:nvPr/>
          </p:nvSpPr>
          <p:spPr>
            <a:xfrm>
              <a:off x="10570422" y="2277794"/>
              <a:ext cx="592821" cy="297454"/>
            </a:xfrm>
            <a:prstGeom prst="rect">
              <a:avLst/>
            </a:prstGeom>
            <a:noFill/>
          </p:spPr>
          <p:txBody>
            <a:bodyPr wrap="square" rtlCol="0">
              <a:spAutoFit/>
            </a:bodyPr>
            <a:lstStyle/>
            <a:p>
              <a:r>
                <a:rPr lang="fr-FR" sz="1333" dirty="0">
                  <a:latin typeface="+mn-lt"/>
                </a:rPr>
                <a:t>N19</a:t>
              </a:r>
              <a:endParaRPr lang="en-US" sz="1333" dirty="0">
                <a:latin typeface="+mn-lt"/>
              </a:endParaRPr>
            </a:p>
          </p:txBody>
        </p:sp>
        <p:sp>
          <p:nvSpPr>
            <p:cNvPr id="14" name="TextBox 13">
              <a:extLst>
                <a:ext uri="{FF2B5EF4-FFF2-40B4-BE49-F238E27FC236}">
                  <a16:creationId xmlns:a16="http://schemas.microsoft.com/office/drawing/2014/main" id="{30194067-E381-4C99-B7E4-2E37269610F3}"/>
                </a:ext>
              </a:extLst>
            </p:cNvPr>
            <p:cNvSpPr txBox="1"/>
            <p:nvPr/>
          </p:nvSpPr>
          <p:spPr>
            <a:xfrm>
              <a:off x="8770905" y="2303508"/>
              <a:ext cx="715860" cy="297454"/>
            </a:xfrm>
            <a:prstGeom prst="rect">
              <a:avLst/>
            </a:prstGeom>
            <a:noFill/>
            <a:ln>
              <a:solidFill>
                <a:srgbClr val="FF0000"/>
              </a:solidFill>
            </a:ln>
          </p:spPr>
          <p:txBody>
            <a:bodyPr wrap="square" rtlCol="0">
              <a:spAutoFit/>
            </a:bodyPr>
            <a:lstStyle/>
            <a:p>
              <a:r>
                <a:rPr lang="fr-FR" sz="1333" dirty="0">
                  <a:latin typeface="+mn-lt"/>
                </a:rPr>
                <a:t>GSMF</a:t>
              </a:r>
              <a:endParaRPr lang="en-US" sz="1333" dirty="0">
                <a:latin typeface="+mn-lt"/>
              </a:endParaRPr>
            </a:p>
          </p:txBody>
        </p:sp>
        <p:cxnSp>
          <p:nvCxnSpPr>
            <p:cNvPr id="26" name="Straight Connector 25">
              <a:extLst>
                <a:ext uri="{FF2B5EF4-FFF2-40B4-BE49-F238E27FC236}">
                  <a16:creationId xmlns:a16="http://schemas.microsoft.com/office/drawing/2014/main" id="{2E206A71-9747-477B-9662-676B88FCCF80}"/>
                </a:ext>
              </a:extLst>
            </p:cNvPr>
            <p:cNvCxnSpPr>
              <a:stCxn id="7" idx="3"/>
              <a:endCxn id="6" idx="1"/>
            </p:cNvCxnSpPr>
            <p:nvPr/>
          </p:nvCxnSpPr>
          <p:spPr>
            <a:xfrm flipV="1">
              <a:off x="9229505" y="1664068"/>
              <a:ext cx="1184321" cy="7643"/>
            </a:xfrm>
            <a:prstGeom prst="line">
              <a:avLst/>
            </a:prstGeom>
            <a:ln w="19050" cmpd="sng">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9504BC63-85A5-4113-A64E-CD19BFD7AFBD}"/>
                </a:ext>
              </a:extLst>
            </p:cNvPr>
            <p:cNvCxnSpPr>
              <a:cxnSpLocks/>
              <a:stCxn id="10" idx="3"/>
              <a:endCxn id="9" idx="1"/>
            </p:cNvCxnSpPr>
            <p:nvPr/>
          </p:nvCxnSpPr>
          <p:spPr>
            <a:xfrm>
              <a:off x="9209361" y="3193419"/>
              <a:ext cx="1204466" cy="2"/>
            </a:xfrm>
            <a:prstGeom prst="line">
              <a:avLst/>
            </a:prstGeom>
            <a:ln w="19050" cmpd="sng">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236BB730-C8AB-405E-B0BB-9816AAC6F32E}"/>
                </a:ext>
              </a:extLst>
            </p:cNvPr>
            <p:cNvCxnSpPr>
              <a:cxnSpLocks/>
              <a:stCxn id="8" idx="1"/>
              <a:endCxn id="14" idx="3"/>
            </p:cNvCxnSpPr>
            <p:nvPr/>
          </p:nvCxnSpPr>
          <p:spPr>
            <a:xfrm flipH="1">
              <a:off x="9486765" y="2208439"/>
              <a:ext cx="304238" cy="243796"/>
            </a:xfrm>
            <a:prstGeom prst="line">
              <a:avLst/>
            </a:prstGeom>
            <a:ln w="19050"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BFDEC619-6B9F-439A-9645-1FC7C35B7AA3}"/>
                </a:ext>
              </a:extLst>
            </p:cNvPr>
            <p:cNvCxnSpPr>
              <a:cxnSpLocks/>
              <a:stCxn id="11" idx="1"/>
              <a:endCxn id="14" idx="3"/>
            </p:cNvCxnSpPr>
            <p:nvPr/>
          </p:nvCxnSpPr>
          <p:spPr>
            <a:xfrm flipH="1" flipV="1">
              <a:off x="9486765" y="2452235"/>
              <a:ext cx="304237" cy="330406"/>
            </a:xfrm>
            <a:prstGeom prst="line">
              <a:avLst/>
            </a:prstGeom>
            <a:ln w="19050" cmpd="sng">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34" name="TextBox 33">
              <a:extLst>
                <a:ext uri="{FF2B5EF4-FFF2-40B4-BE49-F238E27FC236}">
                  <a16:creationId xmlns:a16="http://schemas.microsoft.com/office/drawing/2014/main" id="{CE872260-AD62-4576-992C-B92D89FC55EA}"/>
                </a:ext>
              </a:extLst>
            </p:cNvPr>
            <p:cNvSpPr txBox="1"/>
            <p:nvPr/>
          </p:nvSpPr>
          <p:spPr>
            <a:xfrm>
              <a:off x="11144472" y="2301930"/>
              <a:ext cx="958801" cy="307777"/>
            </a:xfrm>
            <a:prstGeom prst="rect">
              <a:avLst/>
            </a:prstGeom>
            <a:noFill/>
            <a:ln>
              <a:noFill/>
            </a:ln>
          </p:spPr>
          <p:txBody>
            <a:bodyPr wrap="square" rtlCol="0">
              <a:spAutoFit/>
            </a:bodyPr>
            <a:lstStyle/>
            <a:p>
              <a:r>
                <a:rPr lang="en-GB" altLang="zh-CN" sz="1400" dirty="0">
                  <a:solidFill>
                    <a:schemeClr val="tx1"/>
                  </a:solidFill>
                </a:rPr>
                <a:t>Alt #2</a:t>
              </a:r>
              <a:endParaRPr lang="en-US" sz="1333" b="1" dirty="0">
                <a:latin typeface="+mn-lt"/>
              </a:endParaRPr>
            </a:p>
          </p:txBody>
        </p:sp>
      </p:grpSp>
      <p:sp>
        <p:nvSpPr>
          <p:cNvPr id="37" name="TextBox 13">
            <a:extLst>
              <a:ext uri="{FF2B5EF4-FFF2-40B4-BE49-F238E27FC236}">
                <a16:creationId xmlns:a16="http://schemas.microsoft.com/office/drawing/2014/main" id="{CC5AA5EA-BC48-4EB2-9F78-7FBCB98B8889}"/>
              </a:ext>
            </a:extLst>
          </p:cNvPr>
          <p:cNvSpPr txBox="1"/>
          <p:nvPr/>
        </p:nvSpPr>
        <p:spPr>
          <a:xfrm>
            <a:off x="10318776" y="1824255"/>
            <a:ext cx="357928" cy="246221"/>
          </a:xfrm>
          <a:prstGeom prst="rect">
            <a:avLst/>
          </a:prstGeom>
          <a:solidFill>
            <a:srgbClr val="FF0000"/>
          </a:solidFill>
          <a:ln>
            <a:solidFill>
              <a:schemeClr val="accent1"/>
            </a:solidFill>
          </a:ln>
        </p:spPr>
        <p:txBody>
          <a:bodyPr wrap="square" rtlCol="0">
            <a:spAutoFit/>
          </a:bodyPr>
          <a:lstStyle/>
          <a:p>
            <a:pPr algn="ctr"/>
            <a:r>
              <a:rPr lang="en-US" altLang="zh-CN" sz="1000" dirty="0">
                <a:solidFill>
                  <a:schemeClr val="bg1"/>
                </a:solidFill>
                <a:latin typeface="+mn-lt"/>
              </a:rPr>
              <a:t>PE</a:t>
            </a:r>
            <a:endParaRPr lang="en-US" sz="1000" dirty="0">
              <a:solidFill>
                <a:schemeClr val="bg1"/>
              </a:solidFill>
              <a:latin typeface="+mn-lt"/>
            </a:endParaRPr>
          </a:p>
        </p:txBody>
      </p:sp>
      <p:sp>
        <p:nvSpPr>
          <p:cNvPr id="38" name="TextBox 13">
            <a:extLst>
              <a:ext uri="{FF2B5EF4-FFF2-40B4-BE49-F238E27FC236}">
                <a16:creationId xmlns:a16="http://schemas.microsoft.com/office/drawing/2014/main" id="{62A6B16B-1827-40D9-B778-B4CD2DBCC30F}"/>
              </a:ext>
            </a:extLst>
          </p:cNvPr>
          <p:cNvSpPr txBox="1"/>
          <p:nvPr/>
        </p:nvSpPr>
        <p:spPr>
          <a:xfrm>
            <a:off x="10337401" y="3320280"/>
            <a:ext cx="357928" cy="246221"/>
          </a:xfrm>
          <a:prstGeom prst="rect">
            <a:avLst/>
          </a:prstGeom>
          <a:solidFill>
            <a:srgbClr val="FF0000"/>
          </a:solidFill>
          <a:ln>
            <a:solidFill>
              <a:schemeClr val="accent1"/>
            </a:solidFill>
          </a:ln>
        </p:spPr>
        <p:txBody>
          <a:bodyPr wrap="square" rtlCol="0">
            <a:spAutoFit/>
          </a:bodyPr>
          <a:lstStyle/>
          <a:p>
            <a:pPr algn="ctr"/>
            <a:r>
              <a:rPr lang="en-US" altLang="zh-CN" sz="1000" dirty="0">
                <a:solidFill>
                  <a:schemeClr val="bg1"/>
                </a:solidFill>
                <a:latin typeface="+mn-lt"/>
              </a:rPr>
              <a:t>PE</a:t>
            </a:r>
            <a:endParaRPr lang="en-US" sz="1000" dirty="0">
              <a:solidFill>
                <a:schemeClr val="bg1"/>
              </a:solidFill>
              <a:latin typeface="+mn-lt"/>
            </a:endParaRPr>
          </a:p>
        </p:txBody>
      </p:sp>
      <p:sp>
        <p:nvSpPr>
          <p:cNvPr id="39" name="TextBox 16">
            <a:extLst>
              <a:ext uri="{FF2B5EF4-FFF2-40B4-BE49-F238E27FC236}">
                <a16:creationId xmlns:a16="http://schemas.microsoft.com/office/drawing/2014/main" id="{961B4DA0-CEBD-465B-A8CB-5F623A67E064}"/>
              </a:ext>
            </a:extLst>
          </p:cNvPr>
          <p:cNvSpPr txBox="1"/>
          <p:nvPr/>
        </p:nvSpPr>
        <p:spPr>
          <a:xfrm>
            <a:off x="8657968" y="2274059"/>
            <a:ext cx="633413" cy="276999"/>
          </a:xfrm>
          <a:prstGeom prst="rect">
            <a:avLst/>
          </a:prstGeom>
          <a:noFill/>
          <a:ln>
            <a:solidFill>
              <a:schemeClr val="accent1"/>
            </a:solidFill>
            <a:prstDash val="dash"/>
          </a:ln>
        </p:spPr>
        <p:txBody>
          <a:bodyPr wrap="square" rtlCol="0">
            <a:spAutoFit/>
          </a:bodyPr>
          <a:lstStyle/>
          <a:p>
            <a:r>
              <a:rPr lang="fr-FR" sz="1200" dirty="0">
                <a:latin typeface="+mn-lt"/>
              </a:rPr>
              <a:t>ISMF-1</a:t>
            </a:r>
            <a:endParaRPr lang="en-US" sz="1200" dirty="0">
              <a:latin typeface="+mn-lt"/>
            </a:endParaRPr>
          </a:p>
        </p:txBody>
      </p:sp>
      <p:sp>
        <p:nvSpPr>
          <p:cNvPr id="40" name="TextBox 16">
            <a:extLst>
              <a:ext uri="{FF2B5EF4-FFF2-40B4-BE49-F238E27FC236}">
                <a16:creationId xmlns:a16="http://schemas.microsoft.com/office/drawing/2014/main" id="{D25B98F5-58DA-4357-BE65-0FF0CF9F87F6}"/>
              </a:ext>
            </a:extLst>
          </p:cNvPr>
          <p:cNvSpPr txBox="1"/>
          <p:nvPr/>
        </p:nvSpPr>
        <p:spPr>
          <a:xfrm>
            <a:off x="8670544" y="2811468"/>
            <a:ext cx="656736" cy="276999"/>
          </a:xfrm>
          <a:prstGeom prst="rect">
            <a:avLst/>
          </a:prstGeom>
          <a:noFill/>
          <a:ln>
            <a:solidFill>
              <a:schemeClr val="accent1"/>
            </a:solidFill>
            <a:prstDash val="dash"/>
          </a:ln>
        </p:spPr>
        <p:txBody>
          <a:bodyPr wrap="square" rtlCol="0">
            <a:spAutoFit/>
          </a:bodyPr>
          <a:lstStyle/>
          <a:p>
            <a:r>
              <a:rPr lang="fr-FR" sz="1200" dirty="0">
                <a:latin typeface="+mn-lt"/>
              </a:rPr>
              <a:t>ISMF-2</a:t>
            </a:r>
            <a:endParaRPr lang="en-US" sz="1200" dirty="0">
              <a:latin typeface="+mn-lt"/>
            </a:endParaRPr>
          </a:p>
        </p:txBody>
      </p:sp>
      <p:sp>
        <p:nvSpPr>
          <p:cNvPr id="41" name="TextBox 14">
            <a:extLst>
              <a:ext uri="{FF2B5EF4-FFF2-40B4-BE49-F238E27FC236}">
                <a16:creationId xmlns:a16="http://schemas.microsoft.com/office/drawing/2014/main" id="{606E36B5-1974-46DC-B054-9AFD060D9D3A}"/>
              </a:ext>
            </a:extLst>
          </p:cNvPr>
          <p:cNvSpPr txBox="1"/>
          <p:nvPr/>
        </p:nvSpPr>
        <p:spPr>
          <a:xfrm>
            <a:off x="8920796" y="1764966"/>
            <a:ext cx="589780" cy="261610"/>
          </a:xfrm>
          <a:prstGeom prst="rect">
            <a:avLst/>
          </a:prstGeom>
          <a:solidFill>
            <a:schemeClr val="bg1"/>
          </a:solidFill>
          <a:ln>
            <a:solidFill>
              <a:srgbClr val="FF0000"/>
            </a:solidFill>
            <a:prstDash val="dash"/>
          </a:ln>
        </p:spPr>
        <p:txBody>
          <a:bodyPr wrap="square" rtlCol="0">
            <a:spAutoFit/>
          </a:bodyPr>
          <a:lstStyle/>
          <a:p>
            <a:pPr algn="ctr"/>
            <a:r>
              <a:rPr lang="fr-FR" sz="1100" dirty="0">
                <a:latin typeface="+mn-lt"/>
              </a:rPr>
              <a:t>L-PSA1</a:t>
            </a:r>
            <a:endParaRPr lang="en-US" sz="1100" dirty="0">
              <a:latin typeface="+mn-lt"/>
            </a:endParaRPr>
          </a:p>
        </p:txBody>
      </p:sp>
      <p:sp>
        <p:nvSpPr>
          <p:cNvPr id="43" name="TextBox 14">
            <a:extLst>
              <a:ext uri="{FF2B5EF4-FFF2-40B4-BE49-F238E27FC236}">
                <a16:creationId xmlns:a16="http://schemas.microsoft.com/office/drawing/2014/main" id="{0B907CC9-2C32-4482-AFFC-0CB83CB4B26D}"/>
              </a:ext>
            </a:extLst>
          </p:cNvPr>
          <p:cNvSpPr txBox="1"/>
          <p:nvPr/>
        </p:nvSpPr>
        <p:spPr>
          <a:xfrm>
            <a:off x="8898154" y="3283913"/>
            <a:ext cx="589780" cy="261610"/>
          </a:xfrm>
          <a:prstGeom prst="rect">
            <a:avLst/>
          </a:prstGeom>
          <a:solidFill>
            <a:schemeClr val="bg1"/>
          </a:solidFill>
          <a:ln>
            <a:solidFill>
              <a:srgbClr val="FF0000"/>
            </a:solidFill>
            <a:prstDash val="dash"/>
          </a:ln>
        </p:spPr>
        <p:txBody>
          <a:bodyPr wrap="square" rtlCol="0">
            <a:spAutoFit/>
          </a:bodyPr>
          <a:lstStyle/>
          <a:p>
            <a:pPr algn="ctr"/>
            <a:r>
              <a:rPr lang="fr-FR" sz="1100" dirty="0">
                <a:latin typeface="+mn-lt"/>
              </a:rPr>
              <a:t>L-PSA2</a:t>
            </a:r>
            <a:endParaRPr lang="en-US" sz="1100" dirty="0">
              <a:latin typeface="+mn-lt"/>
            </a:endParaRPr>
          </a:p>
        </p:txBody>
      </p:sp>
      <p:sp>
        <p:nvSpPr>
          <p:cNvPr id="44" name="TextBox 16">
            <a:extLst>
              <a:ext uri="{FF2B5EF4-FFF2-40B4-BE49-F238E27FC236}">
                <a16:creationId xmlns:a16="http://schemas.microsoft.com/office/drawing/2014/main" id="{9630FAB1-F407-4560-8EF3-DDA82D53A16C}"/>
              </a:ext>
            </a:extLst>
          </p:cNvPr>
          <p:cNvSpPr txBox="1"/>
          <p:nvPr/>
        </p:nvSpPr>
        <p:spPr>
          <a:xfrm>
            <a:off x="9577780" y="2276373"/>
            <a:ext cx="638966" cy="297454"/>
          </a:xfrm>
          <a:prstGeom prst="rect">
            <a:avLst/>
          </a:prstGeom>
          <a:noFill/>
          <a:ln>
            <a:solidFill>
              <a:srgbClr val="FF0000"/>
            </a:solidFill>
          </a:ln>
        </p:spPr>
        <p:txBody>
          <a:bodyPr wrap="square" rtlCol="0">
            <a:spAutoFit/>
          </a:bodyPr>
          <a:lstStyle/>
          <a:p>
            <a:pPr algn="ctr"/>
            <a:r>
              <a:rPr lang="fr-FR" sz="1333" dirty="0">
                <a:latin typeface="+mn-lt"/>
              </a:rPr>
              <a:t>SMF1</a:t>
            </a:r>
            <a:endParaRPr lang="en-US" sz="1333" dirty="0">
              <a:latin typeface="+mn-lt"/>
            </a:endParaRPr>
          </a:p>
        </p:txBody>
      </p:sp>
      <p:sp>
        <p:nvSpPr>
          <p:cNvPr id="45" name="TextBox 19">
            <a:extLst>
              <a:ext uri="{FF2B5EF4-FFF2-40B4-BE49-F238E27FC236}">
                <a16:creationId xmlns:a16="http://schemas.microsoft.com/office/drawing/2014/main" id="{3C48496D-DA74-4797-83B7-0AD8C71E7AFE}"/>
              </a:ext>
            </a:extLst>
          </p:cNvPr>
          <p:cNvSpPr txBox="1"/>
          <p:nvPr/>
        </p:nvSpPr>
        <p:spPr>
          <a:xfrm>
            <a:off x="9577780" y="2801367"/>
            <a:ext cx="638966" cy="297454"/>
          </a:xfrm>
          <a:prstGeom prst="rect">
            <a:avLst/>
          </a:prstGeom>
          <a:noFill/>
          <a:ln>
            <a:solidFill>
              <a:srgbClr val="FF0000"/>
            </a:solidFill>
          </a:ln>
        </p:spPr>
        <p:txBody>
          <a:bodyPr wrap="square" rtlCol="0">
            <a:spAutoFit/>
          </a:bodyPr>
          <a:lstStyle/>
          <a:p>
            <a:pPr algn="ctr"/>
            <a:r>
              <a:rPr lang="fr-FR" sz="1333" dirty="0">
                <a:latin typeface="+mn-lt"/>
              </a:rPr>
              <a:t>SMF1</a:t>
            </a:r>
            <a:endParaRPr lang="en-US" sz="1333" dirty="0">
              <a:latin typeface="+mn-lt"/>
            </a:endParaRPr>
          </a:p>
        </p:txBody>
      </p:sp>
      <p:cxnSp>
        <p:nvCxnSpPr>
          <p:cNvPr id="46" name="Straight Connector 28">
            <a:extLst>
              <a:ext uri="{FF2B5EF4-FFF2-40B4-BE49-F238E27FC236}">
                <a16:creationId xmlns:a16="http://schemas.microsoft.com/office/drawing/2014/main" id="{3235F5FB-FDC0-4818-8653-175F21429928}"/>
              </a:ext>
            </a:extLst>
          </p:cNvPr>
          <p:cNvCxnSpPr>
            <a:cxnSpLocks/>
            <a:stCxn id="44" idx="1"/>
            <a:endCxn id="39" idx="3"/>
          </p:cNvCxnSpPr>
          <p:nvPr/>
        </p:nvCxnSpPr>
        <p:spPr>
          <a:xfrm flipH="1" flipV="1">
            <a:off x="9291381" y="2412559"/>
            <a:ext cx="286399" cy="12541"/>
          </a:xfrm>
          <a:prstGeom prst="line">
            <a:avLst/>
          </a:prstGeom>
          <a:ln w="19050"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48" name="Straight Connector 28">
            <a:extLst>
              <a:ext uri="{FF2B5EF4-FFF2-40B4-BE49-F238E27FC236}">
                <a16:creationId xmlns:a16="http://schemas.microsoft.com/office/drawing/2014/main" id="{2CACD68B-6B8E-47A7-98E0-0435B67E184B}"/>
              </a:ext>
            </a:extLst>
          </p:cNvPr>
          <p:cNvCxnSpPr>
            <a:cxnSpLocks/>
            <a:stCxn id="45" idx="1"/>
            <a:endCxn id="40" idx="3"/>
          </p:cNvCxnSpPr>
          <p:nvPr/>
        </p:nvCxnSpPr>
        <p:spPr>
          <a:xfrm flipH="1" flipV="1">
            <a:off x="9327280" y="2949968"/>
            <a:ext cx="250500" cy="126"/>
          </a:xfrm>
          <a:prstGeom prst="line">
            <a:avLst/>
          </a:prstGeom>
          <a:ln w="19050" cmpd="sng">
            <a:solidFill>
              <a:srgbClr val="FF0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2348913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3572" y="500060"/>
            <a:ext cx="10515600" cy="1325563"/>
          </a:xfrm>
        </p:spPr>
        <p:txBody>
          <a:bodyPr/>
          <a:lstStyle/>
          <a:p>
            <a:r>
              <a:rPr lang="en-US" altLang="zh-CN" sz="3200" dirty="0"/>
              <a:t>Multiple SMFs for VN group communication: way forward</a:t>
            </a:r>
            <a:endParaRPr lang="zh-CN" altLang="en-US" sz="3200" dirty="0"/>
          </a:p>
        </p:txBody>
      </p:sp>
      <p:sp>
        <p:nvSpPr>
          <p:cNvPr id="3" name="内容占位符 2"/>
          <p:cNvSpPr>
            <a:spLocks noGrp="1"/>
          </p:cNvSpPr>
          <p:nvPr>
            <p:ph idx="1"/>
          </p:nvPr>
        </p:nvSpPr>
        <p:spPr>
          <a:xfrm>
            <a:off x="348343" y="1825623"/>
            <a:ext cx="11560628" cy="3936547"/>
          </a:xfrm>
        </p:spPr>
        <p:txBody>
          <a:bodyPr/>
          <a:lstStyle/>
          <a:p>
            <a:r>
              <a:rPr lang="en-GB" altLang="zh-CN" sz="1800" dirty="0"/>
              <a:t>Open Issue </a:t>
            </a:r>
            <a:r>
              <a:rPr lang="en-US" altLang="zh-CN" sz="1800" dirty="0"/>
              <a:t>#1</a:t>
            </a:r>
            <a:r>
              <a:rPr lang="en-GB" altLang="zh-CN" sz="1800" dirty="0"/>
              <a:t>: N19-based </a:t>
            </a:r>
            <a:r>
              <a:rPr lang="en-US" altLang="zh-CN" sz="1800" dirty="0"/>
              <a:t>and/or N6-based</a:t>
            </a:r>
            <a:r>
              <a:rPr lang="en-GB" altLang="zh-CN" sz="1800" dirty="0"/>
              <a:t> forwarding is used between UPFs controlled by different SMFs</a:t>
            </a:r>
          </a:p>
          <a:p>
            <a:pPr lvl="1"/>
            <a:r>
              <a:rPr lang="en-GB" altLang="zh-CN" sz="1600" dirty="0"/>
              <a:t>Alt #1 – only N6-based forwarding: </a:t>
            </a:r>
            <a:r>
              <a:rPr lang="en-US" altLang="zh-CN" sz="1600" dirty="0"/>
              <a:t>Sol#3 and sol#16 (S2-2208283)</a:t>
            </a:r>
          </a:p>
          <a:p>
            <a:pPr marL="914400" lvl="2" indent="0">
              <a:buNone/>
            </a:pPr>
            <a:r>
              <a:rPr lang="en-GB" altLang="zh-CN" sz="1800" b="1" dirty="0"/>
              <a:t>Propose SoH on </a:t>
            </a:r>
            <a:r>
              <a:rPr lang="en-US" altLang="zh-CN" sz="1800" b="1" dirty="0"/>
              <a:t>Alt#</a:t>
            </a:r>
            <a:r>
              <a:rPr lang="en-GB" altLang="zh-CN" sz="1800" b="1" dirty="0"/>
              <a:t>1:        Yes()		No()</a:t>
            </a:r>
          </a:p>
          <a:p>
            <a:pPr lvl="1"/>
            <a:endParaRPr lang="en-GB" altLang="zh-CN" sz="1600" dirty="0"/>
          </a:p>
          <a:p>
            <a:pPr lvl="1"/>
            <a:endParaRPr lang="en-GB" altLang="zh-CN" sz="1600" dirty="0"/>
          </a:p>
          <a:p>
            <a:pPr lvl="1"/>
            <a:r>
              <a:rPr lang="en-GB" altLang="zh-CN" sz="1600" dirty="0"/>
              <a:t>Alt #2</a:t>
            </a:r>
            <a:r>
              <a:rPr lang="en-US" altLang="zh-CN" sz="1600" dirty="0"/>
              <a:t>- </a:t>
            </a:r>
            <a:r>
              <a:rPr lang="en-GB" altLang="zh-CN" sz="1600" dirty="0"/>
              <a:t> only N19-based forwarding: subset of </a:t>
            </a:r>
            <a:r>
              <a:rPr lang="en-US" altLang="zh-CN" sz="1600" dirty="0"/>
              <a:t>sol#5, sol#19  (S2-2208939)</a:t>
            </a:r>
          </a:p>
          <a:p>
            <a:pPr marL="914400" lvl="2" indent="0">
              <a:buNone/>
            </a:pPr>
            <a:r>
              <a:rPr lang="en-GB" altLang="zh-CN" sz="1800" b="1" dirty="0"/>
              <a:t>Propose SoH on </a:t>
            </a:r>
            <a:r>
              <a:rPr lang="en-US" altLang="zh-CN" sz="1800" b="1" dirty="0"/>
              <a:t>Alt#</a:t>
            </a:r>
            <a:r>
              <a:rPr lang="en-GB" altLang="zh-CN" sz="1800" b="1" dirty="0"/>
              <a:t>2:        Yes()		No()</a:t>
            </a:r>
          </a:p>
          <a:p>
            <a:pPr lvl="1"/>
            <a:endParaRPr lang="en-US" altLang="zh-CN" sz="1600" dirty="0"/>
          </a:p>
          <a:p>
            <a:pPr lvl="1"/>
            <a:endParaRPr lang="en-US" altLang="zh-CN" sz="1600" dirty="0"/>
          </a:p>
          <a:p>
            <a:pPr lvl="1"/>
            <a:r>
              <a:rPr lang="en-US" altLang="zh-CN" sz="1600" dirty="0"/>
              <a:t>Alt #3: Specify both </a:t>
            </a:r>
            <a:r>
              <a:rPr lang="en-GB" altLang="zh-CN" sz="1600" dirty="0"/>
              <a:t>N19-based </a:t>
            </a:r>
            <a:r>
              <a:rPr lang="en-US" altLang="zh-CN" sz="1600" dirty="0"/>
              <a:t>and N6-based</a:t>
            </a:r>
            <a:r>
              <a:rPr lang="en-GB" altLang="zh-CN" sz="1600" dirty="0"/>
              <a:t> forwarding </a:t>
            </a:r>
            <a:r>
              <a:rPr lang="en-US" altLang="zh-CN" sz="1600" dirty="0"/>
              <a:t>as an option (S2-2208954)</a:t>
            </a:r>
          </a:p>
          <a:p>
            <a:pPr marL="914400" lvl="2" indent="0">
              <a:buNone/>
            </a:pPr>
            <a:r>
              <a:rPr lang="en-GB" altLang="zh-CN" sz="1800" b="1" dirty="0"/>
              <a:t>Propose SoH on </a:t>
            </a:r>
            <a:r>
              <a:rPr lang="en-US" altLang="zh-CN" sz="1800" b="1" dirty="0"/>
              <a:t>Alt#</a:t>
            </a:r>
            <a:r>
              <a:rPr lang="en-GB" altLang="zh-CN" sz="1800" b="1" dirty="0"/>
              <a:t>3:        Yes()		No()</a:t>
            </a:r>
          </a:p>
          <a:p>
            <a:pPr lvl="2"/>
            <a:endParaRPr lang="en-GB" altLang="zh-CN" sz="1600" dirty="0"/>
          </a:p>
          <a:p>
            <a:pPr lvl="1"/>
            <a:endParaRPr lang="en-US" altLang="zh-CN" sz="1600" dirty="0"/>
          </a:p>
          <a:p>
            <a:pPr lvl="1"/>
            <a:endParaRPr lang="en-GB" altLang="zh-CN" sz="1600" dirty="0"/>
          </a:p>
        </p:txBody>
      </p:sp>
    </p:spTree>
    <p:extLst>
      <p:ext uri="{BB962C8B-B14F-4D97-AF65-F5344CB8AC3E}">
        <p14:creationId xmlns:p14="http://schemas.microsoft.com/office/powerpoint/2010/main" val="3518590244"/>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group service area enforcement</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p:txBody>
          <a:bodyPr/>
          <a:lstStyle/>
          <a:p>
            <a:r>
              <a:rPr lang="en-GB" altLang="zh-CN" sz="2000" dirty="0"/>
              <a:t>Background: A group can be provisioned with the group service area, the </a:t>
            </a:r>
            <a:r>
              <a:rPr lang="en-US" altLang="zh-CN" sz="2000" dirty="0"/>
              <a:t>service area is applicable to each UE within the group.</a:t>
            </a:r>
          </a:p>
          <a:p>
            <a:endParaRPr lang="en-GB" altLang="zh-CN" sz="2000" dirty="0"/>
          </a:p>
          <a:p>
            <a:r>
              <a:rPr lang="en-GB" altLang="zh-CN" sz="2000" dirty="0"/>
              <a:t>Open Issue </a:t>
            </a:r>
            <a:r>
              <a:rPr lang="en-US" altLang="zh-CN" sz="2000" dirty="0"/>
              <a:t>#2</a:t>
            </a:r>
            <a:r>
              <a:rPr lang="en-GB" altLang="zh-CN" sz="2000" dirty="0"/>
              <a:t>: </a:t>
            </a:r>
            <a:r>
              <a:rPr lang="en-US" altLang="zh-CN" sz="2000" dirty="0"/>
              <a:t>How to enforce the group service area, e.g. when the UE member moves in/out of the service area of the group</a:t>
            </a:r>
            <a:endParaRPr lang="en-GB" altLang="zh-CN" sz="2000" dirty="0"/>
          </a:p>
          <a:p>
            <a:pPr lvl="1"/>
            <a:r>
              <a:rPr lang="en-GB" altLang="zh-CN" sz="2000" dirty="0"/>
              <a:t>Alt#1: only LADN-based approach (S2-2208524)</a:t>
            </a:r>
          </a:p>
          <a:p>
            <a:pPr marL="914400" lvl="2" indent="0">
              <a:buNone/>
            </a:pPr>
            <a:r>
              <a:rPr lang="en-GB" altLang="zh-CN" sz="1800" b="1" dirty="0"/>
              <a:t>Propose SoH on </a:t>
            </a:r>
            <a:r>
              <a:rPr lang="en-US" altLang="zh-CN" sz="1800" b="1" dirty="0"/>
              <a:t>Alt#</a:t>
            </a:r>
            <a:r>
              <a:rPr lang="en-GB" altLang="zh-CN" sz="1800" b="1" dirty="0"/>
              <a:t>1:        Yes()		No()</a:t>
            </a:r>
          </a:p>
          <a:p>
            <a:endParaRPr lang="en-GB" altLang="zh-CN" b="1" dirty="0"/>
          </a:p>
          <a:p>
            <a:pPr lvl="1"/>
            <a:r>
              <a:rPr lang="en-GB" altLang="zh-CN" sz="2000" dirty="0"/>
              <a:t>Alt#2: support both LADN-based approach and SMF-based approach (S2-2208607)</a:t>
            </a:r>
          </a:p>
          <a:p>
            <a:pPr marL="914400" lvl="2" indent="0">
              <a:buNone/>
            </a:pPr>
            <a:r>
              <a:rPr lang="en-GB" altLang="zh-CN" sz="1800" b="1" dirty="0"/>
              <a:t>Propose SoH on </a:t>
            </a:r>
            <a:r>
              <a:rPr lang="en-US" altLang="zh-CN" sz="1800" b="1" dirty="0"/>
              <a:t>Alt#</a:t>
            </a:r>
            <a:r>
              <a:rPr lang="en-GB" altLang="zh-CN" sz="1800" b="1" dirty="0"/>
              <a:t>2:        Yes()		No()</a:t>
            </a:r>
          </a:p>
          <a:p>
            <a:pPr lvl="1"/>
            <a:endParaRPr lang="en-GB" altLang="zh-CN" b="1" dirty="0"/>
          </a:p>
          <a:p>
            <a:endParaRPr lang="zh-CN" altLang="en-US" dirty="0"/>
          </a:p>
        </p:txBody>
      </p:sp>
    </p:spTree>
    <p:extLst>
      <p:ext uri="{BB962C8B-B14F-4D97-AF65-F5344CB8AC3E}">
        <p14:creationId xmlns:p14="http://schemas.microsoft.com/office/powerpoint/2010/main" val="67762161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35112A-3969-4F98-9FBA-D80AA3D980B3}"/>
              </a:ext>
            </a:extLst>
          </p:cNvPr>
          <p:cNvSpPr>
            <a:spLocks noGrp="1"/>
          </p:cNvSpPr>
          <p:nvPr>
            <p:ph type="title"/>
          </p:nvPr>
        </p:nvSpPr>
        <p:spPr>
          <a:xfrm>
            <a:off x="838200" y="365125"/>
            <a:ext cx="7507514" cy="1325563"/>
          </a:xfrm>
        </p:spPr>
        <p:txBody>
          <a:bodyPr/>
          <a:lstStyle/>
          <a:p>
            <a:r>
              <a:rPr lang="en-US" altLang="zh-CN" sz="3600" dirty="0"/>
              <a:t>Reporting for group member changes</a:t>
            </a:r>
            <a:endParaRPr lang="zh-CN" altLang="en-US" sz="3600" dirty="0"/>
          </a:p>
        </p:txBody>
      </p:sp>
      <p:sp>
        <p:nvSpPr>
          <p:cNvPr id="3" name="内容占位符 2">
            <a:extLst>
              <a:ext uri="{FF2B5EF4-FFF2-40B4-BE49-F238E27FC236}">
                <a16:creationId xmlns:a16="http://schemas.microsoft.com/office/drawing/2014/main" id="{FA310F0C-7D03-41F2-9A5B-5D5871FE6445}"/>
              </a:ext>
            </a:extLst>
          </p:cNvPr>
          <p:cNvSpPr>
            <a:spLocks noGrp="1"/>
          </p:cNvSpPr>
          <p:nvPr>
            <p:ph idx="1"/>
          </p:nvPr>
        </p:nvSpPr>
        <p:spPr/>
        <p:txBody>
          <a:bodyPr/>
          <a:lstStyle/>
          <a:p>
            <a:r>
              <a:rPr lang="en-GB" altLang="zh-CN" sz="2000" dirty="0"/>
              <a:t>Background:  </a:t>
            </a:r>
          </a:p>
          <a:p>
            <a:pPr lvl="1"/>
            <a:r>
              <a:rPr lang="en-GB" altLang="zh-CN" sz="1600" dirty="0"/>
              <a:t>Exposure of membership changes applies to both 5G VN group created via 5G VN PP API and any other groups configured by OAM. The AF can be notified about the membership changes via this exposure service.</a:t>
            </a:r>
          </a:p>
          <a:p>
            <a:pPr lvl="1"/>
            <a:r>
              <a:rPr lang="en-GB" altLang="zh-CN" sz="1600" dirty="0"/>
              <a:t>In previous GMEC conference call, the assumptions for membership change exposure is to use Parameter Provisioning service, however some companies offline show different views on this assumption.</a:t>
            </a:r>
          </a:p>
          <a:p>
            <a:pPr lvl="1"/>
            <a:r>
              <a:rPr lang="en-GB" altLang="zh-CN" sz="1600" dirty="0"/>
              <a:t>So the purpose here is to confirm formally the assumption</a:t>
            </a:r>
            <a:endParaRPr lang="en-US" altLang="zh-CN" sz="1600" dirty="0"/>
          </a:p>
          <a:p>
            <a:endParaRPr lang="en-US" altLang="zh-CN" sz="1800" dirty="0"/>
          </a:p>
          <a:p>
            <a:r>
              <a:rPr lang="en-US" altLang="zh-CN" sz="1800" dirty="0"/>
              <a:t>Open Issue#3: Whether to use Event Exposure service or Parameter Provisioning service for reporting of group member changes</a:t>
            </a:r>
          </a:p>
          <a:p>
            <a:pPr lvl="1"/>
            <a:r>
              <a:rPr lang="en-US" altLang="zh-CN" sz="1600" dirty="0"/>
              <a:t>Alt #1: Enhance Parameter Provisioning service for support of group member changes reporting (S2-2208428/S2-2208432)</a:t>
            </a:r>
          </a:p>
          <a:p>
            <a:pPr lvl="2"/>
            <a:r>
              <a:rPr lang="en-GB" altLang="zh-CN" sz="1800" b="1" dirty="0"/>
              <a:t>Yes</a:t>
            </a:r>
          </a:p>
          <a:p>
            <a:pPr lvl="1"/>
            <a:endParaRPr lang="en-US" altLang="zh-CN" sz="2000" dirty="0"/>
          </a:p>
          <a:p>
            <a:pPr lvl="1"/>
            <a:r>
              <a:rPr lang="en-US" altLang="zh-CN" sz="1600" dirty="0"/>
              <a:t>Alt #2: Enhance Event Exposure service for support of group member changes reporting (S2-2208595/S2-2208941)</a:t>
            </a:r>
          </a:p>
          <a:p>
            <a:pPr lvl="2"/>
            <a:r>
              <a:rPr lang="en-GB" altLang="zh-CN" sz="1800" b="1" dirty="0"/>
              <a:t>Yes</a:t>
            </a:r>
          </a:p>
          <a:p>
            <a:pPr lvl="1"/>
            <a:endParaRPr lang="en-US" altLang="zh-CN" dirty="0"/>
          </a:p>
          <a:p>
            <a:pPr lvl="1"/>
            <a:endParaRPr lang="zh-CN" altLang="en-US" dirty="0"/>
          </a:p>
        </p:txBody>
      </p:sp>
    </p:spTree>
    <p:extLst>
      <p:ext uri="{BB962C8B-B14F-4D97-AF65-F5344CB8AC3E}">
        <p14:creationId xmlns:p14="http://schemas.microsoft.com/office/powerpoint/2010/main" val="3529075872"/>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176C00-0859-4428-8EAE-75FE0807F1F8}"/>
              </a:ext>
            </a:extLst>
          </p:cNvPr>
          <p:cNvSpPr>
            <a:spLocks noGrp="1"/>
          </p:cNvSpPr>
          <p:nvPr>
            <p:ph type="title"/>
          </p:nvPr>
        </p:nvSpPr>
        <p:spPr/>
        <p:txBody>
          <a:bodyPr/>
          <a:lstStyle/>
          <a:p>
            <a:r>
              <a:rPr lang="en-US" altLang="zh-CN" dirty="0"/>
              <a:t>Monitoring of CSA/CSR</a:t>
            </a:r>
            <a:endParaRPr lang="zh-CN" altLang="en-US" dirty="0"/>
          </a:p>
        </p:txBody>
      </p:sp>
      <p:sp>
        <p:nvSpPr>
          <p:cNvPr id="3" name="内容占位符 2">
            <a:extLst>
              <a:ext uri="{FF2B5EF4-FFF2-40B4-BE49-F238E27FC236}">
                <a16:creationId xmlns:a16="http://schemas.microsoft.com/office/drawing/2014/main" id="{11C5BDB0-B837-493C-9668-E4BCB4554D89}"/>
              </a:ext>
            </a:extLst>
          </p:cNvPr>
          <p:cNvSpPr>
            <a:spLocks noGrp="1"/>
          </p:cNvSpPr>
          <p:nvPr>
            <p:ph idx="1"/>
          </p:nvPr>
        </p:nvSpPr>
        <p:spPr/>
        <p:txBody>
          <a:bodyPr/>
          <a:lstStyle/>
          <a:p>
            <a:r>
              <a:rPr lang="en-US" altLang="zh-CN" sz="2400" dirty="0"/>
              <a:t>Open Issue#4: How to support Monitoring of CSA/CSR (communication service availability, communication service reliability )</a:t>
            </a:r>
          </a:p>
          <a:p>
            <a:pPr lvl="1"/>
            <a:r>
              <a:rPr lang="en-US" altLang="zh-CN" dirty="0"/>
              <a:t>Alt#1: NWDAF/NEF analytics service is enhanced for monitoring of CSA/CSR</a:t>
            </a:r>
          </a:p>
          <a:p>
            <a:pPr lvl="2"/>
            <a:r>
              <a:rPr lang="en-US" altLang="zh-CN" dirty="0"/>
              <a:t>Yes                           	No</a:t>
            </a:r>
          </a:p>
          <a:p>
            <a:pPr lvl="1"/>
            <a:endParaRPr lang="en-US" altLang="zh-CN" dirty="0"/>
          </a:p>
          <a:p>
            <a:pPr lvl="1"/>
            <a:endParaRPr lang="en-US" altLang="zh-CN" dirty="0"/>
          </a:p>
          <a:p>
            <a:pPr lvl="1"/>
            <a:r>
              <a:rPr lang="en-US" altLang="zh-CN" dirty="0"/>
              <a:t>Alt#2: NEF exposure of CSA/CSR monitoring is not specified</a:t>
            </a:r>
          </a:p>
          <a:p>
            <a:pPr lvl="2"/>
            <a:r>
              <a:rPr lang="en-US" altLang="zh-CN" dirty="0"/>
              <a:t>Yes			No</a:t>
            </a:r>
          </a:p>
          <a:p>
            <a:pPr lvl="1"/>
            <a:endParaRPr lang="zh-CN" altLang="en-US" dirty="0"/>
          </a:p>
        </p:txBody>
      </p:sp>
      <p:sp>
        <p:nvSpPr>
          <p:cNvPr id="4" name="矩形 3">
            <a:extLst>
              <a:ext uri="{FF2B5EF4-FFF2-40B4-BE49-F238E27FC236}">
                <a16:creationId xmlns:a16="http://schemas.microsoft.com/office/drawing/2014/main" id="{2C609AC5-BD1C-4888-AF8E-56E532B6CE5E}"/>
              </a:ext>
            </a:extLst>
          </p:cNvPr>
          <p:cNvSpPr/>
          <p:nvPr/>
        </p:nvSpPr>
        <p:spPr>
          <a:xfrm rot="1431666">
            <a:off x="5246914" y="734223"/>
            <a:ext cx="3737428" cy="508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Postponed</a:t>
            </a:r>
            <a:endParaRPr lang="zh-CN" altLang="en-US" dirty="0"/>
          </a:p>
        </p:txBody>
      </p:sp>
    </p:spTree>
    <p:extLst>
      <p:ext uri="{BB962C8B-B14F-4D97-AF65-F5344CB8AC3E}">
        <p14:creationId xmlns:p14="http://schemas.microsoft.com/office/powerpoint/2010/main" val="395952762"/>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CA3727-A4EB-4398-9783-D0148B061093}">
  <ds:schemaRefs>
    <ds:schemaRef ds:uri="http://purl.org/dc/dcmitype/"/>
    <ds:schemaRef ds:uri="http://purl.org/dc/terms/"/>
    <ds:schemaRef ds:uri="679a257e-872f-4c98-9e8a-0a9c104f72cd"/>
    <ds:schemaRef ds:uri="280d8efa-eff2-4910-88d2-79ca146720c4"/>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10156</TotalTime>
  <Words>752</Words>
  <Application>Microsoft Office PowerPoint</Application>
  <PresentationFormat>宽屏</PresentationFormat>
  <Paragraphs>81</Paragraphs>
  <Slides>6</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6</vt:i4>
      </vt:variant>
    </vt:vector>
  </HeadingPairs>
  <TitlesOfParts>
    <vt:vector size="14" baseType="lpstr">
      <vt:lpstr>Arial </vt:lpstr>
      <vt:lpstr>Nokia Pure Text Light</vt:lpstr>
      <vt:lpstr>宋体</vt:lpstr>
      <vt:lpstr>Arial</vt:lpstr>
      <vt:lpstr>Calibri</vt:lpstr>
      <vt:lpstr>Calibri Light</vt:lpstr>
      <vt:lpstr>Times New Roman</vt:lpstr>
      <vt:lpstr>Office Theme</vt:lpstr>
      <vt:lpstr>FS_GMEC/GMEC: Way Forward for Open Issues</vt:lpstr>
      <vt:lpstr>Multiple SMFs for VN group communication: background</vt:lpstr>
      <vt:lpstr>Multiple SMFs for VN group communication: way forward</vt:lpstr>
      <vt:lpstr>group service area enforcement</vt:lpstr>
      <vt:lpstr>Reporting for group member changes</vt:lpstr>
      <vt:lpstr>Monitoring of CSA/CSR</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Huawei</cp:lastModifiedBy>
  <cp:revision>1033</cp:revision>
  <dcterms:created xsi:type="dcterms:W3CDTF">2010-02-05T13:52:04Z</dcterms:created>
  <dcterms:modified xsi:type="dcterms:W3CDTF">2022-10-10T08:41:41Z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(3)q23a7rchnaU/ROYaatnR2I2SJK0j3JYtOGPqZIzYgnMCFQtD7qXFMM3+SJS/iH9tThciBFfJ
MqOoziv4icLPnEdZMgTwy+JIBnFRqrMKjE02tEqG41QMOQn5PhR/vQDXo29AXYQhM1yWbGZ1
E9DylImWG/8iKjfc+nuCesBPrMonrUr70EqZPkM13UfnOVBUM7G3vZSEpXfIjajH8AtHnnvW
r+A7NTEF+yk4qeVmxS</vt:lpwstr>
  </property>
  <property fmtid="{D5CDD505-2E9C-101B-9397-08002B2CF9AE}" pid="4" name="_2015_ms_pID_7253431">
    <vt:lpwstr>gC/fnZy2gwvYyxPPmWHgiawwdhblES2v36ultlMzsFyW6EDx4fUVW9
+t6eq7zXpFB5DKGJFJgo04OC/e6blIdILdOWFi0aBshHZ6Dp90d3aiKqlcY6ee9lmK3diksB
bsBqwVUzWlYwdTpkw7dHpuZPy9CxFjmQAY0n81it6gcsrt9xJzLKsUYKZpCVycqV7z4pOfxE
gwrPEP7pxGMFWyYEdQkljruB8GYnlre5qLns</vt:lpwstr>
  </property>
  <property fmtid="{D5CDD505-2E9C-101B-9397-08002B2CF9AE}" pid="5" name="_2015_ms_pID_7253432">
    <vt:lpwstr>ug==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1665386801</vt:lpwstr>
  </property>
</Properties>
</file>