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9"/>
  </p:notesMasterIdLst>
  <p:handoutMasterIdLst>
    <p:handoutMasterId r:id="rId20"/>
  </p:handoutMasterIdLst>
  <p:sldIdLst>
    <p:sldId id="341" r:id="rId5"/>
    <p:sldId id="363" r:id="rId6"/>
    <p:sldId id="364" r:id="rId7"/>
    <p:sldId id="378" r:id="rId8"/>
    <p:sldId id="366" r:id="rId9"/>
    <p:sldId id="379" r:id="rId10"/>
    <p:sldId id="368" r:id="rId11"/>
    <p:sldId id="381" r:id="rId12"/>
    <p:sldId id="369" r:id="rId13"/>
    <p:sldId id="372" r:id="rId14"/>
    <p:sldId id="373" r:id="rId15"/>
    <p:sldId id="374" r:id="rId16"/>
    <p:sldId id="375" r:id="rId17"/>
    <p:sldId id="380" r:id="rId18"/>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75" autoAdjust="0"/>
    <p:restoredTop sz="94679" autoAdjust="0"/>
  </p:normalViewPr>
  <p:slideViewPr>
    <p:cSldViewPr snapToGrid="0">
      <p:cViewPr varScale="1">
        <p:scale>
          <a:sx n="92" d="100"/>
          <a:sy n="92" d="100"/>
        </p:scale>
        <p:origin x="48" y="41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dirty="0"/>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dirty="0"/>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dirty="0"/>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dirty="0"/>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dirty="0"/>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dirty="0"/>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dirty="0">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dirty="0">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dirty="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29707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offline CC on FS_EDGE_Ph2	</a:t>
            </a:r>
          </a:p>
          <a:p>
            <a:pPr eaLnBrk="1" hangingPunct="1">
              <a:defRPr/>
            </a:pPr>
            <a:r>
              <a:rPr lang="sv-SE" altLang="en-US" sz="1200" b="1" dirty="0">
                <a:latin typeface="Arial "/>
              </a:rPr>
              <a:t>CC – 27 Sept 2022</a:t>
            </a: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163050" y="133350"/>
            <a:ext cx="2600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a:latin typeface="Arial "/>
              </a:rPr>
              <a:t>S2-220xxxx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2147888" y="1709738"/>
            <a:ext cx="7886700" cy="2852737"/>
          </a:xfrm>
        </p:spPr>
        <p:txBody>
          <a:bodyPr/>
          <a:lstStyle/>
          <a:p>
            <a:pPr eaLnBrk="1" hangingPunct="1"/>
            <a:r>
              <a:rPr lang="en-GB" altLang="en-US" dirty="0"/>
              <a:t>FS_EDGE_Ph2 progression at SA2#153e</a:t>
            </a:r>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r>
              <a:rPr lang="en-GB" altLang="en-US" dirty="0"/>
              <a:t>Patrice Hédé</a:t>
            </a:r>
          </a:p>
          <a:p>
            <a:pPr marL="0" indent="0" eaLnBrk="1" hangingPunct="1">
              <a:buFontTx/>
              <a:buNone/>
            </a:pPr>
            <a:r>
              <a:rPr lang="en-GB" altLang="en-US" dirty="0"/>
              <a:t>FS_EDGE_Ph2 rapporteur, Huawei Technologies</a:t>
            </a:r>
          </a:p>
          <a:p>
            <a:pPr marL="0" indent="0" eaLnBrk="1" hangingPunct="1">
              <a:buFontTx/>
              <a:buNone/>
            </a:pPr>
            <a:endParaRPr lang="en-GB" altLang="en-US"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sz="3600" dirty="0"/>
              <a:t>Status of KI#3 (Finer granular sets of UEs)</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a:xfrm>
            <a:off x="838200" y="1825625"/>
            <a:ext cx="10515600" cy="3022084"/>
          </a:xfrm>
        </p:spPr>
        <p:txBody>
          <a:bodyPr/>
          <a:lstStyle/>
          <a:p>
            <a:r>
              <a:rPr lang="en-US" altLang="en-US" sz="1600" dirty="0"/>
              <a:t>Nokia (penholder)</a:t>
            </a:r>
            <a:endParaRPr lang="en-US" altLang="en-US" sz="1200" dirty="0"/>
          </a:p>
          <a:p>
            <a:pPr lvl="1"/>
            <a:r>
              <a:rPr lang="en-US" altLang="en-US" sz="1400" dirty="0"/>
              <a:t>Content based on latest version in SA2#152e. Conclusion with 5 bullets + 1 EN</a:t>
            </a:r>
          </a:p>
          <a:p>
            <a:r>
              <a:rPr lang="en-US" altLang="en-US" sz="1600" dirty="0"/>
              <a:t>Huawei</a:t>
            </a:r>
          </a:p>
          <a:p>
            <a:pPr lvl="1"/>
            <a:r>
              <a:rPr lang="en-US" altLang="en-US" sz="1400" dirty="0"/>
              <a:t>Removes Target Category information compared to Nokia's version</a:t>
            </a:r>
          </a:p>
          <a:p>
            <a:r>
              <a:rPr lang="en-US" altLang="en-US" sz="1600" dirty="0"/>
              <a:t>Ericsson</a:t>
            </a:r>
            <a:endParaRPr lang="en-US" altLang="en-US" sz="1800" dirty="0"/>
          </a:p>
          <a:p>
            <a:pPr lvl="1"/>
            <a:r>
              <a:rPr lang="en-US" altLang="en-US" sz="1400" dirty="0"/>
              <a:t>Proposes to use "service information" (not spelt out in their conclusion)</a:t>
            </a:r>
          </a:p>
        </p:txBody>
      </p:sp>
      <p:sp>
        <p:nvSpPr>
          <p:cNvPr id="4" name="TextBox 3">
            <a:extLst>
              <a:ext uri="{FF2B5EF4-FFF2-40B4-BE49-F238E27FC236}">
                <a16:creationId xmlns:a16="http://schemas.microsoft.com/office/drawing/2014/main" id="{BA0E801B-9D5D-4EA9-AB93-E6286B2A6122}"/>
              </a:ext>
            </a:extLst>
          </p:cNvPr>
          <p:cNvSpPr txBox="1"/>
          <p:nvPr/>
        </p:nvSpPr>
        <p:spPr>
          <a:xfrm>
            <a:off x="1088923" y="4847709"/>
            <a:ext cx="10014154" cy="1550906"/>
          </a:xfrm>
          <a:prstGeom prst="rect">
            <a:avLst/>
          </a:prstGeom>
          <a:noFill/>
          <a:ln>
            <a:solidFill>
              <a:srgbClr val="00B050"/>
            </a:solidFill>
          </a:ln>
        </p:spPr>
        <p:txBody>
          <a:bodyPr wrap="square" lIns="36000" tIns="36000" rIns="36000" bIns="36000" rtlCol="0">
            <a:noAutofit/>
          </a:bodyPr>
          <a:lstStyle/>
          <a:p>
            <a:r>
              <a:rPr lang="en-IE" sz="1600" dirty="0">
                <a:solidFill>
                  <a:schemeClr val="accent6">
                    <a:lumMod val="75000"/>
                  </a:schemeClr>
                </a:solidFill>
                <a:latin typeface="+mn-lt"/>
              </a:rPr>
              <a:t>OUTCOME:</a:t>
            </a:r>
          </a:p>
          <a:p>
            <a:r>
              <a:rPr lang="en-IE" sz="1600" dirty="0">
                <a:solidFill>
                  <a:schemeClr val="accent6">
                    <a:lumMod val="75000"/>
                  </a:schemeClr>
                </a:solidFill>
                <a:latin typeface="+mn-lt"/>
              </a:rPr>
              <a:t>1. API refers to subscriber category, or new abstract concept?</a:t>
            </a:r>
          </a:p>
          <a:p>
            <a:r>
              <a:rPr lang="en-IE" sz="1600" dirty="0">
                <a:solidFill>
                  <a:schemeClr val="accent6">
                    <a:lumMod val="75000"/>
                  </a:schemeClr>
                </a:solidFill>
                <a:latin typeface="+mn-lt"/>
              </a:rPr>
              <a:t>2. What is stored in UDR?</a:t>
            </a:r>
          </a:p>
          <a:p>
            <a:r>
              <a:rPr lang="en-IE" sz="1600" dirty="0">
                <a:solidFill>
                  <a:schemeClr val="accent6">
                    <a:lumMod val="75000"/>
                  </a:schemeClr>
                </a:solidFill>
                <a:latin typeface="+mn-lt"/>
              </a:rPr>
              <a:t>3. Whether to support combinations?</a:t>
            </a:r>
          </a:p>
        </p:txBody>
      </p:sp>
    </p:spTree>
    <p:extLst>
      <p:ext uri="{BB962C8B-B14F-4D97-AF65-F5344CB8AC3E}">
        <p14:creationId xmlns:p14="http://schemas.microsoft.com/office/powerpoint/2010/main" val="675780820"/>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sz="3600" dirty="0"/>
              <a:t>Status of KI#4 (Influencing UPF/EAS (re)location</a:t>
            </a:r>
            <a:br>
              <a:rPr lang="en-GB" altLang="en-US" sz="3600" dirty="0"/>
            </a:br>
            <a:r>
              <a:rPr lang="en-GB" altLang="en-US" sz="3600" dirty="0"/>
              <a:t>for collections of UEs)</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a:xfrm>
            <a:off x="838200" y="1825625"/>
            <a:ext cx="10515600" cy="3022084"/>
          </a:xfrm>
        </p:spPr>
        <p:txBody>
          <a:bodyPr/>
          <a:lstStyle/>
          <a:p>
            <a:r>
              <a:rPr lang="en-US" altLang="en-US" sz="1600" dirty="0"/>
              <a:t>Lenovo (penholder):</a:t>
            </a:r>
          </a:p>
          <a:p>
            <a:pPr lvl="1"/>
            <a:r>
              <a:rPr lang="en-US" altLang="en-US" sz="1400" dirty="0"/>
              <a:t>Resolves all 4 ENs</a:t>
            </a:r>
          </a:p>
        </p:txBody>
      </p:sp>
      <p:sp>
        <p:nvSpPr>
          <p:cNvPr id="4" name="TextBox 3">
            <a:extLst>
              <a:ext uri="{FF2B5EF4-FFF2-40B4-BE49-F238E27FC236}">
                <a16:creationId xmlns:a16="http://schemas.microsoft.com/office/drawing/2014/main" id="{DC026EEC-808E-4809-A8E5-2F9F92FB5F12}"/>
              </a:ext>
            </a:extLst>
          </p:cNvPr>
          <p:cNvSpPr txBox="1"/>
          <p:nvPr/>
        </p:nvSpPr>
        <p:spPr>
          <a:xfrm>
            <a:off x="1088923" y="4847709"/>
            <a:ext cx="10014154" cy="1550906"/>
          </a:xfrm>
          <a:prstGeom prst="rect">
            <a:avLst/>
          </a:prstGeom>
          <a:noFill/>
          <a:ln>
            <a:solidFill>
              <a:srgbClr val="00B050"/>
            </a:solidFill>
          </a:ln>
        </p:spPr>
        <p:txBody>
          <a:bodyPr wrap="square" lIns="36000" tIns="36000" rIns="36000" bIns="36000" rtlCol="0">
            <a:noAutofit/>
          </a:bodyPr>
          <a:lstStyle/>
          <a:p>
            <a:r>
              <a:rPr lang="en-IE" sz="1600" dirty="0">
                <a:solidFill>
                  <a:schemeClr val="accent6">
                    <a:lumMod val="75000"/>
                  </a:schemeClr>
                </a:solidFill>
                <a:latin typeface="+mn-lt"/>
              </a:rPr>
              <a:t>OUTCOME:</a:t>
            </a:r>
          </a:p>
          <a:p>
            <a:r>
              <a:rPr lang="en-IE" sz="1600" dirty="0">
                <a:solidFill>
                  <a:schemeClr val="accent6">
                    <a:lumMod val="75000"/>
                  </a:schemeClr>
                </a:solidFill>
                <a:latin typeface="+mn-lt"/>
              </a:rPr>
              <a:t>AF selection on common EAS/DNAI → do we detail that?</a:t>
            </a:r>
          </a:p>
          <a:p>
            <a:r>
              <a:rPr lang="en-IE" sz="1600" dirty="0">
                <a:solidFill>
                  <a:schemeClr val="accent6">
                    <a:lumMod val="75000"/>
                  </a:schemeClr>
                </a:solidFill>
                <a:latin typeface="+mn-lt"/>
              </a:rPr>
              <a:t>On 5GC selection of common EAS/DNAI → how to support multiple SMF case? (further discussion offline on the independent service to determine common EAS/DNAI proposal from NTT Docomo)</a:t>
            </a:r>
          </a:p>
        </p:txBody>
      </p:sp>
    </p:spTree>
    <p:extLst>
      <p:ext uri="{BB962C8B-B14F-4D97-AF65-F5344CB8AC3E}">
        <p14:creationId xmlns:p14="http://schemas.microsoft.com/office/powerpoint/2010/main" val="4171148980"/>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sz="3600" dirty="0"/>
              <a:t>Status of KI#5 (GSMA OPG impacts for EHE</a:t>
            </a:r>
            <a:br>
              <a:rPr lang="en-GB" altLang="en-US" sz="3600" dirty="0"/>
            </a:br>
            <a:r>
              <a:rPr lang="en-GB" altLang="en-US" sz="3600" dirty="0"/>
              <a:t>operated by separate party)</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a:xfrm>
            <a:off x="838200" y="1825625"/>
            <a:ext cx="10515600" cy="3022084"/>
          </a:xfrm>
        </p:spPr>
        <p:txBody>
          <a:bodyPr/>
          <a:lstStyle/>
          <a:p>
            <a:r>
              <a:rPr lang="en-US" altLang="en-US" sz="1600" dirty="0"/>
              <a:t>Qualcomm (penholder):</a:t>
            </a:r>
          </a:p>
          <a:p>
            <a:pPr lvl="1"/>
            <a:r>
              <a:rPr lang="en-US" altLang="en-US" sz="1400" dirty="0"/>
              <a:t>Update "per PLMN EASDFs" flow of solution #22</a:t>
            </a:r>
          </a:p>
          <a:p>
            <a:pPr lvl="1"/>
            <a:r>
              <a:rPr lang="en-US" altLang="en-US" sz="1400" dirty="0"/>
              <a:t>Conclusions: Rewritten :)  — removes 3 ENs, adds 1 EN. Remains 3 ENs on edge relocation + 1 EN on topology hiding</a:t>
            </a:r>
          </a:p>
          <a:p>
            <a:pPr lvl="1"/>
            <a:r>
              <a:rPr lang="en-US" altLang="en-US" sz="1400" dirty="0"/>
              <a:t>LS to GSMA OPG on topology hiding  (rapporteur: probably the question needs to be more granular (which data is exposed, and for which purpose it is exposed)</a:t>
            </a:r>
          </a:p>
          <a:p>
            <a:r>
              <a:rPr lang="en-US" altLang="en-US" sz="1600" dirty="0"/>
              <a:t>CATT: </a:t>
            </a:r>
          </a:p>
          <a:p>
            <a:pPr lvl="1"/>
            <a:r>
              <a:rPr lang="en-US" altLang="en-US" sz="1400" dirty="0"/>
              <a:t>Edge relocation aspects</a:t>
            </a:r>
            <a:endParaRPr lang="en-US" altLang="en-US" sz="1200" dirty="0"/>
          </a:p>
          <a:p>
            <a:r>
              <a:rPr lang="en-US" altLang="en-US" sz="1600" dirty="0"/>
              <a:t>Huawei:</a:t>
            </a:r>
          </a:p>
          <a:p>
            <a:pPr lvl="1"/>
            <a:r>
              <a:rPr lang="en-US" altLang="en-US" sz="1400" dirty="0"/>
              <a:t>Alternative proposal on the conclusions (addresses 2 ENs out of 6)</a:t>
            </a:r>
          </a:p>
          <a:p>
            <a:r>
              <a:rPr lang="en-US" altLang="en-US" sz="1600" dirty="0"/>
              <a:t>China Mobile:</a:t>
            </a:r>
          </a:p>
          <a:p>
            <a:pPr lvl="1"/>
            <a:r>
              <a:rPr lang="en-US" altLang="en-US" sz="1400" dirty="0"/>
              <a:t>Alternative proposal for LS to GSMA OPG regarding topology hiding</a:t>
            </a:r>
          </a:p>
          <a:p>
            <a:pPr lvl="1"/>
            <a:r>
              <a:rPr lang="en-US" altLang="en-US" sz="1400" dirty="0"/>
              <a:t>Proposal includes question on charging.</a:t>
            </a:r>
          </a:p>
          <a:p>
            <a:pPr lvl="1"/>
            <a:endParaRPr lang="en-US" altLang="en-US" sz="1400" dirty="0"/>
          </a:p>
          <a:p>
            <a:pPr lvl="1"/>
            <a:endParaRPr lang="en-US" altLang="en-US" sz="1200" dirty="0"/>
          </a:p>
        </p:txBody>
      </p:sp>
      <p:sp>
        <p:nvSpPr>
          <p:cNvPr id="4" name="TextBox 3">
            <a:extLst>
              <a:ext uri="{FF2B5EF4-FFF2-40B4-BE49-F238E27FC236}">
                <a16:creationId xmlns:a16="http://schemas.microsoft.com/office/drawing/2014/main" id="{B594D017-7757-4374-8B99-5E46A3204019}"/>
              </a:ext>
            </a:extLst>
          </p:cNvPr>
          <p:cNvSpPr txBox="1"/>
          <p:nvPr/>
        </p:nvSpPr>
        <p:spPr>
          <a:xfrm>
            <a:off x="1088923" y="5128953"/>
            <a:ext cx="10014154" cy="1269662"/>
          </a:xfrm>
          <a:prstGeom prst="rect">
            <a:avLst/>
          </a:prstGeom>
          <a:noFill/>
          <a:ln>
            <a:solidFill>
              <a:srgbClr val="00B050"/>
            </a:solidFill>
          </a:ln>
        </p:spPr>
        <p:txBody>
          <a:bodyPr wrap="square" lIns="36000" tIns="36000" rIns="36000" bIns="36000" rtlCol="0">
            <a:noAutofit/>
          </a:bodyPr>
          <a:lstStyle/>
          <a:p>
            <a:r>
              <a:rPr lang="en-IE" sz="1600" dirty="0">
                <a:solidFill>
                  <a:schemeClr val="accent6">
                    <a:lumMod val="75000"/>
                  </a:schemeClr>
                </a:solidFill>
                <a:latin typeface="+mn-lt"/>
              </a:rPr>
              <a:t>OUTCOME:</a:t>
            </a:r>
          </a:p>
          <a:p>
            <a:r>
              <a:rPr lang="en-IE" sz="1600" dirty="0">
                <a:solidFill>
                  <a:schemeClr val="accent6">
                    <a:lumMod val="75000"/>
                  </a:schemeClr>
                </a:solidFill>
                <a:latin typeface="+mn-lt"/>
              </a:rPr>
              <a:t>Keep Edge resolution of relocation aspects separately</a:t>
            </a:r>
          </a:p>
          <a:p>
            <a:r>
              <a:rPr lang="en-IE" sz="1600" dirty="0">
                <a:solidFill>
                  <a:schemeClr val="accent6">
                    <a:lumMod val="75000"/>
                  </a:schemeClr>
                </a:solidFill>
                <a:latin typeface="+mn-lt"/>
              </a:rPr>
              <a:t>Determine which information is needed to make this work, and ask GSMA whether they are OK to be shared (API and/or SLA).</a:t>
            </a:r>
          </a:p>
          <a:p>
            <a:r>
              <a:rPr lang="en-IE" sz="1600" dirty="0">
                <a:solidFill>
                  <a:schemeClr val="accent6">
                    <a:lumMod val="75000"/>
                  </a:schemeClr>
                </a:solidFill>
                <a:latin typeface="+mn-lt"/>
              </a:rPr>
              <a:t>Clarify the requirement from GSMA on charging → rephrase the question to GSMA</a:t>
            </a:r>
          </a:p>
        </p:txBody>
      </p:sp>
    </p:spTree>
    <p:extLst>
      <p:ext uri="{BB962C8B-B14F-4D97-AF65-F5344CB8AC3E}">
        <p14:creationId xmlns:p14="http://schemas.microsoft.com/office/powerpoint/2010/main" val="2258329225"/>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sz="3600" dirty="0"/>
              <a:t>Status of KI#6 (Avoiding UE to switch away</a:t>
            </a:r>
            <a:br>
              <a:rPr lang="en-GB" altLang="en-US" sz="3600" dirty="0"/>
            </a:br>
            <a:r>
              <a:rPr lang="en-GB" altLang="en-US" sz="3600" dirty="0"/>
              <a:t>from EC PDU Session)</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a:xfrm>
            <a:off x="838200" y="1825625"/>
            <a:ext cx="10515600" cy="3022084"/>
          </a:xfrm>
        </p:spPr>
        <p:txBody>
          <a:bodyPr/>
          <a:lstStyle/>
          <a:p>
            <a:r>
              <a:rPr lang="en-US" altLang="en-US" sz="1600" dirty="0"/>
              <a:t>Ericsson (penholder):</a:t>
            </a:r>
          </a:p>
          <a:p>
            <a:pPr lvl="1"/>
            <a:r>
              <a:rPr lang="en-US" altLang="en-US" sz="1400" dirty="0"/>
              <a:t>Contribution on evaluation update, regarding new attribute in URSP, and resolves aspect indicated as unclear in existing text.</a:t>
            </a:r>
          </a:p>
          <a:p>
            <a:pPr lvl="1"/>
            <a:r>
              <a:rPr lang="en-US" altLang="en-US" sz="1400" dirty="0"/>
              <a:t>Contribution on conclusion:</a:t>
            </a:r>
          </a:p>
          <a:p>
            <a:pPr lvl="2"/>
            <a:r>
              <a:rPr lang="en-US" altLang="en-US" sz="1400" dirty="0"/>
              <a:t>Proposes new "edge treatment" indicator, with alternatives regarding its transport and its content, to be discussed</a:t>
            </a:r>
          </a:p>
          <a:p>
            <a:pPr lvl="2"/>
            <a:r>
              <a:rPr lang="en-US" altLang="en-US" sz="1400" dirty="0"/>
              <a:t>Proposes to document solutions without normative impacts in an Annex (to be discussed). Which solution</a:t>
            </a:r>
          </a:p>
          <a:p>
            <a:r>
              <a:rPr lang="en-US" altLang="en-US" sz="1800" dirty="0"/>
              <a:t>Vivo:</a:t>
            </a:r>
          </a:p>
          <a:p>
            <a:pPr lvl="1"/>
            <a:r>
              <a:rPr lang="en-US" altLang="en-US" sz="1400" dirty="0"/>
              <a:t>Lists 6 unclear issues</a:t>
            </a:r>
          </a:p>
          <a:p>
            <a:pPr lvl="1"/>
            <a:r>
              <a:rPr lang="en-US" altLang="en-US" sz="1400" dirty="0"/>
              <a:t>Proposes a way forward</a:t>
            </a:r>
          </a:p>
          <a:p>
            <a:r>
              <a:rPr lang="en-US" altLang="en-US" sz="1800" dirty="0"/>
              <a:t>Huawei:</a:t>
            </a:r>
          </a:p>
          <a:p>
            <a:pPr lvl="1"/>
            <a:r>
              <a:rPr lang="en-US" altLang="en-US" sz="1400" dirty="0"/>
              <a:t>Proposes a resolution on the conclusion (alternative? conclusion)</a:t>
            </a:r>
          </a:p>
          <a:p>
            <a:pPr lvl="1"/>
            <a:endParaRPr lang="en-US" altLang="en-US" sz="1400" dirty="0"/>
          </a:p>
        </p:txBody>
      </p:sp>
      <p:sp>
        <p:nvSpPr>
          <p:cNvPr id="4" name="TextBox 3">
            <a:extLst>
              <a:ext uri="{FF2B5EF4-FFF2-40B4-BE49-F238E27FC236}">
                <a16:creationId xmlns:a16="http://schemas.microsoft.com/office/drawing/2014/main" id="{A90BF1CA-95FE-4063-AA97-3224878D5F83}"/>
              </a:ext>
            </a:extLst>
          </p:cNvPr>
          <p:cNvSpPr txBox="1"/>
          <p:nvPr/>
        </p:nvSpPr>
        <p:spPr>
          <a:xfrm>
            <a:off x="1088923" y="4847709"/>
            <a:ext cx="10014154" cy="1550906"/>
          </a:xfrm>
          <a:prstGeom prst="rect">
            <a:avLst/>
          </a:prstGeom>
          <a:noFill/>
          <a:ln>
            <a:solidFill>
              <a:srgbClr val="00B050"/>
            </a:solidFill>
          </a:ln>
        </p:spPr>
        <p:txBody>
          <a:bodyPr wrap="square" lIns="36000" tIns="36000" rIns="36000" bIns="36000" rtlCol="0">
            <a:noAutofit/>
          </a:bodyPr>
          <a:lstStyle/>
          <a:p>
            <a:r>
              <a:rPr lang="en-IE" sz="1600" dirty="0">
                <a:solidFill>
                  <a:schemeClr val="accent6">
                    <a:lumMod val="75000"/>
                  </a:schemeClr>
                </a:solidFill>
                <a:latin typeface="+mn-lt"/>
              </a:rPr>
              <a:t>OUTCOME:</a:t>
            </a:r>
          </a:p>
          <a:p>
            <a:r>
              <a:rPr lang="en-IE" sz="1600" dirty="0">
                <a:solidFill>
                  <a:schemeClr val="accent6">
                    <a:lumMod val="75000"/>
                  </a:schemeClr>
                </a:solidFill>
                <a:latin typeface="+mn-lt"/>
              </a:rPr>
              <a:t>Not discussion due to lack of time</a:t>
            </a:r>
          </a:p>
          <a:p>
            <a:endParaRPr lang="en-IE" sz="1600" i="1" dirty="0">
              <a:solidFill>
                <a:schemeClr val="accent6">
                  <a:lumMod val="75000"/>
                </a:schemeClr>
              </a:solidFill>
              <a:latin typeface="+mn-lt"/>
            </a:endParaRPr>
          </a:p>
        </p:txBody>
      </p:sp>
    </p:spTree>
    <p:extLst>
      <p:ext uri="{BB962C8B-B14F-4D97-AF65-F5344CB8AC3E}">
        <p14:creationId xmlns:p14="http://schemas.microsoft.com/office/powerpoint/2010/main" val="758347967"/>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dirty="0"/>
              <a:t>AOB</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p:txBody>
          <a:bodyPr/>
          <a:lstStyle/>
          <a:p>
            <a:r>
              <a:rPr lang="en-US" altLang="en-US" dirty="0"/>
              <a:t>We have 1 TU = 30 contributions in SA2#153e</a:t>
            </a:r>
          </a:p>
          <a:p>
            <a:pPr lvl="1"/>
            <a:r>
              <a:rPr lang="en-IE" altLang="en-US" dirty="0"/>
              <a:t>Even if we keep all contributions from today, this makes 21.</a:t>
            </a:r>
          </a:p>
          <a:p>
            <a:pPr lvl="1"/>
            <a:r>
              <a:rPr lang="en-IE" altLang="en-US" dirty="0"/>
              <a:t>Are there plans for more contributions already ?</a:t>
            </a:r>
          </a:p>
          <a:p>
            <a:pPr lvl="1"/>
            <a:r>
              <a:rPr lang="en-IE" altLang="en-US" dirty="0"/>
              <a:t>There will be a contribution from the rapporteur to clean up the TR. It can be enhanced during the meeting with misc. content.</a:t>
            </a:r>
          </a:p>
          <a:p>
            <a:pPr lvl="2"/>
            <a:r>
              <a:rPr lang="en-IE" altLang="en-US" dirty="0"/>
              <a:t>If there's room, I'll make it "non editorial" (although it won't contain any controversial content), in which case, you are welcome to provide me with minor changes that go beyond editorial comments (please provide by Thursday COB, I'll include what I can).</a:t>
            </a:r>
          </a:p>
          <a:p>
            <a:pPr lvl="2"/>
            <a:r>
              <a:rPr lang="en-IE" altLang="en-US" dirty="0"/>
              <a:t>During the meeting, the contribution could be enhanced with changes identified based on consensus.</a:t>
            </a:r>
          </a:p>
          <a:p>
            <a:pPr lvl="2"/>
            <a:endParaRPr lang="en-US" altLang="en-US" dirty="0"/>
          </a:p>
        </p:txBody>
      </p:sp>
    </p:spTree>
    <p:extLst>
      <p:ext uri="{BB962C8B-B14F-4D97-AF65-F5344CB8AC3E}">
        <p14:creationId xmlns:p14="http://schemas.microsoft.com/office/powerpoint/2010/main" val="188158744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a:t>Agenda</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p:txBody>
          <a:bodyPr/>
          <a:lstStyle/>
          <a:p>
            <a:r>
              <a:rPr lang="en-US" altLang="en-US" dirty="0"/>
              <a:t>General discussion</a:t>
            </a:r>
          </a:p>
          <a:p>
            <a:r>
              <a:rPr lang="en-US" altLang="en-US" dirty="0"/>
              <a:t>Status for each KI</a:t>
            </a:r>
          </a:p>
          <a:p>
            <a:r>
              <a:rPr lang="en-US" altLang="en-US" dirty="0"/>
              <a:t>AOB</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dirty="0"/>
              <a:t>General discussion (I)</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p:txBody>
          <a:bodyPr/>
          <a:lstStyle/>
          <a:p>
            <a:r>
              <a:rPr lang="en-US" altLang="en-US" dirty="0"/>
              <a:t>Study progress — Time Unit status</a:t>
            </a:r>
          </a:p>
          <a:p>
            <a:endParaRPr lang="en-US" altLang="en-US" dirty="0"/>
          </a:p>
          <a:p>
            <a:endParaRPr lang="en-US" altLang="en-US" dirty="0"/>
          </a:p>
          <a:p>
            <a:endParaRPr lang="en-US" altLang="en-US" dirty="0"/>
          </a:p>
          <a:p>
            <a:r>
              <a:rPr lang="en-US" altLang="en-US" dirty="0"/>
              <a:t>Normative work</a:t>
            </a:r>
          </a:p>
        </p:txBody>
      </p:sp>
      <p:graphicFrame>
        <p:nvGraphicFramePr>
          <p:cNvPr id="4" name="Table 3">
            <a:extLst>
              <a:ext uri="{FF2B5EF4-FFF2-40B4-BE49-F238E27FC236}">
                <a16:creationId xmlns:a16="http://schemas.microsoft.com/office/drawing/2014/main" id="{BCACABDD-E475-48DE-BEC9-AD7B8239A16E}"/>
              </a:ext>
            </a:extLst>
          </p:cNvPr>
          <p:cNvGraphicFramePr>
            <a:graphicFrameLocks noGrp="1"/>
          </p:cNvGraphicFramePr>
          <p:nvPr>
            <p:extLst>
              <p:ext uri="{D42A27DB-BD31-4B8C-83A1-F6EECF244321}">
                <p14:modId xmlns:p14="http://schemas.microsoft.com/office/powerpoint/2010/main" val="2005309483"/>
              </p:ext>
            </p:extLst>
          </p:nvPr>
        </p:nvGraphicFramePr>
        <p:xfrm>
          <a:off x="1830770" y="2452429"/>
          <a:ext cx="8420577" cy="741680"/>
        </p:xfrm>
        <a:graphic>
          <a:graphicData uri="http://schemas.openxmlformats.org/drawingml/2006/table">
            <a:tbl>
              <a:tblPr firstRow="1" bandRow="1">
                <a:tableStyleId>{93296810-A885-4BE3-A3E7-6D5BEEA58F35}</a:tableStyleId>
              </a:tblPr>
              <a:tblGrid>
                <a:gridCol w="765507">
                  <a:extLst>
                    <a:ext uri="{9D8B030D-6E8A-4147-A177-3AD203B41FA5}">
                      <a16:colId xmlns:a16="http://schemas.microsoft.com/office/drawing/2014/main" val="1688969312"/>
                    </a:ext>
                  </a:extLst>
                </a:gridCol>
                <a:gridCol w="765507">
                  <a:extLst>
                    <a:ext uri="{9D8B030D-6E8A-4147-A177-3AD203B41FA5}">
                      <a16:colId xmlns:a16="http://schemas.microsoft.com/office/drawing/2014/main" val="1394862045"/>
                    </a:ext>
                  </a:extLst>
                </a:gridCol>
                <a:gridCol w="765507">
                  <a:extLst>
                    <a:ext uri="{9D8B030D-6E8A-4147-A177-3AD203B41FA5}">
                      <a16:colId xmlns:a16="http://schemas.microsoft.com/office/drawing/2014/main" val="907252529"/>
                    </a:ext>
                  </a:extLst>
                </a:gridCol>
                <a:gridCol w="765507">
                  <a:extLst>
                    <a:ext uri="{9D8B030D-6E8A-4147-A177-3AD203B41FA5}">
                      <a16:colId xmlns:a16="http://schemas.microsoft.com/office/drawing/2014/main" val="1125149979"/>
                    </a:ext>
                  </a:extLst>
                </a:gridCol>
                <a:gridCol w="765507">
                  <a:extLst>
                    <a:ext uri="{9D8B030D-6E8A-4147-A177-3AD203B41FA5}">
                      <a16:colId xmlns:a16="http://schemas.microsoft.com/office/drawing/2014/main" val="3515396105"/>
                    </a:ext>
                  </a:extLst>
                </a:gridCol>
                <a:gridCol w="765507">
                  <a:extLst>
                    <a:ext uri="{9D8B030D-6E8A-4147-A177-3AD203B41FA5}">
                      <a16:colId xmlns:a16="http://schemas.microsoft.com/office/drawing/2014/main" val="4291651036"/>
                    </a:ext>
                  </a:extLst>
                </a:gridCol>
                <a:gridCol w="765507">
                  <a:extLst>
                    <a:ext uri="{9D8B030D-6E8A-4147-A177-3AD203B41FA5}">
                      <a16:colId xmlns:a16="http://schemas.microsoft.com/office/drawing/2014/main" val="41639807"/>
                    </a:ext>
                  </a:extLst>
                </a:gridCol>
                <a:gridCol w="765507">
                  <a:extLst>
                    <a:ext uri="{9D8B030D-6E8A-4147-A177-3AD203B41FA5}">
                      <a16:colId xmlns:a16="http://schemas.microsoft.com/office/drawing/2014/main" val="3696819216"/>
                    </a:ext>
                  </a:extLst>
                </a:gridCol>
                <a:gridCol w="765507">
                  <a:extLst>
                    <a:ext uri="{9D8B030D-6E8A-4147-A177-3AD203B41FA5}">
                      <a16:colId xmlns:a16="http://schemas.microsoft.com/office/drawing/2014/main" val="1275609932"/>
                    </a:ext>
                  </a:extLst>
                </a:gridCol>
                <a:gridCol w="765507">
                  <a:extLst>
                    <a:ext uri="{9D8B030D-6E8A-4147-A177-3AD203B41FA5}">
                      <a16:colId xmlns:a16="http://schemas.microsoft.com/office/drawing/2014/main" val="1147076431"/>
                    </a:ext>
                  </a:extLst>
                </a:gridCol>
                <a:gridCol w="765507">
                  <a:extLst>
                    <a:ext uri="{9D8B030D-6E8A-4147-A177-3AD203B41FA5}">
                      <a16:colId xmlns:a16="http://schemas.microsoft.com/office/drawing/2014/main" val="939686240"/>
                    </a:ext>
                  </a:extLst>
                </a:gridCol>
              </a:tblGrid>
              <a:tr h="370840">
                <a:tc>
                  <a:txBody>
                    <a:bodyPr/>
                    <a:lstStyle/>
                    <a:p>
                      <a:r>
                        <a:rPr lang="en-IE" dirty="0"/>
                        <a:t>149e</a:t>
                      </a:r>
                    </a:p>
                  </a:txBody>
                  <a:tcPr/>
                </a:tc>
                <a:tc>
                  <a:txBody>
                    <a:bodyPr/>
                    <a:lstStyle/>
                    <a:p>
                      <a:r>
                        <a:rPr lang="en-IE" dirty="0"/>
                        <a:t>150e</a:t>
                      </a:r>
                    </a:p>
                  </a:txBody>
                  <a:tcPr/>
                </a:tc>
                <a:tc>
                  <a:txBody>
                    <a:bodyPr/>
                    <a:lstStyle/>
                    <a:p>
                      <a:r>
                        <a:rPr lang="en-IE" dirty="0"/>
                        <a:t>151e</a:t>
                      </a:r>
                    </a:p>
                  </a:txBody>
                  <a:tcPr/>
                </a:tc>
                <a:tc>
                  <a:txBody>
                    <a:bodyPr/>
                    <a:lstStyle/>
                    <a:p>
                      <a:r>
                        <a:rPr lang="en-IE" dirty="0"/>
                        <a:t>152e</a:t>
                      </a:r>
                    </a:p>
                  </a:txBody>
                  <a:tcPr/>
                </a:tc>
                <a:tc>
                  <a:txBody>
                    <a:bodyPr/>
                    <a:lstStyle/>
                    <a:p>
                      <a:r>
                        <a:rPr lang="en-IE" dirty="0"/>
                        <a:t>153e</a:t>
                      </a:r>
                    </a:p>
                  </a:txBody>
                  <a:tcPr/>
                </a:tc>
                <a:tc>
                  <a:txBody>
                    <a:bodyPr/>
                    <a:lstStyle/>
                    <a:p>
                      <a:r>
                        <a:rPr lang="en-IE" dirty="0"/>
                        <a:t>154</a:t>
                      </a:r>
                    </a:p>
                  </a:txBody>
                  <a:tcPr/>
                </a:tc>
                <a:tc>
                  <a:txBody>
                    <a:bodyPr/>
                    <a:lstStyle/>
                    <a:p>
                      <a:r>
                        <a:rPr lang="en-IE" dirty="0">
                          <a:solidFill>
                            <a:schemeClr val="bg1">
                              <a:lumMod val="75000"/>
                            </a:schemeClr>
                          </a:solidFill>
                        </a:rPr>
                        <a:t>155e</a:t>
                      </a:r>
                    </a:p>
                  </a:txBody>
                  <a:tcPr/>
                </a:tc>
                <a:tc>
                  <a:txBody>
                    <a:bodyPr/>
                    <a:lstStyle/>
                    <a:p>
                      <a:r>
                        <a:rPr lang="en-IE" dirty="0">
                          <a:solidFill>
                            <a:schemeClr val="bg1">
                              <a:lumMod val="75000"/>
                            </a:schemeClr>
                          </a:solidFill>
                        </a:rPr>
                        <a:t>156</a:t>
                      </a:r>
                    </a:p>
                  </a:txBody>
                  <a:tcPr/>
                </a:tc>
                <a:tc>
                  <a:txBody>
                    <a:bodyPr/>
                    <a:lstStyle/>
                    <a:p>
                      <a:r>
                        <a:rPr lang="en-IE" dirty="0"/>
                        <a:t>Total</a:t>
                      </a:r>
                    </a:p>
                  </a:txBody>
                  <a:tcPr/>
                </a:tc>
                <a:tc>
                  <a:txBody>
                    <a:bodyPr/>
                    <a:lstStyle/>
                    <a:p>
                      <a:r>
                        <a:rPr lang="en-IE" dirty="0"/>
                        <a:t>Rem.</a:t>
                      </a:r>
                    </a:p>
                  </a:txBody>
                  <a:tcPr/>
                </a:tc>
                <a:tc>
                  <a:txBody>
                    <a:bodyPr/>
                    <a:lstStyle/>
                    <a:p>
                      <a:r>
                        <a:rPr lang="en-IE" dirty="0"/>
                        <a:t>%</a:t>
                      </a:r>
                    </a:p>
                  </a:txBody>
                  <a:tcPr/>
                </a:tc>
                <a:extLst>
                  <a:ext uri="{0D108BD9-81ED-4DB2-BD59-A6C34878D82A}">
                    <a16:rowId xmlns:a16="http://schemas.microsoft.com/office/drawing/2014/main" val="1109126421"/>
                  </a:ext>
                </a:extLst>
              </a:tr>
              <a:tr h="370840">
                <a:tc>
                  <a:txBody>
                    <a:bodyPr/>
                    <a:lstStyle/>
                    <a:p>
                      <a:r>
                        <a:rPr lang="en-IE" dirty="0"/>
                        <a:t>1</a:t>
                      </a:r>
                      <a:endParaRPr lang="en-IE" dirty="0">
                        <a:solidFill>
                          <a:schemeClr val="bg1">
                            <a:lumMod val="50000"/>
                          </a:schemeClr>
                        </a:solidFill>
                      </a:endParaRPr>
                    </a:p>
                  </a:txBody>
                  <a:tcPr/>
                </a:tc>
                <a:tc>
                  <a:txBody>
                    <a:bodyPr/>
                    <a:lstStyle/>
                    <a:p>
                      <a:r>
                        <a:rPr lang="en-IE" dirty="0"/>
                        <a:t>1</a:t>
                      </a:r>
                      <a:endParaRPr lang="en-IE" dirty="0">
                        <a:solidFill>
                          <a:schemeClr val="bg1">
                            <a:lumMod val="50000"/>
                          </a:schemeClr>
                        </a:solidFill>
                      </a:endParaRPr>
                    </a:p>
                  </a:txBody>
                  <a:tcPr/>
                </a:tc>
                <a:tc>
                  <a:txBody>
                    <a:bodyPr/>
                    <a:lstStyle/>
                    <a:p>
                      <a:r>
                        <a:rPr lang="en-IE" dirty="0"/>
                        <a:t>2</a:t>
                      </a:r>
                      <a:endParaRPr lang="en-IE" dirty="0">
                        <a:solidFill>
                          <a:schemeClr val="bg1">
                            <a:lumMod val="50000"/>
                          </a:schemeClr>
                        </a:solidFill>
                      </a:endParaRPr>
                    </a:p>
                  </a:txBody>
                  <a:tcPr/>
                </a:tc>
                <a:tc>
                  <a:txBody>
                    <a:bodyPr/>
                    <a:lstStyle/>
                    <a:p>
                      <a:r>
                        <a:rPr lang="en-IE" dirty="0"/>
                        <a:t>2</a:t>
                      </a:r>
                    </a:p>
                  </a:txBody>
                  <a:tcPr/>
                </a:tc>
                <a:tc>
                  <a:txBody>
                    <a:bodyPr/>
                    <a:lstStyle/>
                    <a:p>
                      <a:r>
                        <a:rPr lang="en-IE" dirty="0"/>
                        <a:t>1</a:t>
                      </a:r>
                    </a:p>
                  </a:txBody>
                  <a:tcPr/>
                </a:tc>
                <a:tc>
                  <a:txBody>
                    <a:bodyPr/>
                    <a:lstStyle/>
                    <a:p>
                      <a:r>
                        <a:rPr lang="en-IE" dirty="0"/>
                        <a:t>¼</a:t>
                      </a:r>
                    </a:p>
                  </a:txBody>
                  <a:tcPr/>
                </a:tc>
                <a:tc>
                  <a:txBody>
                    <a:bodyPr/>
                    <a:lstStyle/>
                    <a:p>
                      <a:endParaRPr lang="en-IE" dirty="0"/>
                    </a:p>
                  </a:txBody>
                  <a:tcPr/>
                </a:tc>
                <a:tc>
                  <a:txBody>
                    <a:bodyPr/>
                    <a:lstStyle/>
                    <a:p>
                      <a:endParaRPr lang="en-IE" dirty="0"/>
                    </a:p>
                  </a:txBody>
                  <a:tcPr/>
                </a:tc>
                <a:tc>
                  <a:txBody>
                    <a:bodyPr/>
                    <a:lstStyle/>
                    <a:p>
                      <a:r>
                        <a:rPr lang="en-IE" b="1" dirty="0"/>
                        <a:t>7¼</a:t>
                      </a:r>
                    </a:p>
                  </a:txBody>
                  <a:tcPr/>
                </a:tc>
                <a:tc>
                  <a:txBody>
                    <a:bodyPr/>
                    <a:lstStyle/>
                    <a:p>
                      <a:r>
                        <a:rPr lang="en-IE" b="1" dirty="0"/>
                        <a:t>1¼</a:t>
                      </a:r>
                    </a:p>
                  </a:txBody>
                  <a:tcPr/>
                </a:tc>
                <a:tc>
                  <a:txBody>
                    <a:bodyPr/>
                    <a:lstStyle/>
                    <a:p>
                      <a:r>
                        <a:rPr lang="en-IE" dirty="0"/>
                        <a:t>~17%</a:t>
                      </a:r>
                    </a:p>
                  </a:txBody>
                  <a:tcPr/>
                </a:tc>
                <a:extLst>
                  <a:ext uri="{0D108BD9-81ED-4DB2-BD59-A6C34878D82A}">
                    <a16:rowId xmlns:a16="http://schemas.microsoft.com/office/drawing/2014/main" val="203221002"/>
                  </a:ext>
                </a:extLst>
              </a:tr>
            </a:tbl>
          </a:graphicData>
        </a:graphic>
      </p:graphicFrame>
      <p:graphicFrame>
        <p:nvGraphicFramePr>
          <p:cNvPr id="8" name="Table 7">
            <a:extLst>
              <a:ext uri="{FF2B5EF4-FFF2-40B4-BE49-F238E27FC236}">
                <a16:creationId xmlns:a16="http://schemas.microsoft.com/office/drawing/2014/main" id="{A63098E5-F29B-4B41-84FB-970F44D3B7D2}"/>
              </a:ext>
            </a:extLst>
          </p:cNvPr>
          <p:cNvGraphicFramePr>
            <a:graphicFrameLocks noGrp="1"/>
          </p:cNvGraphicFramePr>
          <p:nvPr>
            <p:extLst>
              <p:ext uri="{D42A27DB-BD31-4B8C-83A1-F6EECF244321}">
                <p14:modId xmlns:p14="http://schemas.microsoft.com/office/powerpoint/2010/main" val="3900048627"/>
              </p:ext>
            </p:extLst>
          </p:nvPr>
        </p:nvGraphicFramePr>
        <p:xfrm>
          <a:off x="1830770" y="4483963"/>
          <a:ext cx="6912765" cy="741680"/>
        </p:xfrm>
        <a:graphic>
          <a:graphicData uri="http://schemas.openxmlformats.org/drawingml/2006/table">
            <a:tbl>
              <a:tblPr firstRow="1" bandRow="1">
                <a:tableStyleId>{93296810-A885-4BE3-A3E7-6D5BEEA58F35}</a:tableStyleId>
              </a:tblPr>
              <a:tblGrid>
                <a:gridCol w="768085">
                  <a:extLst>
                    <a:ext uri="{9D8B030D-6E8A-4147-A177-3AD203B41FA5}">
                      <a16:colId xmlns:a16="http://schemas.microsoft.com/office/drawing/2014/main" val="1688969312"/>
                    </a:ext>
                  </a:extLst>
                </a:gridCol>
                <a:gridCol w="768085">
                  <a:extLst>
                    <a:ext uri="{9D8B030D-6E8A-4147-A177-3AD203B41FA5}">
                      <a16:colId xmlns:a16="http://schemas.microsoft.com/office/drawing/2014/main" val="1394862045"/>
                    </a:ext>
                  </a:extLst>
                </a:gridCol>
                <a:gridCol w="768085">
                  <a:extLst>
                    <a:ext uri="{9D8B030D-6E8A-4147-A177-3AD203B41FA5}">
                      <a16:colId xmlns:a16="http://schemas.microsoft.com/office/drawing/2014/main" val="907252529"/>
                    </a:ext>
                  </a:extLst>
                </a:gridCol>
                <a:gridCol w="768085">
                  <a:extLst>
                    <a:ext uri="{9D8B030D-6E8A-4147-A177-3AD203B41FA5}">
                      <a16:colId xmlns:a16="http://schemas.microsoft.com/office/drawing/2014/main" val="1125149979"/>
                    </a:ext>
                  </a:extLst>
                </a:gridCol>
                <a:gridCol w="768085">
                  <a:extLst>
                    <a:ext uri="{9D8B030D-6E8A-4147-A177-3AD203B41FA5}">
                      <a16:colId xmlns:a16="http://schemas.microsoft.com/office/drawing/2014/main" val="3515396105"/>
                    </a:ext>
                  </a:extLst>
                </a:gridCol>
                <a:gridCol w="768085">
                  <a:extLst>
                    <a:ext uri="{9D8B030D-6E8A-4147-A177-3AD203B41FA5}">
                      <a16:colId xmlns:a16="http://schemas.microsoft.com/office/drawing/2014/main" val="4291651036"/>
                    </a:ext>
                  </a:extLst>
                </a:gridCol>
                <a:gridCol w="768085">
                  <a:extLst>
                    <a:ext uri="{9D8B030D-6E8A-4147-A177-3AD203B41FA5}">
                      <a16:colId xmlns:a16="http://schemas.microsoft.com/office/drawing/2014/main" val="1275609932"/>
                    </a:ext>
                  </a:extLst>
                </a:gridCol>
                <a:gridCol w="768085">
                  <a:extLst>
                    <a:ext uri="{9D8B030D-6E8A-4147-A177-3AD203B41FA5}">
                      <a16:colId xmlns:a16="http://schemas.microsoft.com/office/drawing/2014/main" val="1147076431"/>
                    </a:ext>
                  </a:extLst>
                </a:gridCol>
                <a:gridCol w="768085">
                  <a:extLst>
                    <a:ext uri="{9D8B030D-6E8A-4147-A177-3AD203B41FA5}">
                      <a16:colId xmlns:a16="http://schemas.microsoft.com/office/drawing/2014/main" val="939686240"/>
                    </a:ext>
                  </a:extLst>
                </a:gridCol>
              </a:tblGrid>
              <a:tr h="370840">
                <a:tc>
                  <a:txBody>
                    <a:bodyPr/>
                    <a:lstStyle/>
                    <a:p>
                      <a:r>
                        <a:rPr lang="en-IE" dirty="0">
                          <a:solidFill>
                            <a:schemeClr val="bg1">
                              <a:lumMod val="75000"/>
                            </a:schemeClr>
                          </a:solidFill>
                        </a:rPr>
                        <a:t>149e</a:t>
                      </a:r>
                    </a:p>
                  </a:txBody>
                  <a:tcPr/>
                </a:tc>
                <a:tc>
                  <a:txBody>
                    <a:bodyPr/>
                    <a:lstStyle/>
                    <a:p>
                      <a:r>
                        <a:rPr lang="en-IE" dirty="0">
                          <a:solidFill>
                            <a:schemeClr val="bg1">
                              <a:lumMod val="75000"/>
                            </a:schemeClr>
                          </a:solidFill>
                        </a:rPr>
                        <a:t>150e</a:t>
                      </a:r>
                    </a:p>
                  </a:txBody>
                  <a:tcPr/>
                </a:tc>
                <a:tc>
                  <a:txBody>
                    <a:bodyPr/>
                    <a:lstStyle/>
                    <a:p>
                      <a:r>
                        <a:rPr lang="en-IE" dirty="0">
                          <a:solidFill>
                            <a:schemeClr val="bg1">
                              <a:lumMod val="75000"/>
                            </a:schemeClr>
                          </a:solidFill>
                        </a:rPr>
                        <a:t>151e</a:t>
                      </a:r>
                    </a:p>
                  </a:txBody>
                  <a:tcPr/>
                </a:tc>
                <a:tc>
                  <a:txBody>
                    <a:bodyPr/>
                    <a:lstStyle/>
                    <a:p>
                      <a:r>
                        <a:rPr lang="en-IE" dirty="0">
                          <a:solidFill>
                            <a:schemeClr val="bg1">
                              <a:lumMod val="75000"/>
                            </a:schemeClr>
                          </a:solidFill>
                        </a:rPr>
                        <a:t>152e</a:t>
                      </a:r>
                    </a:p>
                  </a:txBody>
                  <a:tcPr/>
                </a:tc>
                <a:tc>
                  <a:txBody>
                    <a:bodyPr/>
                    <a:lstStyle/>
                    <a:p>
                      <a:r>
                        <a:rPr lang="en-IE" dirty="0">
                          <a:solidFill>
                            <a:schemeClr val="bg1">
                              <a:lumMod val="75000"/>
                            </a:schemeClr>
                          </a:solidFill>
                        </a:rPr>
                        <a:t>153e</a:t>
                      </a:r>
                    </a:p>
                  </a:txBody>
                  <a:tcPr/>
                </a:tc>
                <a:tc>
                  <a:txBody>
                    <a:bodyPr/>
                    <a:lstStyle/>
                    <a:p>
                      <a:r>
                        <a:rPr lang="en-IE" dirty="0"/>
                        <a:t>154</a:t>
                      </a:r>
                    </a:p>
                  </a:txBody>
                  <a:tcPr/>
                </a:tc>
                <a:tc>
                  <a:txBody>
                    <a:bodyPr/>
                    <a:lstStyle/>
                    <a:p>
                      <a:r>
                        <a:rPr lang="en-IE" dirty="0"/>
                        <a:t>155e</a:t>
                      </a:r>
                    </a:p>
                  </a:txBody>
                  <a:tcPr/>
                </a:tc>
                <a:tc>
                  <a:txBody>
                    <a:bodyPr/>
                    <a:lstStyle/>
                    <a:p>
                      <a:r>
                        <a:rPr lang="en-IE" dirty="0"/>
                        <a:t>156</a:t>
                      </a:r>
                    </a:p>
                  </a:txBody>
                  <a:tcPr/>
                </a:tc>
                <a:tc>
                  <a:txBody>
                    <a:bodyPr/>
                    <a:lstStyle/>
                    <a:p>
                      <a:r>
                        <a:rPr lang="en-IE" dirty="0"/>
                        <a:t>Total</a:t>
                      </a:r>
                    </a:p>
                  </a:txBody>
                  <a:tcPr/>
                </a:tc>
                <a:extLst>
                  <a:ext uri="{0D108BD9-81ED-4DB2-BD59-A6C34878D82A}">
                    <a16:rowId xmlns:a16="http://schemas.microsoft.com/office/drawing/2014/main" val="1109126421"/>
                  </a:ext>
                </a:extLst>
              </a:tr>
              <a:tr h="370840">
                <a:tc>
                  <a:txBody>
                    <a:bodyPr/>
                    <a:lstStyle/>
                    <a:p>
                      <a:endParaRPr lang="en-IE" dirty="0">
                        <a:solidFill>
                          <a:schemeClr val="bg1">
                            <a:lumMod val="50000"/>
                          </a:schemeClr>
                        </a:solidFill>
                      </a:endParaRPr>
                    </a:p>
                  </a:txBody>
                  <a:tcPr/>
                </a:tc>
                <a:tc>
                  <a:txBody>
                    <a:bodyPr/>
                    <a:lstStyle/>
                    <a:p>
                      <a:endParaRPr lang="en-IE" dirty="0">
                        <a:solidFill>
                          <a:schemeClr val="bg1">
                            <a:lumMod val="50000"/>
                          </a:schemeClr>
                        </a:solidFill>
                      </a:endParaRPr>
                    </a:p>
                  </a:txBody>
                  <a:tcPr/>
                </a:tc>
                <a:tc>
                  <a:txBody>
                    <a:bodyPr/>
                    <a:lstStyle/>
                    <a:p>
                      <a:endParaRPr lang="en-IE" dirty="0">
                        <a:solidFill>
                          <a:schemeClr val="bg1">
                            <a:lumMod val="50000"/>
                          </a:schemeClr>
                        </a:solidFill>
                      </a:endParaRPr>
                    </a:p>
                  </a:txBody>
                  <a:tcPr/>
                </a:tc>
                <a:tc>
                  <a:txBody>
                    <a:bodyPr/>
                    <a:lstStyle/>
                    <a:p>
                      <a:endParaRPr lang="en-IE" dirty="0"/>
                    </a:p>
                  </a:txBody>
                  <a:tcPr/>
                </a:tc>
                <a:tc>
                  <a:txBody>
                    <a:bodyPr/>
                    <a:lstStyle/>
                    <a:p>
                      <a:endParaRPr lang="en-IE" dirty="0"/>
                    </a:p>
                  </a:txBody>
                  <a:tcPr/>
                </a:tc>
                <a:tc>
                  <a:txBody>
                    <a:bodyPr/>
                    <a:lstStyle/>
                    <a:p>
                      <a:r>
                        <a:rPr lang="en-IE" dirty="0"/>
                        <a:t>¾</a:t>
                      </a:r>
                    </a:p>
                  </a:txBody>
                  <a:tcPr/>
                </a:tc>
                <a:tc>
                  <a:txBody>
                    <a:bodyPr/>
                    <a:lstStyle/>
                    <a:p>
                      <a:r>
                        <a:rPr lang="en-IE" dirty="0"/>
                        <a:t>1½</a:t>
                      </a:r>
                    </a:p>
                  </a:txBody>
                  <a:tcPr/>
                </a:tc>
                <a:tc>
                  <a:txBody>
                    <a:bodyPr/>
                    <a:lstStyle/>
                    <a:p>
                      <a:r>
                        <a:rPr lang="en-IE" dirty="0"/>
                        <a:t>2</a:t>
                      </a:r>
                    </a:p>
                  </a:txBody>
                  <a:tcPr/>
                </a:tc>
                <a:tc>
                  <a:txBody>
                    <a:bodyPr/>
                    <a:lstStyle/>
                    <a:p>
                      <a:r>
                        <a:rPr lang="en-IE" b="1" dirty="0"/>
                        <a:t>4¼</a:t>
                      </a:r>
                    </a:p>
                  </a:txBody>
                  <a:tcPr/>
                </a:tc>
                <a:extLst>
                  <a:ext uri="{0D108BD9-81ED-4DB2-BD59-A6C34878D82A}">
                    <a16:rowId xmlns:a16="http://schemas.microsoft.com/office/drawing/2014/main" val="203221002"/>
                  </a:ext>
                </a:extLst>
              </a:tr>
            </a:tbl>
          </a:graphicData>
        </a:graphic>
      </p:graphicFrame>
      <p:sp>
        <p:nvSpPr>
          <p:cNvPr id="13" name="Speech Bubble: Rectangle 12">
            <a:extLst>
              <a:ext uri="{FF2B5EF4-FFF2-40B4-BE49-F238E27FC236}">
                <a16:creationId xmlns:a16="http://schemas.microsoft.com/office/drawing/2014/main" id="{1F36A4AB-558F-4F63-AEEA-B29F125905DA}"/>
              </a:ext>
            </a:extLst>
          </p:cNvPr>
          <p:cNvSpPr/>
          <p:nvPr/>
        </p:nvSpPr>
        <p:spPr bwMode="auto">
          <a:xfrm>
            <a:off x="2207568" y="5425037"/>
            <a:ext cx="3888432" cy="886863"/>
          </a:xfrm>
          <a:prstGeom prst="wedgeRectCallout">
            <a:avLst>
              <a:gd name="adj1" fmla="val 49416"/>
              <a:gd name="adj2" fmla="val -7263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IE" sz="1100" b="0" i="0" u="none" strike="noStrike" cap="none" normalizeH="0" baseline="0" dirty="0">
                <a:ln>
                  <a:noFill/>
                </a:ln>
                <a:solidFill>
                  <a:schemeClr val="tx1"/>
                </a:solidFill>
                <a:effectLst/>
                <a:latin typeface="Arial" charset="0"/>
                <a:ea typeface="宋体" charset="-122"/>
              </a:rPr>
              <a:t>Normative work includes 0,75 TU in November, which represents 18% of the WI allocated time. It is not possible to not use this time for normative work. This requires that the WID itself is approved in September TSG, hence that a first version of the WID can be approved in August.</a:t>
            </a:r>
          </a:p>
        </p:txBody>
      </p:sp>
      <p:sp>
        <p:nvSpPr>
          <p:cNvPr id="14" name="Speech Bubble: Rectangle 13">
            <a:extLst>
              <a:ext uri="{FF2B5EF4-FFF2-40B4-BE49-F238E27FC236}">
                <a16:creationId xmlns:a16="http://schemas.microsoft.com/office/drawing/2014/main" id="{053A6FA7-DE16-4F02-B866-91C8BA126DEC}"/>
              </a:ext>
            </a:extLst>
          </p:cNvPr>
          <p:cNvSpPr/>
          <p:nvPr/>
        </p:nvSpPr>
        <p:spPr bwMode="auto">
          <a:xfrm>
            <a:off x="7938647" y="5389798"/>
            <a:ext cx="3888432" cy="490886"/>
          </a:xfrm>
          <a:prstGeom prst="wedgeRectCallout">
            <a:avLst>
              <a:gd name="adj1" fmla="val -41627"/>
              <a:gd name="adj2" fmla="val -66015"/>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IE" sz="1100" b="0" i="0" u="none" strike="noStrike" cap="none" normalizeH="0" baseline="0" dirty="0">
                <a:ln>
                  <a:noFill/>
                </a:ln>
                <a:solidFill>
                  <a:schemeClr val="tx1"/>
                </a:solidFill>
                <a:effectLst/>
                <a:latin typeface="Arial" charset="0"/>
                <a:ea typeface="宋体" charset="-122"/>
              </a:rPr>
              <a:t>The </a:t>
            </a:r>
            <a:r>
              <a:rPr lang="en-IE" sz="1100" dirty="0">
                <a:latin typeface="Arial" charset="0"/>
                <a:ea typeface="宋体" charset="-122"/>
              </a:rPr>
              <a:t>limited time for normative work implies that in Q1, we need to go through CRs for all KIs and approve them.</a:t>
            </a:r>
          </a:p>
          <a:p>
            <a:pPr marL="0" marR="0" indent="0" algn="l" defTabSz="914400" rtl="0" eaLnBrk="1" fontAlgn="base" latinLnBrk="0" hangingPunct="1">
              <a:lnSpc>
                <a:spcPct val="100000"/>
              </a:lnSpc>
              <a:spcBef>
                <a:spcPct val="0"/>
              </a:spcBef>
              <a:spcAft>
                <a:spcPct val="0"/>
              </a:spcAft>
              <a:buClr>
                <a:srgbClr val="CC9900"/>
              </a:buClr>
              <a:buSzTx/>
              <a:tabLst/>
            </a:pPr>
            <a:endParaRPr kumimoji="0" lang="en-IE" sz="1100" b="0" i="0" u="none" strike="noStrike" cap="none" normalizeH="0" baseline="0" dirty="0">
              <a:ln>
                <a:noFill/>
              </a:ln>
              <a:solidFill>
                <a:schemeClr val="tx1"/>
              </a:solidFill>
              <a:effectLst/>
              <a:latin typeface="Arial" charset="0"/>
              <a:ea typeface="宋体" charset="-122"/>
            </a:endParaRP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dirty="0"/>
              <a:t>General discussion (II)</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p:txBody>
          <a:bodyPr/>
          <a:lstStyle/>
          <a:p>
            <a:r>
              <a:rPr lang="en-US" altLang="en-US" dirty="0"/>
              <a:t>Study progress — KI status</a:t>
            </a:r>
          </a:p>
        </p:txBody>
      </p:sp>
      <p:graphicFrame>
        <p:nvGraphicFramePr>
          <p:cNvPr id="5" name="Table 4">
            <a:extLst>
              <a:ext uri="{FF2B5EF4-FFF2-40B4-BE49-F238E27FC236}">
                <a16:creationId xmlns:a16="http://schemas.microsoft.com/office/drawing/2014/main" id="{4DB6C039-8EAA-4147-AAF3-E5DAB055F0A9}"/>
              </a:ext>
            </a:extLst>
          </p:cNvPr>
          <p:cNvGraphicFramePr>
            <a:graphicFrameLocks noGrp="1"/>
          </p:cNvGraphicFramePr>
          <p:nvPr>
            <p:extLst>
              <p:ext uri="{D42A27DB-BD31-4B8C-83A1-F6EECF244321}">
                <p14:modId xmlns:p14="http://schemas.microsoft.com/office/powerpoint/2010/main" val="1728702143"/>
              </p:ext>
            </p:extLst>
          </p:nvPr>
        </p:nvGraphicFramePr>
        <p:xfrm>
          <a:off x="1121550" y="2195195"/>
          <a:ext cx="9577921" cy="4297680"/>
        </p:xfrm>
        <a:graphic>
          <a:graphicData uri="http://schemas.openxmlformats.org/drawingml/2006/table">
            <a:tbl>
              <a:tblPr firstRow="1" bandRow="1">
                <a:tableStyleId>{93296810-A885-4BE3-A3E7-6D5BEEA58F35}</a:tableStyleId>
              </a:tblPr>
              <a:tblGrid>
                <a:gridCol w="1353031">
                  <a:extLst>
                    <a:ext uri="{9D8B030D-6E8A-4147-A177-3AD203B41FA5}">
                      <a16:colId xmlns:a16="http://schemas.microsoft.com/office/drawing/2014/main" val="192140387"/>
                    </a:ext>
                  </a:extLst>
                </a:gridCol>
                <a:gridCol w="1804348">
                  <a:extLst>
                    <a:ext uri="{9D8B030D-6E8A-4147-A177-3AD203B41FA5}">
                      <a16:colId xmlns:a16="http://schemas.microsoft.com/office/drawing/2014/main" val="480864642"/>
                    </a:ext>
                  </a:extLst>
                </a:gridCol>
                <a:gridCol w="1950892">
                  <a:extLst>
                    <a:ext uri="{9D8B030D-6E8A-4147-A177-3AD203B41FA5}">
                      <a16:colId xmlns:a16="http://schemas.microsoft.com/office/drawing/2014/main" val="2933128288"/>
                    </a:ext>
                  </a:extLst>
                </a:gridCol>
                <a:gridCol w="4469650">
                  <a:extLst>
                    <a:ext uri="{9D8B030D-6E8A-4147-A177-3AD203B41FA5}">
                      <a16:colId xmlns:a16="http://schemas.microsoft.com/office/drawing/2014/main" val="2368473671"/>
                    </a:ext>
                  </a:extLst>
                </a:gridCol>
              </a:tblGrid>
              <a:tr h="284734">
                <a:tc>
                  <a:txBody>
                    <a:bodyPr/>
                    <a:lstStyle/>
                    <a:p>
                      <a:pPr algn="ctr"/>
                      <a:r>
                        <a:rPr lang="en-IE" sz="1400" dirty="0"/>
                        <a:t>KI</a:t>
                      </a:r>
                    </a:p>
                  </a:txBody>
                  <a:tcPr/>
                </a:tc>
                <a:tc>
                  <a:txBody>
                    <a:bodyPr/>
                    <a:lstStyle/>
                    <a:p>
                      <a:pPr algn="ctr"/>
                      <a:r>
                        <a:rPr lang="en-IE" sz="1400" dirty="0"/>
                        <a:t>Status</a:t>
                      </a:r>
                    </a:p>
                  </a:txBody>
                  <a:tcPr anchor="ctr"/>
                </a:tc>
                <a:tc>
                  <a:txBody>
                    <a:bodyPr/>
                    <a:lstStyle/>
                    <a:p>
                      <a:pPr algn="ctr"/>
                      <a:r>
                        <a:rPr lang="en-IE" sz="1400" dirty="0"/>
                        <a:t>Penholder</a:t>
                      </a:r>
                    </a:p>
                  </a:txBody>
                  <a:tcPr anchor="ctr"/>
                </a:tc>
                <a:tc>
                  <a:txBody>
                    <a:bodyPr/>
                    <a:lstStyle/>
                    <a:p>
                      <a:pPr algn="ctr"/>
                      <a:r>
                        <a:rPr lang="en-IE" sz="1400" dirty="0"/>
                        <a:t>Contributions for CC</a:t>
                      </a:r>
                    </a:p>
                  </a:txBody>
                  <a:tcPr anchor="ctr"/>
                </a:tc>
                <a:extLst>
                  <a:ext uri="{0D108BD9-81ED-4DB2-BD59-A6C34878D82A}">
                    <a16:rowId xmlns:a16="http://schemas.microsoft.com/office/drawing/2014/main" val="33353320"/>
                  </a:ext>
                </a:extLst>
              </a:tr>
              <a:tr h="284734">
                <a:tc>
                  <a:txBody>
                    <a:bodyPr/>
                    <a:lstStyle/>
                    <a:p>
                      <a:r>
                        <a:rPr lang="en-IE" sz="1600" dirty="0"/>
                        <a:t>1/LBO</a:t>
                      </a:r>
                    </a:p>
                  </a:txBody>
                  <a:tcPr/>
                </a:tc>
                <a:tc>
                  <a:txBody>
                    <a:bodyPr/>
                    <a:lstStyle/>
                    <a:p>
                      <a:pPr algn="r"/>
                      <a:r>
                        <a:rPr lang="en-IE" sz="1600" dirty="0"/>
                        <a:t>Interim — 2ENs</a:t>
                      </a:r>
                    </a:p>
                  </a:txBody>
                  <a:tcPr/>
                </a:tc>
                <a:tc>
                  <a:txBody>
                    <a:bodyPr/>
                    <a:lstStyle/>
                    <a:p>
                      <a:pPr algn="r"/>
                      <a:r>
                        <a:rPr lang="en-IE" sz="1600" dirty="0"/>
                        <a:t>Mike (Interdigital)</a:t>
                      </a:r>
                    </a:p>
                  </a:txBody>
                  <a:tcPr/>
                </a:tc>
                <a:tc>
                  <a:txBody>
                    <a:bodyPr/>
                    <a:lstStyle/>
                    <a:p>
                      <a:pPr algn="l"/>
                      <a:r>
                        <a:rPr lang="en-IE" sz="1600" dirty="0"/>
                        <a:t>1 contribution (Interdigital)</a:t>
                      </a:r>
                    </a:p>
                  </a:txBody>
                  <a:tcPr/>
                </a:tc>
                <a:extLst>
                  <a:ext uri="{0D108BD9-81ED-4DB2-BD59-A6C34878D82A}">
                    <a16:rowId xmlns:a16="http://schemas.microsoft.com/office/drawing/2014/main" val="1335990844"/>
                  </a:ext>
                </a:extLst>
              </a:tr>
              <a:tr h="284734">
                <a:tc>
                  <a:txBody>
                    <a:bodyPr/>
                    <a:lstStyle/>
                    <a:p>
                      <a:r>
                        <a:rPr lang="en-IE" sz="1600" dirty="0"/>
                        <a:t>1/HR</a:t>
                      </a:r>
                    </a:p>
                  </a:txBody>
                  <a:tcPr/>
                </a:tc>
                <a:tc>
                  <a:txBody>
                    <a:bodyPr/>
                    <a:lstStyle/>
                    <a:p>
                      <a:pPr algn="r"/>
                      <a:r>
                        <a:rPr lang="en-IE" sz="1600" dirty="0"/>
                        <a:t>Interim —5 ENs</a:t>
                      </a:r>
                    </a:p>
                  </a:txBody>
                  <a:tcPr/>
                </a:tc>
                <a:tc>
                  <a:txBody>
                    <a:bodyPr/>
                    <a:lstStyle/>
                    <a:p>
                      <a:pPr algn="r"/>
                      <a:r>
                        <a:rPr lang="en-IE" sz="1600" dirty="0" err="1"/>
                        <a:t>Jicheol</a:t>
                      </a:r>
                      <a:r>
                        <a:rPr lang="en-IE" sz="1600" dirty="0"/>
                        <a:t> (Samsung)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600" dirty="0"/>
                        <a:t>4 contributions (Samsung, Huawei, China Unicom, Ericsson/Nokia)</a:t>
                      </a:r>
                    </a:p>
                  </a:txBody>
                  <a:tcPr/>
                </a:tc>
                <a:extLst>
                  <a:ext uri="{0D108BD9-81ED-4DB2-BD59-A6C34878D82A}">
                    <a16:rowId xmlns:a16="http://schemas.microsoft.com/office/drawing/2014/main" val="1452538263"/>
                  </a:ext>
                </a:extLst>
              </a:tr>
              <a:tr h="284734">
                <a:tc>
                  <a:txBody>
                    <a:bodyPr/>
                    <a:lstStyle/>
                    <a:p>
                      <a:r>
                        <a:rPr lang="en-IE" sz="1600" dirty="0">
                          <a:solidFill>
                            <a:schemeClr val="bg1">
                              <a:lumMod val="65000"/>
                            </a:schemeClr>
                          </a:solidFill>
                        </a:rPr>
                        <a:t>1/EACI </a:t>
                      </a:r>
                      <a:r>
                        <a:rPr lang="en-IE" sz="1600" dirty="0" err="1">
                          <a:solidFill>
                            <a:schemeClr val="bg1">
                              <a:lumMod val="65000"/>
                            </a:schemeClr>
                          </a:solidFill>
                        </a:rPr>
                        <a:t>deliv</a:t>
                      </a:r>
                      <a:r>
                        <a:rPr lang="en-IE" sz="1600" dirty="0">
                          <a:solidFill>
                            <a:schemeClr val="bg1">
                              <a:lumMod val="65000"/>
                            </a:schemeClr>
                          </a:solidFill>
                        </a:rPr>
                        <a:t>.</a:t>
                      </a:r>
                    </a:p>
                  </a:txBody>
                  <a:tcPr/>
                </a:tc>
                <a:tc>
                  <a:txBody>
                    <a:bodyPr/>
                    <a:lstStyle/>
                    <a:p>
                      <a:pPr algn="r"/>
                      <a:r>
                        <a:rPr lang="en-IE" sz="1600" dirty="0">
                          <a:solidFill>
                            <a:schemeClr val="bg1">
                              <a:lumMod val="65000"/>
                            </a:schemeClr>
                          </a:solidFill>
                        </a:rPr>
                        <a:t>Concluded</a:t>
                      </a:r>
                    </a:p>
                  </a:txBody>
                  <a:tcPr/>
                </a:tc>
                <a:tc>
                  <a:txBody>
                    <a:bodyPr/>
                    <a:lstStyle/>
                    <a:p>
                      <a:pPr algn="r"/>
                      <a:r>
                        <a:rPr lang="en-IE" sz="1600" dirty="0" err="1">
                          <a:solidFill>
                            <a:schemeClr val="bg1">
                              <a:lumMod val="65000"/>
                            </a:schemeClr>
                          </a:solidFill>
                        </a:rPr>
                        <a:t>Huazhang</a:t>
                      </a:r>
                      <a:r>
                        <a:rPr lang="en-IE" sz="1600" dirty="0">
                          <a:solidFill>
                            <a:schemeClr val="bg1">
                              <a:lumMod val="65000"/>
                            </a:schemeClr>
                          </a:solidFill>
                        </a:rPr>
                        <a:t> (Vivo)</a:t>
                      </a:r>
                    </a:p>
                  </a:txBody>
                  <a:tcPr/>
                </a:tc>
                <a:tc>
                  <a:txBody>
                    <a:bodyPr/>
                    <a:lstStyle/>
                    <a:p>
                      <a:pPr algn="l"/>
                      <a:r>
                        <a:rPr lang="en-IE" sz="1600" dirty="0"/>
                        <a:t>1 contribution (Huawei)</a:t>
                      </a:r>
                    </a:p>
                  </a:txBody>
                  <a:tcPr/>
                </a:tc>
                <a:extLst>
                  <a:ext uri="{0D108BD9-81ED-4DB2-BD59-A6C34878D82A}">
                    <a16:rowId xmlns:a16="http://schemas.microsoft.com/office/drawing/2014/main" val="1355050649"/>
                  </a:ext>
                </a:extLst>
              </a:tr>
              <a:tr h="284734">
                <a:tc>
                  <a:txBody>
                    <a:bodyPr/>
                    <a:lstStyle/>
                    <a:p>
                      <a:r>
                        <a:rPr lang="en-IE" sz="1600" dirty="0"/>
                        <a:t>2</a:t>
                      </a:r>
                    </a:p>
                  </a:txBody>
                  <a:tcPr/>
                </a:tc>
                <a:tc>
                  <a:txBody>
                    <a:bodyPr/>
                    <a:lstStyle/>
                    <a:p>
                      <a:pPr algn="r"/>
                      <a:r>
                        <a:rPr lang="en-IE" sz="1600" dirty="0"/>
                        <a:t>No conclusion yet</a:t>
                      </a:r>
                    </a:p>
                  </a:txBody>
                  <a:tcPr/>
                </a:tc>
                <a:tc>
                  <a:txBody>
                    <a:bodyPr/>
                    <a:lstStyle/>
                    <a:p>
                      <a:pPr algn="r"/>
                      <a:r>
                        <a:rPr lang="en-IE" sz="1600" dirty="0"/>
                        <a:t>Hui (Huawei)</a:t>
                      </a:r>
                    </a:p>
                  </a:txBody>
                  <a:tcPr/>
                </a:tc>
                <a:tc>
                  <a:txBody>
                    <a:bodyPr/>
                    <a:lstStyle/>
                    <a:p>
                      <a:pPr algn="l"/>
                      <a:r>
                        <a:rPr lang="en-IE" sz="1600" dirty="0"/>
                        <a:t>2 contributions (Huawei, Ericsson)</a:t>
                      </a:r>
                    </a:p>
                  </a:txBody>
                  <a:tcPr/>
                </a:tc>
                <a:extLst>
                  <a:ext uri="{0D108BD9-81ED-4DB2-BD59-A6C34878D82A}">
                    <a16:rowId xmlns:a16="http://schemas.microsoft.com/office/drawing/2014/main" val="992065056"/>
                  </a:ext>
                </a:extLst>
              </a:tr>
              <a:tr h="284734">
                <a:tc>
                  <a:txBody>
                    <a:bodyPr/>
                    <a:lstStyle/>
                    <a:p>
                      <a:r>
                        <a:rPr lang="en-IE" sz="1600" dirty="0"/>
                        <a:t>3</a:t>
                      </a:r>
                    </a:p>
                  </a:txBody>
                  <a:tcPr/>
                </a:tc>
                <a:tc>
                  <a:txBody>
                    <a:bodyPr/>
                    <a:lstStyle/>
                    <a:p>
                      <a:pPr algn="r"/>
                      <a:r>
                        <a:rPr lang="en-IE" sz="1600" dirty="0"/>
                        <a:t>No conclusion yet</a:t>
                      </a:r>
                    </a:p>
                  </a:txBody>
                  <a:tcPr/>
                </a:tc>
                <a:tc>
                  <a:txBody>
                    <a:bodyPr/>
                    <a:lstStyle/>
                    <a:p>
                      <a:pPr algn="r"/>
                      <a:r>
                        <a:rPr lang="en-IE" sz="1600" dirty="0"/>
                        <a:t>Laurent (Nokia)</a:t>
                      </a:r>
                    </a:p>
                  </a:txBody>
                  <a:tcPr/>
                </a:tc>
                <a:tc>
                  <a:txBody>
                    <a:bodyPr/>
                    <a:lstStyle/>
                    <a:p>
                      <a:pPr algn="l"/>
                      <a:r>
                        <a:rPr lang="en-IE" sz="1600" dirty="0"/>
                        <a:t>3 contributions (Nokia, Huawei, Ericsson)</a:t>
                      </a:r>
                    </a:p>
                  </a:txBody>
                  <a:tcPr/>
                </a:tc>
                <a:extLst>
                  <a:ext uri="{0D108BD9-81ED-4DB2-BD59-A6C34878D82A}">
                    <a16:rowId xmlns:a16="http://schemas.microsoft.com/office/drawing/2014/main" val="2499307522"/>
                  </a:ext>
                </a:extLst>
              </a:tr>
              <a:tr h="284734">
                <a:tc>
                  <a:txBody>
                    <a:bodyPr/>
                    <a:lstStyle/>
                    <a:p>
                      <a:r>
                        <a:rPr lang="en-IE" sz="1600" dirty="0"/>
                        <a:t>4</a:t>
                      </a:r>
                    </a:p>
                  </a:txBody>
                  <a:tcPr/>
                </a:tc>
                <a:tc>
                  <a:txBody>
                    <a:bodyPr/>
                    <a:lstStyle/>
                    <a:p>
                      <a:pPr algn="r"/>
                      <a:r>
                        <a:rPr lang="en-IE" sz="1600" dirty="0"/>
                        <a:t>Interim —4 ENs</a:t>
                      </a:r>
                    </a:p>
                  </a:txBody>
                  <a:tcPr/>
                </a:tc>
                <a:tc>
                  <a:txBody>
                    <a:bodyPr/>
                    <a:lstStyle/>
                    <a:p>
                      <a:pPr algn="r"/>
                      <a:r>
                        <a:rPr lang="en-IE" sz="1600" dirty="0" err="1"/>
                        <a:t>Tingfang</a:t>
                      </a:r>
                      <a:r>
                        <a:rPr lang="en-IE" sz="1600" dirty="0"/>
                        <a:t> (Lenovo)</a:t>
                      </a:r>
                    </a:p>
                  </a:txBody>
                  <a:tcPr/>
                </a:tc>
                <a:tc>
                  <a:txBody>
                    <a:bodyPr/>
                    <a:lstStyle/>
                    <a:p>
                      <a:pPr algn="l"/>
                      <a:r>
                        <a:rPr lang="en-IE" sz="1600" dirty="0"/>
                        <a:t>1 contribution (Lenovo)</a:t>
                      </a:r>
                    </a:p>
                  </a:txBody>
                  <a:tcPr/>
                </a:tc>
                <a:extLst>
                  <a:ext uri="{0D108BD9-81ED-4DB2-BD59-A6C34878D82A}">
                    <a16:rowId xmlns:a16="http://schemas.microsoft.com/office/drawing/2014/main" val="2359880411"/>
                  </a:ext>
                </a:extLst>
              </a:tr>
              <a:tr h="284734">
                <a:tc>
                  <a:txBody>
                    <a:bodyPr/>
                    <a:lstStyle/>
                    <a:p>
                      <a:r>
                        <a:rPr lang="en-IE" sz="1600" dirty="0"/>
                        <a:t>5</a:t>
                      </a:r>
                    </a:p>
                  </a:txBody>
                  <a:tcPr/>
                </a:tc>
                <a:tc>
                  <a:txBody>
                    <a:bodyPr/>
                    <a:lstStyle/>
                    <a:p>
                      <a:pPr algn="r"/>
                      <a:r>
                        <a:rPr lang="en-IE" sz="1600" dirty="0"/>
                        <a:t>Interim — 6 ENs</a:t>
                      </a:r>
                    </a:p>
                  </a:txBody>
                  <a:tcPr/>
                </a:tc>
                <a:tc>
                  <a:txBody>
                    <a:bodyPr/>
                    <a:lstStyle/>
                    <a:p>
                      <a:pPr algn="r"/>
                      <a:r>
                        <a:rPr lang="en-IE" sz="1600" dirty="0"/>
                        <a:t>Dario (Qualcomm)</a:t>
                      </a:r>
                    </a:p>
                  </a:txBody>
                  <a:tcPr/>
                </a:tc>
                <a:tc>
                  <a:txBody>
                    <a:bodyPr/>
                    <a:lstStyle/>
                    <a:p>
                      <a:pPr algn="l"/>
                      <a:r>
                        <a:rPr lang="en-IE" sz="1600" dirty="0"/>
                        <a:t>5 contributions (sol update, Qualcomm; 2 conclusions, Qualcomm, Huawei; 2 LS, Qualcomm, China Mobile)</a:t>
                      </a:r>
                    </a:p>
                  </a:txBody>
                  <a:tcPr/>
                </a:tc>
                <a:extLst>
                  <a:ext uri="{0D108BD9-81ED-4DB2-BD59-A6C34878D82A}">
                    <a16:rowId xmlns:a16="http://schemas.microsoft.com/office/drawing/2014/main" val="1180350825"/>
                  </a:ext>
                </a:extLst>
              </a:tr>
              <a:tr h="284734">
                <a:tc>
                  <a:txBody>
                    <a:bodyPr/>
                    <a:lstStyle/>
                    <a:p>
                      <a:r>
                        <a:rPr lang="en-IE" sz="1600" dirty="0"/>
                        <a:t>6</a:t>
                      </a:r>
                    </a:p>
                  </a:txBody>
                  <a:tcPr/>
                </a:tc>
                <a:tc>
                  <a:txBody>
                    <a:bodyPr/>
                    <a:lstStyle/>
                    <a:p>
                      <a:pPr algn="r"/>
                      <a:r>
                        <a:rPr lang="en-IE" sz="1600" dirty="0"/>
                        <a:t>No conclusion yet</a:t>
                      </a:r>
                    </a:p>
                  </a:txBody>
                  <a:tcPr/>
                </a:tc>
                <a:tc>
                  <a:txBody>
                    <a:bodyPr/>
                    <a:lstStyle/>
                    <a:p>
                      <a:pPr algn="r"/>
                      <a:r>
                        <a:rPr lang="en-IE" sz="1600" dirty="0"/>
                        <a:t>Magnus (Ericsson)</a:t>
                      </a:r>
                    </a:p>
                  </a:txBody>
                  <a:tcPr/>
                </a:tc>
                <a:tc>
                  <a:txBody>
                    <a:bodyPr/>
                    <a:lstStyle/>
                    <a:p>
                      <a:pPr algn="l"/>
                      <a:r>
                        <a:rPr lang="en-IE" sz="1600" dirty="0"/>
                        <a:t>4 contributions (eval + conclusion, Ericsson,1 way forward presentation, Vivo; conclusion, Huawei)</a:t>
                      </a:r>
                    </a:p>
                  </a:txBody>
                  <a:tcPr/>
                </a:tc>
                <a:extLst>
                  <a:ext uri="{0D108BD9-81ED-4DB2-BD59-A6C34878D82A}">
                    <a16:rowId xmlns:a16="http://schemas.microsoft.com/office/drawing/2014/main" val="1572872382"/>
                  </a:ext>
                </a:extLst>
              </a:tr>
              <a:tr h="284734">
                <a:tc>
                  <a:txBody>
                    <a:bodyPr/>
                    <a:lstStyle/>
                    <a:p>
                      <a:r>
                        <a:rPr lang="en-IE" sz="1600" dirty="0">
                          <a:solidFill>
                            <a:schemeClr val="bg1">
                              <a:lumMod val="65000"/>
                            </a:schemeClr>
                          </a:solidFill>
                        </a:rPr>
                        <a:t>7</a:t>
                      </a:r>
                    </a:p>
                  </a:txBody>
                  <a:tcPr/>
                </a:tc>
                <a:tc>
                  <a:txBody>
                    <a:bodyPr/>
                    <a:lstStyle/>
                    <a:p>
                      <a:pPr algn="r"/>
                      <a:r>
                        <a:rPr lang="en-IE" sz="1600" dirty="0">
                          <a:solidFill>
                            <a:schemeClr val="bg1">
                              <a:lumMod val="65000"/>
                            </a:schemeClr>
                          </a:solidFill>
                        </a:rPr>
                        <a:t>Concluded</a:t>
                      </a:r>
                    </a:p>
                  </a:txBody>
                  <a:tcPr/>
                </a:tc>
                <a:tc>
                  <a:txBody>
                    <a:bodyPr/>
                    <a:lstStyle/>
                    <a:p>
                      <a:pPr algn="r"/>
                      <a:r>
                        <a:rPr lang="en-IE" sz="1600" dirty="0">
                          <a:solidFill>
                            <a:schemeClr val="bg1">
                              <a:lumMod val="65000"/>
                            </a:schemeClr>
                          </a:solidFill>
                        </a:rPr>
                        <a:t>Patrice (Huawei)</a:t>
                      </a:r>
                    </a:p>
                  </a:txBody>
                  <a:tcPr/>
                </a:tc>
                <a:tc>
                  <a:txBody>
                    <a:bodyPr/>
                    <a:lstStyle/>
                    <a:p>
                      <a:pPr algn="l"/>
                      <a:endParaRPr lang="en-IE" sz="1600" dirty="0"/>
                    </a:p>
                  </a:txBody>
                  <a:tcPr/>
                </a:tc>
                <a:extLst>
                  <a:ext uri="{0D108BD9-81ED-4DB2-BD59-A6C34878D82A}">
                    <a16:rowId xmlns:a16="http://schemas.microsoft.com/office/drawing/2014/main" val="2927621669"/>
                  </a:ext>
                </a:extLst>
              </a:tr>
            </a:tbl>
          </a:graphicData>
        </a:graphic>
      </p:graphicFrame>
    </p:spTree>
    <p:extLst>
      <p:ext uri="{BB962C8B-B14F-4D97-AF65-F5344CB8AC3E}">
        <p14:creationId xmlns:p14="http://schemas.microsoft.com/office/powerpoint/2010/main" val="1715061533"/>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dirty="0"/>
              <a:t>General discussion (III)</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p:txBody>
          <a:bodyPr/>
          <a:lstStyle/>
          <a:p>
            <a:r>
              <a:rPr lang="en-US" altLang="en-US" dirty="0"/>
              <a:t>Expected progress at SA2#153e</a:t>
            </a:r>
          </a:p>
          <a:p>
            <a:pPr lvl="1"/>
            <a:r>
              <a:rPr lang="en-IE" altLang="en-US" dirty="0"/>
              <a:t>Contributions to remove ENs from solutions — if really needed</a:t>
            </a:r>
          </a:p>
          <a:p>
            <a:pPr lvl="1"/>
            <a:r>
              <a:rPr lang="en-IE" altLang="en-US" dirty="0"/>
              <a:t>Complete </a:t>
            </a:r>
            <a:r>
              <a:rPr lang="en-US" altLang="en-US" dirty="0"/>
              <a:t>KI evaluations and conclusions</a:t>
            </a:r>
          </a:p>
          <a:p>
            <a:pPr lvl="2"/>
            <a:r>
              <a:rPr lang="en-US" altLang="en-US" dirty="0"/>
              <a:t>Complete interim conclusion of KI#1/HR, KI#1/LBO, KI#4, KI#5</a:t>
            </a:r>
          </a:p>
          <a:p>
            <a:pPr lvl="2"/>
            <a:r>
              <a:rPr lang="en-US" altLang="en-US" dirty="0"/>
              <a:t>Complete full conclusion of KI#2, KI#3, KI#6.</a:t>
            </a:r>
          </a:p>
          <a:p>
            <a:pPr lvl="1"/>
            <a:r>
              <a:rPr lang="en-US" altLang="en-US" dirty="0"/>
              <a:t>Update WID for approval</a:t>
            </a:r>
          </a:p>
          <a:p>
            <a:pPr lvl="2"/>
            <a:r>
              <a:rPr lang="en-US" altLang="en-US" dirty="0"/>
              <a:t>Add objectives for KI#1, 2, 3, 6.</a:t>
            </a:r>
          </a:p>
          <a:p>
            <a:pPr lvl="1"/>
            <a:r>
              <a:rPr lang="en-US" altLang="en-US" dirty="0"/>
              <a:t>It is intended to complete the study in October in order to allocate a full session to normative work in SA2#154</a:t>
            </a:r>
          </a:p>
          <a:p>
            <a:pPr lvl="2"/>
            <a:r>
              <a:rPr lang="en-US" altLang="en-US" dirty="0"/>
              <a:t>SA2#154 is F2F, i.e. less contributions can actually be handled</a:t>
            </a:r>
          </a:p>
        </p:txBody>
      </p:sp>
    </p:spTree>
    <p:extLst>
      <p:ext uri="{BB962C8B-B14F-4D97-AF65-F5344CB8AC3E}">
        <p14:creationId xmlns:p14="http://schemas.microsoft.com/office/powerpoint/2010/main" val="800263691"/>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sz="3600" dirty="0"/>
              <a:t>Status of KI#1 (Accessing EHE in VPLMN</a:t>
            </a:r>
            <a:br>
              <a:rPr lang="en-GB" altLang="en-US" sz="3600" dirty="0"/>
            </a:br>
            <a:r>
              <a:rPr lang="en-GB" altLang="en-US" sz="3600" dirty="0"/>
              <a:t>when roaming — LBO PDU Session)</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a:xfrm>
            <a:off x="838200" y="1825625"/>
            <a:ext cx="10515600" cy="3022084"/>
          </a:xfrm>
        </p:spPr>
        <p:txBody>
          <a:bodyPr/>
          <a:lstStyle/>
          <a:p>
            <a:r>
              <a:rPr lang="en-US" altLang="en-US" sz="1600" dirty="0" err="1"/>
              <a:t>Interditigal</a:t>
            </a:r>
            <a:r>
              <a:rPr lang="en-US" altLang="en-US" sz="1600" dirty="0"/>
              <a:t> (penholder):</a:t>
            </a:r>
          </a:p>
          <a:p>
            <a:pPr lvl="1"/>
            <a:r>
              <a:rPr lang="en-US" altLang="en-US" sz="1400" dirty="0"/>
              <a:t>Resolves 1 out of 2 KIs, </a:t>
            </a:r>
            <a:r>
              <a:rPr lang="en-US" altLang="en-US" sz="1400" dirty="0" err="1"/>
              <a:t>wrt</a:t>
            </a:r>
            <a:r>
              <a:rPr lang="en-US" altLang="en-US" sz="1400" dirty="0"/>
              <a:t> do we include Sol#27 dynamic reconnect?</a:t>
            </a:r>
          </a:p>
          <a:p>
            <a:pPr lvl="1"/>
            <a:r>
              <a:rPr lang="en-US" altLang="en-US" sz="1400" dirty="0"/>
              <a:t>Situation regarding 2nd editor's note (</a:t>
            </a:r>
            <a:r>
              <a:rPr lang="en-US" altLang="en-US" sz="1400" dirty="0" err="1"/>
              <a:t>wrt</a:t>
            </a:r>
            <a:r>
              <a:rPr lang="en-US" altLang="en-US" sz="1400" dirty="0"/>
              <a:t> FS_UEPO KI#1, and </a:t>
            </a:r>
            <a:r>
              <a:rPr lang="en-US" altLang="en-US" sz="1400" dirty="0" err="1"/>
              <a:t>SoH</a:t>
            </a:r>
            <a:r>
              <a:rPr lang="en-US" altLang="en-US" sz="1400" dirty="0"/>
              <a:t> resolution among options A, C, D).</a:t>
            </a:r>
          </a:p>
          <a:p>
            <a:pPr lvl="1"/>
            <a:endParaRPr lang="en-US" altLang="en-US" sz="1300" dirty="0"/>
          </a:p>
        </p:txBody>
      </p:sp>
      <p:sp>
        <p:nvSpPr>
          <p:cNvPr id="4" name="TextBox 3">
            <a:extLst>
              <a:ext uri="{FF2B5EF4-FFF2-40B4-BE49-F238E27FC236}">
                <a16:creationId xmlns:a16="http://schemas.microsoft.com/office/drawing/2014/main" id="{AD71ABCC-F77B-4722-BDF5-E42756443825}"/>
              </a:ext>
            </a:extLst>
          </p:cNvPr>
          <p:cNvSpPr txBox="1"/>
          <p:nvPr/>
        </p:nvSpPr>
        <p:spPr>
          <a:xfrm>
            <a:off x="1088923" y="4847709"/>
            <a:ext cx="10014154" cy="1550906"/>
          </a:xfrm>
          <a:prstGeom prst="rect">
            <a:avLst/>
          </a:prstGeom>
          <a:noFill/>
          <a:ln>
            <a:solidFill>
              <a:srgbClr val="00B050"/>
            </a:solidFill>
          </a:ln>
        </p:spPr>
        <p:txBody>
          <a:bodyPr wrap="square" lIns="36000" tIns="36000" rIns="36000" bIns="36000" rtlCol="0">
            <a:noAutofit/>
          </a:bodyPr>
          <a:lstStyle/>
          <a:p>
            <a:r>
              <a:rPr lang="en-IE" sz="1600" dirty="0">
                <a:solidFill>
                  <a:schemeClr val="accent6">
                    <a:lumMod val="75000"/>
                  </a:schemeClr>
                </a:solidFill>
                <a:latin typeface="+mn-lt"/>
              </a:rPr>
              <a:t>OUTCOME:</a:t>
            </a:r>
            <a:br>
              <a:rPr lang="en-IE" sz="1600" dirty="0">
                <a:solidFill>
                  <a:schemeClr val="accent6">
                    <a:lumMod val="75000"/>
                  </a:schemeClr>
                </a:solidFill>
                <a:latin typeface="+mn-lt"/>
              </a:rPr>
            </a:br>
            <a:r>
              <a:rPr lang="en-IE" sz="1600" dirty="0">
                <a:solidFill>
                  <a:schemeClr val="accent6">
                    <a:lumMod val="75000"/>
                  </a:schemeClr>
                </a:solidFill>
                <a:latin typeface="+mn-lt"/>
              </a:rPr>
              <a:t>Concerns from some companies regarding the addition of Sol#27: possibly have a reduced version → requires further discussion</a:t>
            </a:r>
          </a:p>
        </p:txBody>
      </p:sp>
    </p:spTree>
    <p:extLst>
      <p:ext uri="{BB962C8B-B14F-4D97-AF65-F5344CB8AC3E}">
        <p14:creationId xmlns:p14="http://schemas.microsoft.com/office/powerpoint/2010/main" val="1719800089"/>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sz="3600" dirty="0"/>
              <a:t>Status of KI#1 (Accessing EHE in VPLMN</a:t>
            </a:r>
            <a:br>
              <a:rPr lang="en-GB" altLang="en-US" sz="3600" dirty="0"/>
            </a:br>
            <a:r>
              <a:rPr lang="en-GB" altLang="en-US" sz="3600" dirty="0"/>
              <a:t>when roaming — HR PDU Session)</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a:xfrm>
            <a:off x="838200" y="1825625"/>
            <a:ext cx="10515600" cy="3022084"/>
          </a:xfrm>
        </p:spPr>
        <p:txBody>
          <a:bodyPr/>
          <a:lstStyle/>
          <a:p>
            <a:r>
              <a:rPr lang="en-US" altLang="en-US" sz="1600" dirty="0"/>
              <a:t>Samsung (penholder):</a:t>
            </a:r>
          </a:p>
          <a:p>
            <a:pPr lvl="1"/>
            <a:r>
              <a:rPr lang="en-US" altLang="en-US" sz="1400" dirty="0"/>
              <a:t>Proposes to resolve 4 out of 5 </a:t>
            </a:r>
            <a:r>
              <a:rPr lang="en-US" altLang="en-US" sz="1400" dirty="0" err="1"/>
              <a:t>ENs.</a:t>
            </a:r>
            <a:endParaRPr lang="en-US" altLang="en-US" sz="1400" dirty="0"/>
          </a:p>
          <a:p>
            <a:r>
              <a:rPr lang="en-US" altLang="en-US" sz="1700" dirty="0"/>
              <a:t>China Unicom:</a:t>
            </a:r>
          </a:p>
          <a:p>
            <a:pPr lvl="1"/>
            <a:r>
              <a:rPr lang="en-US" altLang="en-US" sz="1400" dirty="0"/>
              <a:t>Proposes to resolve the 5th EN.</a:t>
            </a:r>
          </a:p>
          <a:p>
            <a:r>
              <a:rPr lang="en-US" altLang="en-US" sz="1800" dirty="0"/>
              <a:t>Huawei:</a:t>
            </a:r>
          </a:p>
          <a:p>
            <a:pPr lvl="1"/>
            <a:r>
              <a:rPr lang="en-US" altLang="en-US" sz="1400" dirty="0"/>
              <a:t>Alternative resolution: common solution for scenario 2.1 and 2.2, conclusion on EAS rediscovery.</a:t>
            </a:r>
          </a:p>
          <a:p>
            <a:r>
              <a:rPr lang="en-US" altLang="en-US" sz="1800" dirty="0"/>
              <a:t>Ericsson/Nokia:</a:t>
            </a:r>
          </a:p>
          <a:p>
            <a:pPr lvl="1"/>
            <a:r>
              <a:rPr lang="en-US" altLang="en-US" sz="1400" dirty="0"/>
              <a:t>Some edits compared to Samsung's</a:t>
            </a:r>
          </a:p>
        </p:txBody>
      </p:sp>
      <p:sp>
        <p:nvSpPr>
          <p:cNvPr id="4" name="TextBox 3">
            <a:extLst>
              <a:ext uri="{FF2B5EF4-FFF2-40B4-BE49-F238E27FC236}">
                <a16:creationId xmlns:a16="http://schemas.microsoft.com/office/drawing/2014/main" id="{AD71ABCC-F77B-4722-BDF5-E42756443825}"/>
              </a:ext>
            </a:extLst>
          </p:cNvPr>
          <p:cNvSpPr txBox="1"/>
          <p:nvPr/>
        </p:nvSpPr>
        <p:spPr>
          <a:xfrm>
            <a:off x="1088923" y="4847709"/>
            <a:ext cx="10014154" cy="1550906"/>
          </a:xfrm>
          <a:prstGeom prst="rect">
            <a:avLst/>
          </a:prstGeom>
          <a:noFill/>
          <a:ln>
            <a:solidFill>
              <a:srgbClr val="00B050"/>
            </a:solidFill>
          </a:ln>
        </p:spPr>
        <p:txBody>
          <a:bodyPr wrap="square" lIns="36000" tIns="36000" rIns="36000" bIns="36000" rtlCol="0">
            <a:noAutofit/>
          </a:bodyPr>
          <a:lstStyle/>
          <a:p>
            <a:r>
              <a:rPr lang="en-IE" sz="1600" dirty="0">
                <a:solidFill>
                  <a:schemeClr val="accent6">
                    <a:lumMod val="75000"/>
                  </a:schemeClr>
                </a:solidFill>
                <a:latin typeface="+mn-lt"/>
              </a:rPr>
              <a:t>OUTCOME:</a:t>
            </a:r>
          </a:p>
          <a:p>
            <a:r>
              <a:rPr lang="en-IE" sz="1600" dirty="0">
                <a:solidFill>
                  <a:schemeClr val="accent6">
                    <a:lumMod val="75000"/>
                  </a:schemeClr>
                </a:solidFill>
                <a:latin typeface="+mn-lt"/>
              </a:rPr>
              <a:t>1.Simplify scenario 2 to cover both sub-scenarios (2.1/2.2) with a single solution, based on V-EASDF → remove the split scenarios from the conclusion part?</a:t>
            </a:r>
          </a:p>
          <a:p>
            <a:r>
              <a:rPr lang="en-IE" sz="1600" dirty="0">
                <a:solidFill>
                  <a:schemeClr val="accent6">
                    <a:lumMod val="75000"/>
                  </a:schemeClr>
                </a:solidFill>
                <a:latin typeface="+mn-lt"/>
              </a:rPr>
              <a:t>2.Concerns on insertion of V-PCF in the VPLMN</a:t>
            </a:r>
          </a:p>
          <a:p>
            <a:r>
              <a:rPr lang="en-IE" sz="1600" dirty="0">
                <a:solidFill>
                  <a:schemeClr val="accent6">
                    <a:lumMod val="75000"/>
                  </a:schemeClr>
                </a:solidFill>
                <a:latin typeface="+mn-lt"/>
              </a:rPr>
              <a:t>3.Further discussion whether indication goes via AMF or via H-SMF</a:t>
            </a:r>
          </a:p>
          <a:p>
            <a:r>
              <a:rPr lang="en-IE" sz="1600" dirty="0">
                <a:solidFill>
                  <a:schemeClr val="accent6">
                    <a:lumMod val="75000"/>
                  </a:schemeClr>
                </a:solidFill>
                <a:latin typeface="+mn-lt"/>
              </a:rPr>
              <a:t>Integrate resolution of 5th EN.</a:t>
            </a:r>
          </a:p>
        </p:txBody>
      </p:sp>
    </p:spTree>
    <p:extLst>
      <p:ext uri="{BB962C8B-B14F-4D97-AF65-F5344CB8AC3E}">
        <p14:creationId xmlns:p14="http://schemas.microsoft.com/office/powerpoint/2010/main" val="2974122618"/>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sz="3600" dirty="0"/>
              <a:t>Status of KI#1 (Accessing EHE in VPLMN</a:t>
            </a:r>
            <a:br>
              <a:rPr lang="en-GB" altLang="en-US" sz="3600" dirty="0"/>
            </a:br>
            <a:r>
              <a:rPr lang="en-GB" altLang="en-US" sz="3600" dirty="0"/>
              <a:t>when roaming — EACI)</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a:xfrm>
            <a:off x="838200" y="1825625"/>
            <a:ext cx="10515600" cy="3022084"/>
          </a:xfrm>
        </p:spPr>
        <p:txBody>
          <a:bodyPr/>
          <a:lstStyle/>
          <a:p>
            <a:r>
              <a:rPr lang="en-US" altLang="en-US" sz="1600" dirty="0"/>
              <a:t>Huawei:</a:t>
            </a:r>
          </a:p>
          <a:p>
            <a:pPr lvl="1"/>
            <a:r>
              <a:rPr lang="en-US" altLang="en-US" sz="1400" dirty="0"/>
              <a:t>Removes the use of V-PCF in the solution</a:t>
            </a:r>
          </a:p>
        </p:txBody>
      </p:sp>
      <p:sp>
        <p:nvSpPr>
          <p:cNvPr id="4" name="TextBox 3">
            <a:extLst>
              <a:ext uri="{FF2B5EF4-FFF2-40B4-BE49-F238E27FC236}">
                <a16:creationId xmlns:a16="http://schemas.microsoft.com/office/drawing/2014/main" id="{AD71ABCC-F77B-4722-BDF5-E42756443825}"/>
              </a:ext>
            </a:extLst>
          </p:cNvPr>
          <p:cNvSpPr txBox="1"/>
          <p:nvPr/>
        </p:nvSpPr>
        <p:spPr>
          <a:xfrm>
            <a:off x="1088923" y="4847709"/>
            <a:ext cx="10014154" cy="1550906"/>
          </a:xfrm>
          <a:prstGeom prst="rect">
            <a:avLst/>
          </a:prstGeom>
          <a:noFill/>
          <a:ln>
            <a:solidFill>
              <a:srgbClr val="00B050"/>
            </a:solidFill>
          </a:ln>
        </p:spPr>
        <p:txBody>
          <a:bodyPr wrap="square" lIns="36000" tIns="36000" rIns="36000" bIns="36000" rtlCol="0">
            <a:noAutofit/>
          </a:bodyPr>
          <a:lstStyle/>
          <a:p>
            <a:r>
              <a:rPr lang="en-IE" sz="1600" dirty="0">
                <a:solidFill>
                  <a:schemeClr val="accent6">
                    <a:lumMod val="75000"/>
                  </a:schemeClr>
                </a:solidFill>
                <a:latin typeface="+mn-lt"/>
              </a:rPr>
              <a:t>OUTCOME:</a:t>
            </a:r>
          </a:p>
          <a:p>
            <a:endParaRPr lang="en-IE" sz="1600" dirty="0">
              <a:solidFill>
                <a:schemeClr val="accent6">
                  <a:lumMod val="75000"/>
                </a:schemeClr>
              </a:solidFill>
              <a:latin typeface="+mn-lt"/>
            </a:endParaRPr>
          </a:p>
        </p:txBody>
      </p:sp>
    </p:spTree>
    <p:extLst>
      <p:ext uri="{BB962C8B-B14F-4D97-AF65-F5344CB8AC3E}">
        <p14:creationId xmlns:p14="http://schemas.microsoft.com/office/powerpoint/2010/main" val="614631340"/>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sz="3600" dirty="0"/>
              <a:t>Status of KI#2 (Fast and efficient NW exposure)</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a:xfrm>
            <a:off x="838200" y="1825625"/>
            <a:ext cx="10515600" cy="3022084"/>
          </a:xfrm>
        </p:spPr>
        <p:txBody>
          <a:bodyPr/>
          <a:lstStyle/>
          <a:p>
            <a:r>
              <a:rPr lang="en-US" altLang="en-US" sz="1600" dirty="0"/>
              <a:t>Huawei (penholder):</a:t>
            </a:r>
          </a:p>
          <a:p>
            <a:pPr lvl="1"/>
            <a:r>
              <a:rPr lang="en-US" altLang="en-US" sz="1400" dirty="0"/>
              <a:t>Aligns with XRM</a:t>
            </a:r>
          </a:p>
          <a:p>
            <a:pPr lvl="1"/>
            <a:r>
              <a:rPr lang="en-US" altLang="en-US" sz="1400" dirty="0"/>
              <a:t>How to document conclusion?</a:t>
            </a:r>
          </a:p>
          <a:p>
            <a:pPr lvl="1"/>
            <a:r>
              <a:rPr lang="en-US" altLang="en-US" sz="1400" dirty="0"/>
              <a:t>How to </a:t>
            </a:r>
            <a:r>
              <a:rPr lang="en-US" altLang="en-US" sz="1400" dirty="0" err="1"/>
              <a:t>organise</a:t>
            </a:r>
            <a:r>
              <a:rPr lang="en-US" altLang="en-US" sz="1400" dirty="0"/>
              <a:t> the normative work, </a:t>
            </a:r>
            <a:r>
              <a:rPr lang="en-US" altLang="en-US" sz="1400" dirty="0" err="1"/>
              <a:t>wrt</a:t>
            </a:r>
            <a:r>
              <a:rPr lang="en-US" altLang="en-US" sz="1400" dirty="0"/>
              <a:t> EC/XRM/AIML and UPEAS?</a:t>
            </a:r>
          </a:p>
          <a:p>
            <a:r>
              <a:rPr lang="en-US" altLang="en-US" sz="1800" dirty="0"/>
              <a:t>Ericsson:</a:t>
            </a:r>
          </a:p>
          <a:p>
            <a:pPr lvl="1"/>
            <a:r>
              <a:rPr lang="en-US" altLang="en-US" sz="1400" dirty="0"/>
              <a:t>Proposes to directly reference KI#3 of XRM (rapporteur: not sure whether KI#3 covers </a:t>
            </a:r>
            <a:r>
              <a:rPr lang="en-US" altLang="en-US" sz="1400" i="1" dirty="0"/>
              <a:t>only</a:t>
            </a:r>
            <a:r>
              <a:rPr lang="en-US" altLang="en-US" sz="1400" dirty="0"/>
              <a:t> FS_EDGE_Ph2 needs though).</a:t>
            </a:r>
          </a:p>
        </p:txBody>
      </p:sp>
      <p:sp>
        <p:nvSpPr>
          <p:cNvPr id="4" name="TextBox 3">
            <a:extLst>
              <a:ext uri="{FF2B5EF4-FFF2-40B4-BE49-F238E27FC236}">
                <a16:creationId xmlns:a16="http://schemas.microsoft.com/office/drawing/2014/main" id="{384BEA73-4C1B-44DE-9E02-53D3F753FD7C}"/>
              </a:ext>
            </a:extLst>
          </p:cNvPr>
          <p:cNvSpPr txBox="1"/>
          <p:nvPr/>
        </p:nvSpPr>
        <p:spPr>
          <a:xfrm>
            <a:off x="1088923" y="4847709"/>
            <a:ext cx="10014154" cy="1550906"/>
          </a:xfrm>
          <a:prstGeom prst="rect">
            <a:avLst/>
          </a:prstGeom>
          <a:noFill/>
          <a:ln>
            <a:solidFill>
              <a:srgbClr val="00B050"/>
            </a:solidFill>
          </a:ln>
        </p:spPr>
        <p:txBody>
          <a:bodyPr wrap="square" lIns="36000" tIns="36000" rIns="36000" bIns="36000" rtlCol="0">
            <a:noAutofit/>
          </a:bodyPr>
          <a:lstStyle/>
          <a:p>
            <a:r>
              <a:rPr lang="en-IE" sz="1600" dirty="0">
                <a:solidFill>
                  <a:schemeClr val="accent6">
                    <a:lumMod val="75000"/>
                  </a:schemeClr>
                </a:solidFill>
                <a:latin typeface="+mn-lt"/>
              </a:rPr>
              <a:t>OUTCOME:</a:t>
            </a:r>
          </a:p>
          <a:p>
            <a:r>
              <a:rPr lang="en-IE" sz="1600" dirty="0">
                <a:solidFill>
                  <a:schemeClr val="accent6">
                    <a:lumMod val="75000"/>
                  </a:schemeClr>
                </a:solidFill>
                <a:latin typeface="+mn-lt"/>
              </a:rPr>
              <a:t>Where the normative work is done is a "step 2" → we could defer this discussion to November</a:t>
            </a:r>
          </a:p>
          <a:p>
            <a:r>
              <a:rPr lang="en-IE" sz="1600" dirty="0">
                <a:solidFill>
                  <a:schemeClr val="accent6">
                    <a:lumMod val="75000"/>
                  </a:schemeClr>
                </a:solidFill>
                <a:latin typeface="+mn-lt"/>
              </a:rPr>
              <a:t>Whether to include AQP is to be further discussed</a:t>
            </a:r>
          </a:p>
        </p:txBody>
      </p:sp>
    </p:spTree>
    <p:extLst>
      <p:ext uri="{BB962C8B-B14F-4D97-AF65-F5344CB8AC3E}">
        <p14:creationId xmlns:p14="http://schemas.microsoft.com/office/powerpoint/2010/main" val="4133734629"/>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CA3727-A4EB-4398-9783-D0148B061093}">
  <ds:schemaRefs>
    <ds:schemaRef ds:uri="http://schemas.microsoft.com/office/2006/documentManagement/types"/>
    <ds:schemaRef ds:uri="http://purl.org/dc/elements/1.1/"/>
    <ds:schemaRef ds:uri="http://purl.org/dc/dcmitype/"/>
    <ds:schemaRef ds:uri="http://schemas.microsoft.com/office/2006/metadata/properties"/>
    <ds:schemaRef ds:uri="http://www.w3.org/XML/1998/namespace"/>
    <ds:schemaRef ds:uri="679a257e-872f-4c98-9e8a-0a9c104f72cd"/>
    <ds:schemaRef ds:uri="280d8efa-eff2-4910-88d2-79ca146720c4"/>
    <ds:schemaRef ds:uri="http://purl.org/dc/term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14340</TotalTime>
  <Words>1384</Words>
  <Application>Microsoft Office PowerPoint</Application>
  <PresentationFormat>Widescreen</PresentationFormat>
  <Paragraphs>185</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宋体</vt:lpstr>
      <vt:lpstr>Arial</vt:lpstr>
      <vt:lpstr>Arial </vt:lpstr>
      <vt:lpstr>Calibri</vt:lpstr>
      <vt:lpstr>Calibri Light</vt:lpstr>
      <vt:lpstr>Times New Roman</vt:lpstr>
      <vt:lpstr>Office Theme</vt:lpstr>
      <vt:lpstr>FS_EDGE_Ph2 progression at SA2#153e</vt:lpstr>
      <vt:lpstr>Agenda</vt:lpstr>
      <vt:lpstr>General discussion (I)</vt:lpstr>
      <vt:lpstr>General discussion (II)</vt:lpstr>
      <vt:lpstr>General discussion (III)</vt:lpstr>
      <vt:lpstr>Status of KI#1 (Accessing EHE in VPLMN when roaming — LBO PDU Session)</vt:lpstr>
      <vt:lpstr>Status of KI#1 (Accessing EHE in VPLMN when roaming — HR PDU Session)</vt:lpstr>
      <vt:lpstr>Status of KI#1 (Accessing EHE in VPLMN when roaming — EACI)</vt:lpstr>
      <vt:lpstr>Status of KI#2 (Fast and efficient NW exposure)</vt:lpstr>
      <vt:lpstr>Status of KI#3 (Finer granular sets of UEs)</vt:lpstr>
      <vt:lpstr>Status of KI#4 (Influencing UPF/EAS (re)location for collections of UEs)</vt:lpstr>
      <vt:lpstr>Status of KI#5 (GSMA OPG impacts for EHE operated by separate party)</vt:lpstr>
      <vt:lpstr>Status of KI#6 (Avoiding UE to switch away from EC PDU Session)</vt:lpstr>
      <vt:lpstr>AOB</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Patrice Hédé 3</cp:lastModifiedBy>
  <cp:revision>642</cp:revision>
  <dcterms:created xsi:type="dcterms:W3CDTF">2010-02-05T13:52:04Z</dcterms:created>
  <dcterms:modified xsi:type="dcterms:W3CDTF">2022-09-27T15:57:05Z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readonly">
    <vt:lpwstr/>
  </property>
  <property fmtid="{D5CDD505-2E9C-101B-9397-08002B2CF9AE}" pid="4" name="_change">
    <vt:lpwstr/>
  </property>
  <property fmtid="{D5CDD505-2E9C-101B-9397-08002B2CF9AE}" pid="5" name="_full-control">
    <vt:lpwstr/>
  </property>
  <property fmtid="{D5CDD505-2E9C-101B-9397-08002B2CF9AE}" pid="6" name="sflag">
    <vt:lpwstr>1664283158</vt:lpwstr>
  </property>
</Properties>
</file>