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6"/>
  </p:notesMasterIdLst>
  <p:handoutMasterIdLst>
    <p:handoutMasterId r:id="rId7"/>
  </p:handoutMasterIdLst>
  <p:sldIdLst>
    <p:sldId id="303" r:id="rId2"/>
    <p:sldId id="837" r:id="rId3"/>
    <p:sldId id="836" r:id="rId4"/>
    <p:sldId id="838" r:id="rId5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 User 0204" initials="HU" lastIdx="3" clrIdx="1">
    <p:extLst>
      <p:ext uri="{19B8F6BF-5375-455C-9EA6-DF929625EA0E}">
        <p15:presenceInfo xmlns:p15="http://schemas.microsoft.com/office/powerpoint/2012/main" userId="Huawei User 02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2A6EA8"/>
    <a:srgbClr val="000000"/>
    <a:srgbClr val="62A14D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4625" autoAdjust="0"/>
  </p:normalViewPr>
  <p:slideViewPr>
    <p:cSldViewPr snapToGrid="0">
      <p:cViewPr>
        <p:scale>
          <a:sx n="150" d="100"/>
          <a:sy n="150" d="100"/>
        </p:scale>
        <p:origin x="906" y="-15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2022/10/18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2022/10/18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356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54752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35631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70216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sz="1200" b="1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153E</a:t>
            </a:r>
            <a:endParaRPr lang="de-DE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r>
              <a:rPr lang="en-US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E-meeting, </a:t>
            </a:r>
            <a:r>
              <a:rPr lang="en-US" altLang="zh-CN" sz="10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 </a:t>
            </a:r>
            <a:r>
              <a:rPr lang="en-US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lang="en-US" altLang="zh-CN" sz="10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 October 2022</a:t>
            </a:r>
            <a:endParaRPr lang="sv-SE" altLang="en-US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zh-CN" sz="1400" b="1" dirty="0" smtClean="0">
                <a:effectLst/>
              </a:rPr>
              <a:t>S2-2209211</a:t>
            </a:r>
            <a:endParaRPr lang="de-DE" sz="1400" b="1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WG2#153E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US" altLang="de-DE" sz="1200" baseline="0" dirty="0">
                <a:solidFill>
                  <a:schemeClr val="bg1"/>
                </a:solidFill>
              </a:rPr>
              <a:t>E-meeting, </a:t>
            </a:r>
            <a:r>
              <a:rPr lang="en-US" altLang="de-DE" sz="1200" baseline="0" dirty="0" smtClean="0">
                <a:solidFill>
                  <a:schemeClr val="bg1"/>
                </a:solidFill>
              </a:rPr>
              <a:t>10 </a:t>
            </a:r>
            <a:r>
              <a:rPr lang="en-US" altLang="zh-CN" sz="1200" baseline="0" dirty="0" smtClean="0">
                <a:solidFill>
                  <a:schemeClr val="bg1"/>
                </a:solidFill>
              </a:rPr>
              <a:t>– 17 October</a:t>
            </a:r>
            <a:r>
              <a:rPr lang="en-US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US" altLang="de-DE" sz="1200" baseline="0" dirty="0">
                <a:solidFill>
                  <a:schemeClr val="bg1"/>
                </a:solidFill>
              </a:rPr>
              <a:t>2022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</a:t>
            </a:r>
            <a:r>
              <a:rPr lang="en-GB" altLang="en-US" sz="800"/>
              <a:t>3GPP 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 smtClean="0"/>
              <a:t>FS_5</a:t>
            </a:r>
            <a:r>
              <a:rPr lang="en-US" altLang="zh-CN" sz="3600" b="1" dirty="0" smtClean="0"/>
              <a:t>MBS</a:t>
            </a:r>
            <a:r>
              <a:rPr lang="en-US" altLang="de-DE" sz="3600" b="1" dirty="0" smtClean="0"/>
              <a:t>_Ph2</a:t>
            </a:r>
            <a:r>
              <a:rPr lang="en-US" altLang="de-DE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1800" b="1" dirty="0">
                <a:latin typeface="Arial" charset="0"/>
              </a:rPr>
              <a:t>Li, </a:t>
            </a:r>
            <a:r>
              <a:rPr lang="en-US" altLang="zh-CN" sz="1800" b="1" dirty="0" err="1">
                <a:latin typeface="Arial" charset="0"/>
              </a:rPr>
              <a:t>Meng</a:t>
            </a:r>
            <a:endParaRPr lang="en-US" altLang="zh-CN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altLang="zh-CN" sz="1800" b="1" dirty="0">
                <a:latin typeface="Arial" charset="0"/>
              </a:rPr>
              <a:t>Huawei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smtClean="0"/>
              <a:t>FS_5MBS_Ph2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SA2#153E </a:t>
            </a:r>
            <a:r>
              <a:rPr lang="en-US" altLang="de-DE" sz="2800" b="1" dirty="0"/>
              <a:t>(1/2)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07180" y="2309906"/>
            <a:ext cx="8554481" cy="407184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TR </a:t>
            </a:r>
            <a:r>
              <a:rPr lang="de-DE" altLang="de-DE" sz="1200" u="sng" dirty="0"/>
              <a:t>23.700-47 </a:t>
            </a:r>
            <a:r>
              <a:rPr lang="de-DE" altLang="de-DE" sz="1200" u="sng" dirty="0" smtClean="0"/>
              <a:t>v1.1.0</a:t>
            </a:r>
            <a:r>
              <a:rPr lang="de-DE" altLang="de-DE" sz="1200" dirty="0" smtClean="0"/>
              <a:t> </a:t>
            </a:r>
            <a:r>
              <a:rPr lang="de-DE" altLang="de-DE" sz="1200" dirty="0"/>
              <a:t>is available.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Total TUs requested for Study phase in 2022 is 7.5, </a:t>
            </a:r>
            <a:r>
              <a:rPr lang="en-US" altLang="de-DE" sz="1200" dirty="0" smtClean="0"/>
              <a:t>7 </a:t>
            </a:r>
            <a:r>
              <a:rPr lang="en-US" altLang="de-DE" sz="1200" dirty="0"/>
              <a:t>TU used until </a:t>
            </a:r>
            <a:r>
              <a:rPr lang="en-US" altLang="de-DE" sz="1200" dirty="0" smtClean="0"/>
              <a:t>SA2#153E </a:t>
            </a:r>
            <a:r>
              <a:rPr lang="en-US" altLang="de-DE" sz="1200" dirty="0"/>
              <a:t>and </a:t>
            </a:r>
            <a:r>
              <a:rPr lang="en-US" altLang="de-DE" sz="1200" dirty="0" smtClean="0"/>
              <a:t>0.5 </a:t>
            </a:r>
            <a:r>
              <a:rPr lang="en-US" altLang="de-DE" sz="1200" dirty="0"/>
              <a:t>TUs remaining.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10 </a:t>
            </a:r>
            <a:r>
              <a:rPr lang="de-DE" altLang="de-DE" sz="1200" dirty="0">
                <a:solidFill>
                  <a:srgbClr val="000000"/>
                </a:solidFill>
              </a:rPr>
              <a:t>solution </a:t>
            </a:r>
            <a:r>
              <a:rPr lang="en-US" altLang="zh-CN" sz="1200" dirty="0">
                <a:solidFill>
                  <a:srgbClr val="000000"/>
                </a:solidFill>
              </a:rPr>
              <a:t>updates </a:t>
            </a:r>
            <a:r>
              <a:rPr lang="en-US" altLang="zh-CN" sz="1200" dirty="0" smtClean="0">
                <a:solidFill>
                  <a:srgbClr val="000000"/>
                </a:solidFill>
              </a:rPr>
              <a:t>agreed </a:t>
            </a:r>
            <a:r>
              <a:rPr lang="en-US" altLang="zh-CN" sz="1200" dirty="0">
                <a:solidFill>
                  <a:srgbClr val="000000"/>
                </a:solidFill>
              </a:rPr>
              <a:t>for the existing </a:t>
            </a:r>
            <a:r>
              <a:rPr lang="en-US" altLang="zh-CN" sz="1200" dirty="0" smtClean="0">
                <a:solidFill>
                  <a:srgbClr val="000000"/>
                </a:solidFill>
              </a:rPr>
              <a:t>KIs, 8 papers related to evaluations and conclusions agreed.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 smtClean="0">
                <a:solidFill>
                  <a:srgbClr val="000000"/>
                </a:solidFill>
              </a:rPr>
              <a:t>LSs </a:t>
            </a:r>
            <a:r>
              <a:rPr lang="en-US" altLang="zh-CN" sz="1100" dirty="0" smtClean="0"/>
              <a:t>have </a:t>
            </a:r>
            <a:r>
              <a:rPr lang="en-US" altLang="zh-CN" sz="1100" dirty="0"/>
              <a:t>been sent to </a:t>
            </a:r>
            <a:r>
              <a:rPr lang="en-US" altLang="zh-CN" sz="1100" dirty="0" smtClean="0"/>
              <a:t>CT/RAN </a:t>
            </a:r>
            <a:r>
              <a:rPr lang="en-US" altLang="zh-CN" sz="1100" dirty="0" smtClean="0"/>
              <a:t>WGs </a:t>
            </a:r>
            <a:r>
              <a:rPr lang="en-US" altLang="zh-CN" sz="1100" dirty="0"/>
              <a:t>to seek their feedback for </a:t>
            </a:r>
            <a:r>
              <a:rPr lang="en-US" altLang="zh-CN" sz="1100" dirty="0" smtClean="0"/>
              <a:t>feasibilities for some certain solutions.  </a:t>
            </a:r>
            <a:r>
              <a:rPr lang="en-US" altLang="zh-CN" sz="1200" dirty="0" smtClean="0"/>
              <a:t> </a:t>
            </a:r>
            <a:endParaRPr lang="de-DE" altLang="de-DE" sz="12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Key Issue 1 (RRC Inactive for Multicast)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/>
              <a:t>5 solutions updated.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/>
              <a:t>Evaluation and conclusion updated. </a:t>
            </a:r>
            <a:endParaRPr lang="de-DE" altLang="de-DE" sz="1200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/>
              <a:t>Next step:</a:t>
            </a:r>
            <a:r>
              <a:rPr lang="de-DE" altLang="de-DE" sz="1100" dirty="0"/>
              <a:t> </a:t>
            </a:r>
            <a:r>
              <a:rPr lang="de-DE" altLang="de-DE" sz="1100" dirty="0" smtClean="0"/>
              <a:t>Do some evaluation within the SA2 scope and w</a:t>
            </a:r>
            <a:r>
              <a:rPr lang="en-US" altLang="zh-CN" sz="1100" dirty="0" err="1" smtClean="0"/>
              <a:t>ait</a:t>
            </a:r>
            <a:r>
              <a:rPr lang="en-US" altLang="zh-CN" sz="1100" dirty="0" smtClean="0"/>
              <a:t> </a:t>
            </a:r>
            <a:r>
              <a:rPr lang="en-US" altLang="de-DE" sz="1100" dirty="0" smtClean="0"/>
              <a:t>the </a:t>
            </a:r>
            <a:r>
              <a:rPr lang="en-US" altLang="de-DE" sz="1100" dirty="0"/>
              <a:t>RAN feedback </a:t>
            </a:r>
            <a:r>
              <a:rPr lang="en-US" altLang="de-DE" sz="1100" dirty="0" smtClean="0"/>
              <a:t>to complete</a:t>
            </a:r>
            <a:r>
              <a:rPr lang="de-DE" altLang="de-DE" sz="1100" dirty="0" smtClean="0"/>
              <a:t> </a:t>
            </a:r>
            <a:r>
              <a:rPr lang="de-DE" altLang="de-DE" sz="1100" dirty="0"/>
              <a:t>the final </a:t>
            </a:r>
            <a:r>
              <a:rPr lang="de-DE" altLang="de-DE" sz="1100" dirty="0" smtClean="0"/>
              <a:t>conclusion, </a:t>
            </a:r>
            <a:r>
              <a:rPr lang="de-DE" altLang="de-DE" sz="1100" dirty="0"/>
              <a:t>and start the normative work per conclusion</a:t>
            </a:r>
            <a:r>
              <a:rPr lang="de-DE" altLang="de-DE" sz="1200" dirty="0" smtClean="0"/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/>
              <a:t>Key </a:t>
            </a:r>
            <a:r>
              <a:rPr lang="de-DE" altLang="de-DE" sz="1600" b="1" dirty="0"/>
              <a:t>Issue 2 (MOCN for broadcast)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1 </a:t>
            </a:r>
            <a:r>
              <a:rPr lang="de-DE" altLang="de-DE" sz="1200" dirty="0" smtClean="0"/>
              <a:t>solution update agreed.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Evaluation </a:t>
            </a:r>
            <a:r>
              <a:rPr lang="de-DE" altLang="de-DE" sz="1200" dirty="0" smtClean="0"/>
              <a:t>updated.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/>
              <a:t>Next step: </a:t>
            </a:r>
            <a:r>
              <a:rPr lang="de-DE" altLang="de-DE" sz="1100" dirty="0"/>
              <a:t>Do some evaluation within the SA2 scope </a:t>
            </a:r>
            <a:r>
              <a:rPr lang="de-DE" altLang="de-DE" sz="1100" dirty="0" smtClean="0"/>
              <a:t>and w</a:t>
            </a:r>
            <a:r>
              <a:rPr lang="en-US" altLang="de-DE" sz="1100" dirty="0" err="1" smtClean="0"/>
              <a:t>ait</a:t>
            </a:r>
            <a:r>
              <a:rPr lang="en-US" altLang="de-DE" sz="1100" dirty="0" smtClean="0"/>
              <a:t> the </a:t>
            </a:r>
            <a:r>
              <a:rPr lang="en-US" altLang="de-DE" sz="1100" dirty="0">
                <a:solidFill>
                  <a:srgbClr val="000000"/>
                </a:solidFill>
              </a:rPr>
              <a:t>RAN feedback </a:t>
            </a:r>
            <a:r>
              <a:rPr lang="en-US" altLang="de-DE" sz="1100" dirty="0" smtClean="0">
                <a:solidFill>
                  <a:srgbClr val="000000"/>
                </a:solidFill>
              </a:rPr>
              <a:t>to complete</a:t>
            </a:r>
            <a:r>
              <a:rPr lang="de-DE" altLang="de-DE" sz="1100" dirty="0" smtClean="0">
                <a:solidFill>
                  <a:srgbClr val="000000"/>
                </a:solidFill>
              </a:rPr>
              <a:t> </a:t>
            </a:r>
            <a:r>
              <a:rPr lang="de-DE" altLang="de-DE" sz="1100" dirty="0">
                <a:solidFill>
                  <a:srgbClr val="000000"/>
                </a:solidFill>
              </a:rPr>
              <a:t>the final </a:t>
            </a:r>
            <a:r>
              <a:rPr lang="de-DE" altLang="de-DE" sz="1100" dirty="0" smtClean="0">
                <a:solidFill>
                  <a:srgbClr val="000000"/>
                </a:solidFill>
              </a:rPr>
              <a:t>conclusion, </a:t>
            </a:r>
            <a:r>
              <a:rPr lang="de-DE" altLang="de-DE" sz="1100" dirty="0">
                <a:solidFill>
                  <a:srgbClr val="000000"/>
                </a:solidFill>
              </a:rPr>
              <a:t>and start the normative work per conclusion</a:t>
            </a:r>
            <a:r>
              <a:rPr lang="de-DE" altLang="de-DE" sz="1200" dirty="0" smtClean="0">
                <a:solidFill>
                  <a:srgbClr val="000000"/>
                </a:solidFill>
              </a:rPr>
              <a:t>. 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</a:t>
            </a:r>
            <a:r>
              <a:rPr lang="de-DE" altLang="de-DE" sz="1600" b="1" dirty="0" smtClean="0">
                <a:solidFill>
                  <a:srgbClr val="000000"/>
                </a:solidFill>
              </a:rPr>
              <a:t>Issue </a:t>
            </a:r>
            <a:r>
              <a:rPr lang="de-DE" altLang="de-DE" sz="1600" b="1" dirty="0">
                <a:solidFill>
                  <a:srgbClr val="000000"/>
                </a:solidFill>
              </a:rPr>
              <a:t>3 (AF triggered MBS session management)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2 solutions </a:t>
            </a:r>
            <a:r>
              <a:rPr lang="de-DE" altLang="de-DE" sz="1200" dirty="0">
                <a:solidFill>
                  <a:srgbClr val="000000"/>
                </a:solidFill>
              </a:rPr>
              <a:t>updated.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Evaluation </a:t>
            </a:r>
            <a:r>
              <a:rPr lang="de-DE" altLang="de-DE" sz="1100" dirty="0">
                <a:solidFill>
                  <a:srgbClr val="000000"/>
                </a:solidFill>
              </a:rPr>
              <a:t>was </a:t>
            </a:r>
            <a:r>
              <a:rPr lang="de-DE" altLang="de-DE" sz="1100" dirty="0" smtClean="0">
                <a:solidFill>
                  <a:srgbClr val="000000"/>
                </a:solidFill>
              </a:rPr>
              <a:t>updated</a:t>
            </a:r>
            <a:r>
              <a:rPr lang="de-DE" altLang="de-DE" sz="1200" dirty="0" smtClean="0">
                <a:solidFill>
                  <a:srgbClr val="000000"/>
                </a:solidFill>
              </a:rPr>
              <a:t>.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>
                <a:solidFill>
                  <a:srgbClr val="000000"/>
                </a:solidFill>
              </a:rPr>
              <a:t>Next step : </a:t>
            </a:r>
            <a:r>
              <a:rPr lang="de-DE" altLang="de-DE" sz="1100" dirty="0" smtClean="0">
                <a:solidFill>
                  <a:srgbClr val="000000"/>
                </a:solidFill>
              </a:rPr>
              <a:t>Complete </a:t>
            </a:r>
            <a:r>
              <a:rPr lang="de-DE" altLang="de-DE" sz="1100" dirty="0">
                <a:solidFill>
                  <a:srgbClr val="000000"/>
                </a:solidFill>
              </a:rPr>
              <a:t>the </a:t>
            </a:r>
            <a:r>
              <a:rPr lang="de-DE" altLang="de-DE" sz="1100" dirty="0" smtClean="0">
                <a:solidFill>
                  <a:srgbClr val="000000"/>
                </a:solidFill>
              </a:rPr>
              <a:t>final </a:t>
            </a:r>
            <a:r>
              <a:rPr lang="de-DE" altLang="de-DE" sz="1100" dirty="0">
                <a:solidFill>
                  <a:srgbClr val="000000"/>
                </a:solidFill>
              </a:rPr>
              <a:t>conclusion and start the normative work per </a:t>
            </a:r>
            <a:r>
              <a:rPr lang="de-DE" altLang="de-DE" sz="1100" dirty="0" smtClean="0">
                <a:solidFill>
                  <a:srgbClr val="000000"/>
                </a:solidFill>
              </a:rPr>
              <a:t>conclusion</a:t>
            </a:r>
            <a:r>
              <a:rPr lang="de-DE" altLang="de-DE" sz="1200" dirty="0" smtClean="0">
                <a:solidFill>
                  <a:srgbClr val="000000"/>
                </a:solidFill>
              </a:rPr>
              <a:t>. 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</a:t>
            </a:r>
            <a:r>
              <a:rPr lang="de-DE" altLang="de-DE" sz="1600" b="1" dirty="0">
                <a:solidFill>
                  <a:srgbClr val="000000"/>
                </a:solidFill>
              </a:rPr>
              <a:t>Issue 4 (Group </a:t>
            </a:r>
            <a:r>
              <a:rPr lang="de-DE" altLang="de-DE" sz="1600" b="1" dirty="0" smtClean="0">
                <a:solidFill>
                  <a:srgbClr val="000000"/>
                </a:solidFill>
              </a:rPr>
              <a:t>message </a:t>
            </a:r>
            <a:r>
              <a:rPr lang="de-DE" altLang="de-DE" sz="1600" b="1" dirty="0">
                <a:solidFill>
                  <a:srgbClr val="000000"/>
                </a:solidFill>
              </a:rPr>
              <a:t>delivery)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1 solution update agreed.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Evaluation updated and final conclusion agreed.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step : </a:t>
            </a:r>
            <a:r>
              <a:rPr lang="de-DE" altLang="de-DE" sz="1200" dirty="0" smtClean="0"/>
              <a:t>Start the </a:t>
            </a:r>
            <a:r>
              <a:rPr lang="de-DE" altLang="de-DE" sz="1200" dirty="0"/>
              <a:t>normative work per conclusion</a:t>
            </a:r>
            <a:r>
              <a:rPr lang="de-DE" altLang="de-DE" sz="1200" dirty="0" smtClean="0">
                <a:solidFill>
                  <a:srgbClr val="000000"/>
                </a:solidFill>
              </a:rPr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</a:t>
            </a:r>
            <a:r>
              <a:rPr lang="de-DE" altLang="de-DE" sz="1600" b="1" dirty="0" smtClean="0">
                <a:solidFill>
                  <a:srgbClr val="000000"/>
                </a:solidFill>
              </a:rPr>
              <a:t>Issue </a:t>
            </a:r>
            <a:r>
              <a:rPr lang="de-DE" altLang="de-DE" sz="1600" b="1" dirty="0">
                <a:solidFill>
                  <a:srgbClr val="000000"/>
                </a:solidFill>
              </a:rPr>
              <a:t>5 (Power Saving mechanisms)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000000"/>
                </a:solidFill>
              </a:rPr>
              <a:t>1</a:t>
            </a:r>
            <a:r>
              <a:rPr lang="de-DE" altLang="de-DE" sz="1200" dirty="0">
                <a:solidFill>
                  <a:srgbClr val="000000"/>
                </a:solidFill>
              </a:rPr>
              <a:t> </a:t>
            </a:r>
            <a:r>
              <a:rPr lang="de-DE" altLang="de-DE" sz="1200" dirty="0" smtClean="0">
                <a:solidFill>
                  <a:srgbClr val="000000"/>
                </a:solidFill>
              </a:rPr>
              <a:t>solution update was agreed.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Evaluation updated but no conclusion agreed.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step : </a:t>
            </a:r>
            <a:r>
              <a:rPr lang="en-US" altLang="de-DE" sz="1100" dirty="0"/>
              <a:t>Complete the final conclusion and start the normative work</a:t>
            </a:r>
            <a:r>
              <a:rPr lang="de-DE" altLang="de-DE" sz="1100" dirty="0"/>
              <a:t> per </a:t>
            </a:r>
            <a:r>
              <a:rPr lang="de-DE" altLang="de-DE" sz="1100" dirty="0" smtClean="0"/>
              <a:t>conclusion. </a:t>
            </a:r>
            <a:endParaRPr lang="de-DE" altLang="de-DE" sz="1100" dirty="0"/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</a:t>
            </a:r>
            <a:r>
              <a:rPr lang="de-DE" altLang="de-DE" sz="1600" b="1" dirty="0" smtClean="0">
                <a:solidFill>
                  <a:srgbClr val="000000"/>
                </a:solidFill>
              </a:rPr>
              <a:t>Issue </a:t>
            </a:r>
            <a:r>
              <a:rPr lang="de-DE" altLang="de-DE" sz="1600" b="1" dirty="0" smtClean="0">
                <a:solidFill>
                  <a:srgbClr val="000000"/>
                </a:solidFill>
              </a:rPr>
              <a:t>6 (Public safety)</a:t>
            </a:r>
            <a:endParaRPr lang="de-DE" altLang="de-DE" sz="1200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1 solution update agreed.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Evaluation </a:t>
            </a:r>
            <a:r>
              <a:rPr lang="de-DE" altLang="de-DE" sz="1200" dirty="0">
                <a:solidFill>
                  <a:srgbClr val="000000"/>
                </a:solidFill>
              </a:rPr>
              <a:t>was </a:t>
            </a:r>
            <a:r>
              <a:rPr lang="de-DE" altLang="de-DE" sz="1200" dirty="0" smtClean="0">
                <a:solidFill>
                  <a:srgbClr val="000000"/>
                </a:solidFill>
              </a:rPr>
              <a:t>updated and final conclusion reached.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</a:t>
            </a:r>
            <a:r>
              <a:rPr lang="de-DE" altLang="de-DE" sz="1200" b="1" dirty="0">
                <a:solidFill>
                  <a:srgbClr val="000000"/>
                </a:solidFill>
              </a:rPr>
              <a:t>step : </a:t>
            </a:r>
            <a:r>
              <a:rPr lang="en-US" altLang="zh-CN" sz="1100" dirty="0" smtClean="0"/>
              <a:t>As per the conclusion, there is no work to be done in SA2</a:t>
            </a:r>
            <a:r>
              <a:rPr lang="de-DE" altLang="de-DE" sz="1100" dirty="0" smtClean="0"/>
              <a:t>. </a:t>
            </a:r>
            <a:endParaRPr lang="de-DE" altLang="de-DE" sz="110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xmlns="" id="{523D3BB3-8F1B-4509-A74D-3C5D912AE8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718447"/>
              </p:ext>
            </p:extLst>
          </p:nvPr>
        </p:nvGraphicFramePr>
        <p:xfrm>
          <a:off x="179388" y="1277120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en-US" sz="1400" b="1" dirty="0" smtClean="0"/>
                        <a:t>FS_5MBS_Ph2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 Phase 2 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→ 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 2022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SP-220072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4044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 smtClean="0"/>
              <a:t>FS_5MBS_Ph2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SA2#153E </a:t>
            </a:r>
            <a:r>
              <a:rPr lang="en-US" altLang="de-DE" sz="2800" b="1" dirty="0"/>
              <a:t>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45970" y="995596"/>
            <a:ext cx="8554481" cy="5242834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Pending 2 </a:t>
            </a:r>
            <a:r>
              <a:rPr lang="en-US" altLang="zh-CN" sz="1200" dirty="0"/>
              <a:t>KIs (KI#1, </a:t>
            </a:r>
            <a:r>
              <a:rPr lang="en-US" altLang="zh-CN" sz="1200" dirty="0" smtClean="0"/>
              <a:t>KI#2) </a:t>
            </a:r>
            <a:r>
              <a:rPr lang="en-US" altLang="zh-CN" sz="1200" dirty="0"/>
              <a:t>have RAN WGs coordination requirement as per agreed </a:t>
            </a:r>
            <a:r>
              <a:rPr lang="en-US" altLang="zh-CN" sz="1200" dirty="0" err="1"/>
              <a:t>pCR</a:t>
            </a:r>
            <a:r>
              <a:rPr lang="en-GB" altLang="zh-CN" sz="1200" dirty="0" smtClean="0"/>
              <a:t>.</a:t>
            </a:r>
            <a:r>
              <a:rPr lang="en-US" altLang="zh-CN" sz="1200" dirty="0"/>
              <a:t> </a:t>
            </a:r>
            <a:endParaRPr lang="en-US" altLang="zh-CN" sz="1200" dirty="0" smtClean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 smtClean="0"/>
              <a:t>The </a:t>
            </a:r>
            <a:r>
              <a:rPr lang="en-US" altLang="zh-CN" sz="1200" dirty="0"/>
              <a:t>on time RAN feedback is necessary for completing final conclusion.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It is requested related RAN WG prioritize the related LS handling.</a:t>
            </a:r>
            <a:endParaRPr lang="en-GB" altLang="zh-CN" sz="12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zh-CN" sz="1600" b="1" dirty="0"/>
              <a:t>Other WG dependencies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KIs have potential SA6/SA4/SA3 coordination requirements accordingly as per agreed </a:t>
            </a:r>
            <a:r>
              <a:rPr lang="en-US" altLang="zh-CN" sz="1200" dirty="0" err="1"/>
              <a:t>pCR</a:t>
            </a:r>
            <a:r>
              <a:rPr lang="en-GB" altLang="zh-CN" sz="1200" dirty="0"/>
              <a:t>.</a:t>
            </a:r>
            <a:endParaRPr lang="en-US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Contentious Issue</a:t>
            </a:r>
            <a:r>
              <a:rPr lang="de-DE" sz="1600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None.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Focus </a:t>
            </a:r>
            <a:r>
              <a:rPr lang="de-DE" sz="1600" b="1" dirty="0"/>
              <a:t>for the Next Meeting (</a:t>
            </a:r>
            <a:r>
              <a:rPr lang="de-DE" sz="1600" b="1" dirty="0" smtClean="0"/>
              <a:t>SA2#154)</a:t>
            </a:r>
            <a:r>
              <a:rPr lang="de-DE" sz="1600" dirty="0" smtClean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Complete </a:t>
            </a:r>
            <a:r>
              <a:rPr lang="en-US" altLang="zh-CN" sz="1200" dirty="0"/>
              <a:t>the evaluation and final conclusion for the KIs with </a:t>
            </a:r>
            <a:r>
              <a:rPr lang="en-US" altLang="zh-CN" sz="1200" dirty="0" smtClean="0"/>
              <a:t>RAN dependency</a:t>
            </a:r>
            <a:r>
              <a:rPr lang="en-US" altLang="zh-CN" sz="1200" dirty="0"/>
              <a:t> </a:t>
            </a:r>
            <a:r>
              <a:rPr lang="en-US" altLang="zh-CN" sz="1200" dirty="0" smtClean="0"/>
              <a:t>as per the feedback.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Start the normative work for </a:t>
            </a:r>
            <a:r>
              <a:rPr lang="en-US" altLang="zh-CN" sz="1200" dirty="0" smtClean="0"/>
              <a:t>KI#4</a:t>
            </a:r>
            <a:r>
              <a:rPr lang="en-US" altLang="zh-CN" sz="1200" dirty="0"/>
              <a:t>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TR to be sent for approval</a:t>
            </a:r>
            <a:r>
              <a:rPr lang="en-US" altLang="zh-CN" sz="1200" dirty="0" smtClean="0"/>
              <a:t>.</a:t>
            </a:r>
            <a:endParaRPr lang="en-US" altLang="zh-CN" sz="1200" dirty="0" smtClean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 smtClean="0"/>
              <a:t>Overall </a:t>
            </a:r>
            <a:r>
              <a:rPr lang="en-US" altLang="zh-CN" sz="1600" b="1" dirty="0"/>
              <a:t>Plan</a:t>
            </a:r>
            <a:r>
              <a:rPr lang="en-US" altLang="zh-CN" sz="1600" dirty="0"/>
              <a:t>: (study phase)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100" dirty="0" smtClean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100" dirty="0" smtClean="0">
                <a:solidFill>
                  <a:srgbClr val="000000"/>
                </a:solidFill>
              </a:rPr>
              <a:t>SA2#149e</a:t>
            </a:r>
            <a:r>
              <a:rPr lang="de-DE" altLang="de-DE" sz="1100" dirty="0">
                <a:solidFill>
                  <a:srgbClr val="000000"/>
                </a:solidFill>
              </a:rPr>
              <a:t>, Feb (1TU): Focus on KIs, solutions are allowed. Agree the skeleton/scope/architectural assumption.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SA2#150e, Apr (1TU): Focus on Solutions and complete all KIs. Potential updates/new KIs. Last meeting for KI proposal/modification.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SA2#151e, May (2TUs):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SA2#152, Aug (2TUs): Solutions, evaluations, conclusions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SA2#153, Oct (1TU): Solution updates (No new </a:t>
            </a:r>
            <a:r>
              <a:rPr lang="de-DE" altLang="de-DE" sz="1100" dirty="0" smtClean="0">
                <a:solidFill>
                  <a:srgbClr val="000000"/>
                </a:solidFill>
              </a:rPr>
              <a:t>Solutions), evaluations</a:t>
            </a:r>
            <a:r>
              <a:rPr lang="de-DE" altLang="de-DE" sz="1100" dirty="0">
                <a:solidFill>
                  <a:srgbClr val="000000"/>
                </a:solidFill>
              </a:rPr>
              <a:t>, conclusions: Approval of MBS_Ph2 </a:t>
            </a:r>
            <a:r>
              <a:rPr lang="de-DE" altLang="de-DE" sz="1100" dirty="0" smtClean="0">
                <a:solidFill>
                  <a:srgbClr val="000000"/>
                </a:solidFill>
              </a:rPr>
              <a:t>WID. </a:t>
            </a:r>
            <a:endParaRPr lang="de-DE" altLang="de-DE" sz="11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SA2#154, Nov (</a:t>
            </a:r>
            <a:r>
              <a:rPr lang="de-DE" altLang="de-DE" sz="1100" dirty="0" smtClean="0">
                <a:solidFill>
                  <a:srgbClr val="000000"/>
                </a:solidFill>
              </a:rPr>
              <a:t>0.5 </a:t>
            </a:r>
            <a:r>
              <a:rPr lang="de-DE" altLang="de-DE" sz="1100" dirty="0">
                <a:solidFill>
                  <a:srgbClr val="000000"/>
                </a:solidFill>
              </a:rPr>
              <a:t>TU): final conclusions: Adjustment/issues depends on RAN </a:t>
            </a:r>
            <a:r>
              <a:rPr lang="de-DE" altLang="de-DE" sz="1100" dirty="0" smtClean="0">
                <a:solidFill>
                  <a:srgbClr val="000000"/>
                </a:solidFill>
              </a:rPr>
              <a:t>progress, update of the WID.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de-DE" altLang="de-DE" sz="1000" u="sng" dirty="0" smtClean="0">
                <a:solidFill>
                  <a:srgbClr val="000000"/>
                </a:solidFill>
              </a:rPr>
              <a:t>NOTE: In SA2#154 meeting, we have to re-arrange the TU allocated for study/normative phase, so 0.5 TU is not the exact number. </a:t>
            </a:r>
            <a:endParaRPr lang="de-DE" altLang="de-DE" sz="1000" u="sng" dirty="0">
              <a:solidFill>
                <a:srgbClr val="000000"/>
              </a:solidFill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xmlns="" id="{A6B7F693-93CF-4E6E-9B89-D6AA2A5F65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432302"/>
              </p:ext>
            </p:extLst>
          </p:nvPr>
        </p:nvGraphicFramePr>
        <p:xfrm>
          <a:off x="1015363" y="4118722"/>
          <a:ext cx="7524457" cy="666750"/>
        </p:xfrm>
        <a:graphic>
          <a:graphicData uri="http://schemas.openxmlformats.org/drawingml/2006/table">
            <a:tbl>
              <a:tblPr/>
              <a:tblGrid>
                <a:gridCol w="9402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57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150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64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Feb,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Apr,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May,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Aug,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Oct,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Nov,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Jan,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Feb,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SID/WID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Study 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Normative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Total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#154AH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Total TU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FS_5MBS_Ph2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6462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GB" altLang="en-US" sz="2800" b="1" dirty="0"/>
              <a:t>FS_5MBS_Ph2 Status at </a:t>
            </a:r>
            <a:r>
              <a:rPr lang="en-GB" altLang="en-US" sz="2800" b="1" dirty="0" smtClean="0"/>
              <a:t>SA#98e</a:t>
            </a:r>
            <a:endParaRPr lang="de-DE" altLang="de-DE" sz="2800" b="1" dirty="0"/>
          </a:p>
        </p:txBody>
      </p:sp>
      <p:graphicFrame>
        <p:nvGraphicFramePr>
          <p:cNvPr id="6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8335354"/>
              </p:ext>
            </p:extLst>
          </p:nvPr>
        </p:nvGraphicFramePr>
        <p:xfrm>
          <a:off x="179388" y="1277120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en-US" sz="1400" b="1" dirty="0" smtClean="0"/>
                        <a:t>FS_5MBS_Ph2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 Phase 2 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75%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→ </a:t>
                      </a: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 2022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SP-220072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07180" y="2500780"/>
            <a:ext cx="8554482" cy="3780379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200" b="1" dirty="0">
                <a:ea typeface="+mn-ea"/>
                <a:cs typeface="+mn-cs"/>
              </a:rPr>
              <a:t>Progress since </a:t>
            </a:r>
            <a:r>
              <a:rPr lang="de-DE" altLang="de-DE" sz="1200" b="1" dirty="0" smtClean="0">
                <a:ea typeface="+mn-ea"/>
                <a:cs typeface="+mn-cs"/>
              </a:rPr>
              <a:t>SA#97-e</a:t>
            </a:r>
            <a:r>
              <a:rPr lang="de-DE" altLang="de-DE" sz="1200" b="1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050" dirty="0"/>
              <a:t>Total TUs requested for Study phase in 2022 is 7.5, </a:t>
            </a:r>
            <a:r>
              <a:rPr lang="en-US" altLang="ko-KR" sz="1050" dirty="0" smtClean="0"/>
              <a:t>7 </a:t>
            </a:r>
            <a:r>
              <a:rPr lang="en-US" altLang="ko-KR" sz="1050" dirty="0"/>
              <a:t>TU used until </a:t>
            </a:r>
            <a:r>
              <a:rPr lang="en-US" altLang="ko-KR" sz="1050" dirty="0" smtClean="0"/>
              <a:t>SA2#153E </a:t>
            </a:r>
            <a:r>
              <a:rPr lang="en-US" altLang="ko-KR" sz="1050" dirty="0"/>
              <a:t>and </a:t>
            </a:r>
            <a:r>
              <a:rPr lang="en-US" altLang="ko-KR" sz="1050" dirty="0" smtClean="0"/>
              <a:t>0.5 </a:t>
            </a:r>
            <a:r>
              <a:rPr lang="en-US" altLang="ko-KR" sz="1050" dirty="0"/>
              <a:t>TUs remaining.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050" dirty="0" smtClean="0"/>
              <a:t>1 </a:t>
            </a:r>
            <a:r>
              <a:rPr lang="en-US" altLang="ko-KR" sz="1050" dirty="0"/>
              <a:t>LS was sent to </a:t>
            </a:r>
            <a:r>
              <a:rPr lang="en-US" altLang="zh-CN" sz="1050" dirty="0" smtClean="0">
                <a:solidFill>
                  <a:srgbClr val="000000"/>
                </a:solidFill>
              </a:rPr>
              <a:t>CT </a:t>
            </a:r>
            <a:r>
              <a:rPr lang="en-US" altLang="zh-CN" sz="1050" dirty="0">
                <a:solidFill>
                  <a:srgbClr val="000000"/>
                </a:solidFill>
              </a:rPr>
              <a:t>WGs to seek their feedback for feasibilities for some certain solutions.  </a:t>
            </a:r>
            <a:r>
              <a:rPr lang="en-US" altLang="zh-CN" sz="1100" dirty="0">
                <a:solidFill>
                  <a:srgbClr val="000000"/>
                </a:solidFill>
              </a:rPr>
              <a:t> </a:t>
            </a:r>
            <a:endParaRPr lang="en-US" altLang="ko-KR" sz="1050" dirty="0" smtClean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050" dirty="0" smtClean="0"/>
              <a:t>Totally 18 documents agreed for </a:t>
            </a:r>
            <a:r>
              <a:rPr lang="en-US" altLang="ko-KR" sz="1050" dirty="0"/>
              <a:t>all </a:t>
            </a:r>
            <a:r>
              <a:rPr lang="en-US" altLang="ko-KR" sz="1050" dirty="0" smtClean="0"/>
              <a:t>KIs, in which 10 solution updates and 8 evaluations and conclusions.</a:t>
            </a:r>
            <a:endParaRPr lang="en-US" altLang="ko-KR" sz="105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050" dirty="0" smtClean="0"/>
              <a:t>No considerable progress on the RAN dependent KIs.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200" b="1" dirty="0" smtClean="0">
                <a:ea typeface="+mn-ea"/>
                <a:cs typeface="+mn-cs"/>
              </a:rPr>
              <a:t>RAN </a:t>
            </a:r>
            <a:r>
              <a:rPr lang="en-US" sz="1200" b="1" dirty="0">
                <a:ea typeface="+mn-ea"/>
                <a:cs typeface="+mn-cs"/>
              </a:rPr>
              <a:t>impacts and dependencies:</a:t>
            </a:r>
            <a:endParaRPr lang="de-DE" sz="12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050" dirty="0" smtClean="0"/>
              <a:t>Pending 2 </a:t>
            </a:r>
            <a:r>
              <a:rPr lang="en-US" altLang="zh-CN" sz="1050" dirty="0"/>
              <a:t>KIs (KI#1, </a:t>
            </a:r>
            <a:r>
              <a:rPr lang="en-US" altLang="zh-CN" sz="1050" dirty="0" smtClean="0"/>
              <a:t>KI#2) </a:t>
            </a:r>
            <a:r>
              <a:rPr lang="en-US" altLang="zh-CN" sz="1050" dirty="0"/>
              <a:t>have RAN WGs coordination requirement as per agreed </a:t>
            </a:r>
            <a:r>
              <a:rPr lang="en-US" altLang="zh-CN" sz="1050" dirty="0" err="1"/>
              <a:t>pCR</a:t>
            </a:r>
            <a:r>
              <a:rPr lang="en-GB" altLang="zh-CN" sz="1050" dirty="0"/>
              <a:t>.</a:t>
            </a:r>
            <a:r>
              <a:rPr lang="en-US" altLang="zh-CN" sz="1050" dirty="0"/>
              <a:t> </a:t>
            </a:r>
            <a:endParaRPr lang="en-US" altLang="zh-CN" sz="1050" dirty="0" smtClean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050" dirty="0" smtClean="0"/>
              <a:t>The </a:t>
            </a:r>
            <a:r>
              <a:rPr lang="en-US" altLang="zh-CN" sz="1050" dirty="0"/>
              <a:t>on time RAN feedback is necessary for completing final conclusion.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050" dirty="0"/>
              <a:t>It is requested related RAN WG prioritize the related LS handling.</a:t>
            </a:r>
            <a:endParaRPr lang="en-GB" altLang="zh-CN" sz="105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zh-CN" sz="1200" b="1" dirty="0"/>
              <a:t>Other WG dependencies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050" dirty="0"/>
              <a:t>KIs have potential SA6 (KI#6)/SA4 (KI#3-5)/SA3 (KI#2) coordination requirements accordingly as per agreed </a:t>
            </a:r>
            <a:r>
              <a:rPr lang="en-US" altLang="zh-CN" sz="1050" dirty="0" err="1"/>
              <a:t>pCR</a:t>
            </a:r>
            <a:r>
              <a:rPr lang="en-GB" altLang="zh-CN" sz="1050" dirty="0"/>
              <a:t>.</a:t>
            </a:r>
            <a:endParaRPr lang="en-US" altLang="zh-CN" sz="105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zh-CN" sz="1200" b="1" dirty="0" smtClean="0"/>
              <a:t>Contentious Issue</a:t>
            </a:r>
            <a:r>
              <a:rPr lang="de-DE" altLang="zh-CN" sz="1200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050" dirty="0" smtClean="0"/>
              <a:t>None.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200" b="1" dirty="0" smtClean="0"/>
              <a:t>Next </a:t>
            </a:r>
            <a:r>
              <a:rPr lang="de-DE" sz="1200" b="1" dirty="0"/>
              <a:t>steps:</a:t>
            </a:r>
            <a:endParaRPr lang="en-US" altLang="zh-CN" sz="105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050" dirty="0">
                <a:solidFill>
                  <a:srgbClr val="000000"/>
                </a:solidFill>
              </a:rPr>
              <a:t>Complete the evaluation </a:t>
            </a:r>
            <a:r>
              <a:rPr lang="en-US" altLang="zh-CN" sz="1050" dirty="0"/>
              <a:t>and final conclusion </a:t>
            </a:r>
            <a:r>
              <a:rPr lang="en-US" altLang="zh-CN" sz="1050" dirty="0">
                <a:solidFill>
                  <a:srgbClr val="000000"/>
                </a:solidFill>
              </a:rPr>
              <a:t>for the KIs with RAN dependency as per the feedback.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050" dirty="0">
                <a:solidFill>
                  <a:srgbClr val="000000"/>
                </a:solidFill>
              </a:rPr>
              <a:t>TR to be sent for approval.</a:t>
            </a:r>
          </a:p>
        </p:txBody>
      </p:sp>
      <p:sp>
        <p:nvSpPr>
          <p:cNvPr id="2" name="矩形 1"/>
          <p:cNvSpPr/>
          <p:nvPr/>
        </p:nvSpPr>
        <p:spPr bwMode="auto">
          <a:xfrm rot="1314537">
            <a:off x="5029199" y="1103790"/>
            <a:ext cx="3505200" cy="6248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800" b="1" dirty="0" smtClean="0">
                <a:solidFill>
                  <a:srgbClr val="FFFF00"/>
                </a:solidFill>
                <a:latin typeface="Arial" charset="0"/>
              </a:rPr>
              <a:t>To be updated in SA2#154 meeting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8238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16233</TotalTime>
  <Words>869</Words>
  <Application>Microsoft Office PowerPoint</Application>
  <PresentationFormat>全屏显示(4:3)</PresentationFormat>
  <Paragraphs>134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宋体</vt:lpstr>
      <vt:lpstr>等线</vt:lpstr>
      <vt:lpstr>Arial</vt:lpstr>
      <vt:lpstr>Calibri</vt:lpstr>
      <vt:lpstr>Times New Roman</vt:lpstr>
      <vt:lpstr>Office Theme</vt:lpstr>
      <vt:lpstr>FS_5MBS_Ph2 status report</vt:lpstr>
      <vt:lpstr>FS_5MBS_Ph2 status after SA2#153E (1/2)</vt:lpstr>
      <vt:lpstr>FS_5MBS_Ph2 status after SA2#153E (2/2)</vt:lpstr>
      <vt:lpstr>FS_5MBS_Ph2 Status at SA#98e</vt:lpstr>
    </vt:vector>
  </TitlesOfParts>
  <Company>Huawei Technologies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FS_5MBS_Ph2 status report</dc:title>
  <dc:creator>LiMeng</dc:creator>
  <cp:keywords/>
  <dc:description/>
  <cp:lastModifiedBy>S2-2209586</cp:lastModifiedBy>
  <cp:revision>1851</cp:revision>
  <dcterms:created xsi:type="dcterms:W3CDTF">2008-08-30T09:32:10Z</dcterms:created>
  <dcterms:modified xsi:type="dcterms:W3CDTF">2022-10-18T06:45:22Z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(3)UKrUpgtxOsi7bKY32iPEuGE7d96rnDBZusVBnSHGn/cwqsFJ+IoTyDftkalQWy+m/VG1LNEZ
OPIi9yZ6lF2hsavNRakhNssEbccTdWnrsPo4z3Wh6NC3WtNqen45MXdYmhr1QkxLlrGSu2Y+
2Hc5axGeIQC7lsA7M6Bx3Mq5hi4NKvFFT5gztasbyhUe4CGbI24HsHIXli/Ih70ChzA0ATH4
c5yaQ3O3ryhCFl8Lud</vt:lpwstr>
  </property>
  <property fmtid="{D5CDD505-2E9C-101B-9397-08002B2CF9AE}" pid="9" name="_2015_ms_pID_7253431">
    <vt:lpwstr>n6bj10rd8wjdxnzpJaqLNkEyf6Bn2aZQrlfKJhZAH/anVuwVAis6Qn
1fdzWQf4sFQaRvpNoUlKuSBTVTbPYc1bzcyDsNa+Aw4M5Yzba7l8WjVATNeEyh5oPpbFIM4m
dgF9i3r77MhMy6s/IgC/aLitMK3pT1zckWweSyukZAP5bKD8qnJN1z+srlzYg0oxwubNyknh
kvP/gPVUdopQqUpDUUe5n3YJfcufv8gfht7B</vt:lpwstr>
  </property>
  <property fmtid="{D5CDD505-2E9C-101B-9397-08002B2CF9AE}" pid="10" name="_2015_ms_pID_7253432">
    <vt:lpwstr>wg==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1666074013</vt:lpwstr>
  </property>
</Properties>
</file>