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90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1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092435-E15F-4337-A6B4-A36419960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607DAFD-2DD9-4EDD-921D-2EBA0F456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3561142-B118-4C84-BCB2-4203B1369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F2A5-612E-49A6-BADC-176E752B0DD9}" type="datetimeFigureOut">
              <a:rPr lang="zh-CN" altLang="en-US" smtClean="0"/>
              <a:t>2022/10/7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EFA77DF-10D5-4A60-8A1A-7D369409C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877D934-E7B4-4B57-A6BF-C21CA9217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1656-139A-4184-BFCB-F73FE71B21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32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EFE015-3EED-42ED-BDBA-760DECDC1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1B248A4-54F5-4D32-8244-19B0F38B70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2D16E9C-D329-4941-A23B-1DAE050F4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F2A5-612E-49A6-BADC-176E752B0DD9}" type="datetimeFigureOut">
              <a:rPr lang="zh-CN" altLang="en-US" smtClean="0"/>
              <a:t>2022/10/7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33B13DB-6195-4B07-9A33-EE2ADA61C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E4CA1F1-B9D3-410C-B55E-CF3004B6A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1656-139A-4184-BFCB-F73FE71B21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2223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3CF861C-B948-4A84-A2D3-4E9D9C4EEE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8F350CE-7930-443E-975D-FDE2485D3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47B9A65-7C85-4FD3-A68D-09FD754E4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F2A5-612E-49A6-BADC-176E752B0DD9}" type="datetimeFigureOut">
              <a:rPr lang="zh-CN" altLang="en-US" smtClean="0"/>
              <a:t>2022/10/7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85F840E-353F-499D-8D6D-F71AA092D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A9637C3-8C00-44A0-9DBC-8CB562A13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1656-139A-4184-BFCB-F73FE71B21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3307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5A85-345A-4C10-A679-DCB907D570AA}" type="datetimeFigureOut">
              <a:rPr lang="zh-CN" altLang="en-US" smtClean="0"/>
              <a:t>2022/10/7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1FA8-25D6-4630-A59B-6130A2C7EF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2756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5A85-345A-4C10-A679-DCB907D570AA}" type="datetimeFigureOut">
              <a:rPr lang="zh-CN" altLang="en-US" smtClean="0"/>
              <a:t>2022/10/7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1FA8-25D6-4630-A59B-6130A2C7EF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2056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5A85-345A-4C10-A679-DCB907D570AA}" type="datetimeFigureOut">
              <a:rPr lang="zh-CN" altLang="en-US" smtClean="0"/>
              <a:t>2022/10/7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1FA8-25D6-4630-A59B-6130A2C7EF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8310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5A85-345A-4C10-A679-DCB907D570AA}" type="datetimeFigureOut">
              <a:rPr lang="zh-CN" altLang="en-US" smtClean="0"/>
              <a:t>2022/10/7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1FA8-25D6-4630-A59B-6130A2C7EF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4123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5A85-345A-4C10-A679-DCB907D570AA}" type="datetimeFigureOut">
              <a:rPr lang="zh-CN" altLang="en-US" smtClean="0"/>
              <a:t>2022/10/7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1FA8-25D6-4630-A59B-6130A2C7EF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88139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5A85-345A-4C10-A679-DCB907D570AA}" type="datetimeFigureOut">
              <a:rPr lang="zh-CN" altLang="en-US" smtClean="0"/>
              <a:t>2022/10/7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1FA8-25D6-4630-A59B-6130A2C7EF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4494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5A85-345A-4C10-A679-DCB907D570AA}" type="datetimeFigureOut">
              <a:rPr lang="zh-CN" altLang="en-US" smtClean="0"/>
              <a:t>2022/10/7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1FA8-25D6-4630-A59B-6130A2C7EF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69021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5A85-345A-4C10-A679-DCB907D570AA}" type="datetimeFigureOut">
              <a:rPr lang="zh-CN" altLang="en-US" smtClean="0"/>
              <a:t>2022/10/7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1FA8-25D6-4630-A59B-6130A2C7EF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926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A676E0-37F2-4CD8-8189-46582289C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1DF1D3-4129-4103-94D5-4F24A475A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B9AB59E-7086-4ED8-904C-120B50FF2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F2A5-612E-49A6-BADC-176E752B0DD9}" type="datetimeFigureOut">
              <a:rPr lang="zh-CN" altLang="en-US" smtClean="0"/>
              <a:t>2022/10/7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3D26BA-14C1-4986-A4E7-B48306625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FE6032-8613-4E18-92F6-400EB794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1656-139A-4184-BFCB-F73FE71B21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36098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5A85-345A-4C10-A679-DCB907D570AA}" type="datetimeFigureOut">
              <a:rPr lang="zh-CN" altLang="en-US" smtClean="0"/>
              <a:t>2022/10/7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1FA8-25D6-4630-A59B-6130A2C7EF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92313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5A85-345A-4C10-A679-DCB907D570AA}" type="datetimeFigureOut">
              <a:rPr lang="zh-CN" altLang="en-US" smtClean="0"/>
              <a:t>2022/10/7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1FA8-25D6-4630-A59B-6130A2C7EF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78242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5A85-345A-4C10-A679-DCB907D570AA}" type="datetimeFigureOut">
              <a:rPr lang="zh-CN" altLang="en-US" smtClean="0"/>
              <a:t>2022/10/7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1FA8-25D6-4630-A59B-6130A2C7EF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719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8F9A5B-312C-4BF0-BE99-30F364255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2349904-6FBD-4746-AE07-2672AC487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18A3D28-3758-42E2-90EA-372CA1760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F2A5-612E-49A6-BADC-176E752B0DD9}" type="datetimeFigureOut">
              <a:rPr lang="zh-CN" altLang="en-US" smtClean="0"/>
              <a:t>2022/10/7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B55172B-A7AA-4C33-9CF8-F5F30874A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B6E1623-E152-472B-9F0C-3CB3CA309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1656-139A-4184-BFCB-F73FE71B21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7888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890B61-1604-431C-AFC7-37CF08C4F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B221B92-E7F9-4C12-A0F2-54611108F0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06D7B1A-52A5-4BBB-8523-43A513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3A1D133-A01C-4785-ABDF-8FAF7009E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F2A5-612E-49A6-BADC-176E752B0DD9}" type="datetimeFigureOut">
              <a:rPr lang="zh-CN" altLang="en-US" smtClean="0"/>
              <a:t>2022/10/7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10C7852-F1FE-410C-BF29-4BB512422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C5790BE-FB36-48F5-BB61-6E8C515A2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1656-139A-4184-BFCB-F73FE71B21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683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D59637-F7FC-4220-8277-498661BB1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E881FE2-A385-4269-8ADA-38351553E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9451EB0-AD7C-47EE-9218-7D14620B32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A2FAB8B-941F-4F1E-8EBA-B177511578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8A68B5B-3F2E-4A06-B845-0CA1965A66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092C7E5-E62D-4FF6-AD93-D95F92A43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F2A5-612E-49A6-BADC-176E752B0DD9}" type="datetimeFigureOut">
              <a:rPr lang="zh-CN" altLang="en-US" smtClean="0"/>
              <a:t>2022/10/7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6C2C1C9-E18F-4182-BA40-FAB8AD2DB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3563ADC-AD7A-4ACC-8F43-F117FCBCC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1656-139A-4184-BFCB-F73FE71B21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1739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5A9E20-38FA-44EA-9E13-07FD57B9A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FB3E988-0AEF-4A50-BC94-44ABE6212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F2A5-612E-49A6-BADC-176E752B0DD9}" type="datetimeFigureOut">
              <a:rPr lang="zh-CN" altLang="en-US" smtClean="0"/>
              <a:t>2022/10/7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70BE476-9EFF-4D92-9E5A-74B0D900B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CB102FF-E180-4E56-840F-4FB5E8FB1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1656-139A-4184-BFCB-F73FE71B21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703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5CAE7F6-9964-4A29-8D45-E7733F2D0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F2A5-612E-49A6-BADC-176E752B0DD9}" type="datetimeFigureOut">
              <a:rPr lang="zh-CN" altLang="en-US" smtClean="0"/>
              <a:t>2022/10/7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3DB294A-DA15-4B31-9654-988F5E045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1603B80-E1C4-4055-81F2-23E7FE0B2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1656-139A-4184-BFCB-F73FE71B21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39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714023-E22B-450C-B4EE-B0E2144B3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FFDDBE2-F937-48E9-9ABC-AA46C5241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9DEFBBC-484C-4CE5-A77E-E88A8A097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9125890-9E58-4751-BDF1-A66F68543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F2A5-612E-49A6-BADC-176E752B0DD9}" type="datetimeFigureOut">
              <a:rPr lang="zh-CN" altLang="en-US" smtClean="0"/>
              <a:t>2022/10/7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2F92798-A047-4043-B178-822A32AC1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A6A07A5-C48E-4DC9-8CC0-06044DFB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1656-139A-4184-BFCB-F73FE71B21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770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3F3E07-9A94-47D4-B1BA-24796A0C8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E203B46-7810-46D8-A58D-B5095D08D6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6407862-0751-4FEC-936F-2420B4906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E523B6C-C2D9-407A-918C-0850766BE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F2A5-612E-49A6-BADC-176E752B0DD9}" type="datetimeFigureOut">
              <a:rPr lang="zh-CN" altLang="en-US" smtClean="0"/>
              <a:t>2022/10/7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7B9B493-9271-4B1B-9570-E5FF423E7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E7E430A-A13D-4FE5-B739-D89768B3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B1656-139A-4184-BFCB-F73FE71B21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482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6FDF32D-63E4-4A1D-9D8C-309C152DA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E634B96-DD44-4836-95F7-7CC1B9D0D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5B87808-9B1E-4FD4-A109-AE01AE5583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7F2A5-612E-49A6-BADC-176E752B0DD9}" type="datetimeFigureOut">
              <a:rPr lang="zh-CN" altLang="en-US" smtClean="0"/>
              <a:t>2022/10/7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A231D58-2F5B-47BA-AAF3-93BE91736D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E2BCBF-2283-4A4E-A36B-DB92FF8A07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B1656-139A-4184-BFCB-F73FE71B21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676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F5A85-345A-4C10-A679-DCB907D570AA}" type="datetimeFigureOut">
              <a:rPr lang="zh-CN" altLang="en-US" smtClean="0"/>
              <a:t>2022/10/7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D1FA8-25D6-4630-A59B-6130A2C7EF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4393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3E_Electronic_2022-10/Docs/S2-2208728.zip" TargetMode="External"/><Relationship Id="rId7" Type="http://schemas.openxmlformats.org/officeDocument/2006/relationships/hyperlink" Target="https://www.3gpp.org/ftp/tsg_sa/WG2_Arch/TSGS2_153E_Electronic_2022-10/Docs/S2-2208727.zip" TargetMode="External"/><Relationship Id="rId2" Type="http://schemas.openxmlformats.org/officeDocument/2006/relationships/hyperlink" Target="https://www.3gpp.org/ftp/tsg_sa/WG2_Arch/TSGS2_153E_Electronic_2022-10/Docs/S2-2208339.zip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3gpp.org/ftp/tsg_sa/WG2_Arch/TSGS2_153E_Electronic_2022-10/Docs/S2-2208867.zip" TargetMode="External"/><Relationship Id="rId5" Type="http://schemas.openxmlformats.org/officeDocument/2006/relationships/hyperlink" Target="https://www.3gpp.org/ftp/tsg_sa/WG2_Arch/TSGS2_153E_Electronic_2022-10/Docs/S2-2208855.zip" TargetMode="External"/><Relationship Id="rId4" Type="http://schemas.openxmlformats.org/officeDocument/2006/relationships/hyperlink" Target="https://www.3gpp.org/ftp/tsg_sa/WG2_Arch/TSGS2_153E_Electronic_2022-10/Docs/S2-2208854.zi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53E_Electronic_2022-10/Docs/S2-2208341.zip" TargetMode="External"/><Relationship Id="rId13" Type="http://schemas.openxmlformats.org/officeDocument/2006/relationships/hyperlink" Target="https://www.3gpp.org/ftp/tsg_sa/WG2_Arch/TSGS2_153E_Electronic_2022-10/Docs/S2-2208731.zip" TargetMode="External"/><Relationship Id="rId3" Type="http://schemas.openxmlformats.org/officeDocument/2006/relationships/hyperlink" Target="https://www.3gpp.org/ftp/tsg_sa/WG2_Arch/TSGS2_153E_Electronic_2022-10/Docs/S2-2208851.zip" TargetMode="External"/><Relationship Id="rId7" Type="http://schemas.openxmlformats.org/officeDocument/2006/relationships/hyperlink" Target="https://www.3gpp.org/ftp/tsg_sa/WG2_Arch/TSGS2_153E_Electronic_2022-10/Docs/S2-2208730.zip" TargetMode="External"/><Relationship Id="rId12" Type="http://schemas.openxmlformats.org/officeDocument/2006/relationships/hyperlink" Target="https://www.3gpp.org/ftp/tsg_sa/WG2_Arch/TSGS2_153E_Electronic_2022-10/Docs/S2-2208340.zip" TargetMode="External"/><Relationship Id="rId2" Type="http://schemas.openxmlformats.org/officeDocument/2006/relationships/hyperlink" Target="https://www.3gpp.org/ftp/tsg_sa/WG2_Arch/TSGS2_153E_Electronic_2022-10/Docs/S2-2208713.zip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3gpp.org/ftp/tsg_sa/WG2_Arch/TSGS2_153E_Electronic_2022-10/Docs/S2-2208285.zip" TargetMode="External"/><Relationship Id="rId11" Type="http://schemas.openxmlformats.org/officeDocument/2006/relationships/hyperlink" Target="https://www.3gpp.org/ftp/tsg_sa/WG2_Arch/TSGS2_153E_Electronic_2022-10/Docs/S2-2208286.zip" TargetMode="External"/><Relationship Id="rId5" Type="http://schemas.openxmlformats.org/officeDocument/2006/relationships/hyperlink" Target="https://www.3gpp.org/ftp/tsg_sa/WG2_Arch/TSGS2_153E_Electronic_2022-10/Docs/S2-2208966.zip" TargetMode="External"/><Relationship Id="rId10" Type="http://schemas.openxmlformats.org/officeDocument/2006/relationships/hyperlink" Target="https://www.3gpp.org/ftp/tsg_sa/WG2_Arch/TSGS2_153E_Electronic_2022-10/Docs/S2-2208150.zip" TargetMode="External"/><Relationship Id="rId4" Type="http://schemas.openxmlformats.org/officeDocument/2006/relationships/hyperlink" Target="https://www.3gpp.org/ftp/tsg_sa/WG2_Arch/TSGS2_153E_Electronic_2022-10/Docs/S2-2208869.zip" TargetMode="External"/><Relationship Id="rId9" Type="http://schemas.openxmlformats.org/officeDocument/2006/relationships/hyperlink" Target="https://www.3gpp.org/ftp/tsg_sa/WG2_Arch/TSGS2_153E_Electronic_2022-10/Docs/S2-2208147.zip" TargetMode="External"/><Relationship Id="rId14" Type="http://schemas.openxmlformats.org/officeDocument/2006/relationships/hyperlink" Target="https://www.3gpp.org/ftp/tsg_sa/WG2_Arch/TSGS2_153E_Electronic_2022-10/Docs/S2-2208965.zip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2_Arch/TSGS2_153E_Electronic_2022-10/Docs/S2-2208879.zip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53E_Electronic_2022-10/Docs/S2-2208962.zip" TargetMode="External"/><Relationship Id="rId13" Type="http://schemas.openxmlformats.org/officeDocument/2006/relationships/hyperlink" Target="https://www.3gpp.org/ftp/tsg_sa/WG2_Arch/TSGS2_153E_Electronic_2022-10/Docs/S2-2208963.zip" TargetMode="External"/><Relationship Id="rId3" Type="http://schemas.openxmlformats.org/officeDocument/2006/relationships/hyperlink" Target="https://www.3gpp.org/ftp/tsg_sa/WG2_Arch/TSGS2_153E_Electronic_2022-10/Docs/S2-2208472.zip" TargetMode="External"/><Relationship Id="rId7" Type="http://schemas.openxmlformats.org/officeDocument/2006/relationships/hyperlink" Target="https://www.3gpp.org/ftp/tsg_sa/WG2_Arch/TSGS2_153E_Electronic_2022-10/Docs/S2-2208961.zip" TargetMode="External"/><Relationship Id="rId12" Type="http://schemas.openxmlformats.org/officeDocument/2006/relationships/hyperlink" Target="https://www.3gpp.org/ftp/tsg_sa/WG2_Arch/TSGS2_153E_Electronic_2022-10/Docs/S2-2208852.zip" TargetMode="External"/><Relationship Id="rId2" Type="http://schemas.openxmlformats.org/officeDocument/2006/relationships/hyperlink" Target="https://www.3gpp.org/ftp/tsg_sa/WG2_Arch/TSGS2_153E_Electronic_2022-10/Docs/S2-2208334.zip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3gpp.org/ftp/tsg_sa/WG2_Arch/TSGS2_153E_Electronic_2022-10/Docs/S2-2208904.zip" TargetMode="External"/><Relationship Id="rId11" Type="http://schemas.openxmlformats.org/officeDocument/2006/relationships/hyperlink" Target="https://www.3gpp.org/ftp/tsg_sa/WG2_Arch/TSGS2_153E_Electronic_2022-10/Docs/S2-2208333.zip" TargetMode="External"/><Relationship Id="rId5" Type="http://schemas.openxmlformats.org/officeDocument/2006/relationships/hyperlink" Target="https://www.3gpp.org/ftp/tsg_sa/WG2_Arch/TSGS2_153E_Electronic_2022-10/Docs/S2-2208853.zip" TargetMode="External"/><Relationship Id="rId10" Type="http://schemas.openxmlformats.org/officeDocument/2006/relationships/hyperlink" Target="https://www.3gpp.org/ftp/tsg_sa/WG2_Arch/TSGS2_153E_Electronic_2022-10/Docs/S2-2208332.zip" TargetMode="External"/><Relationship Id="rId4" Type="http://schemas.openxmlformats.org/officeDocument/2006/relationships/hyperlink" Target="https://www.3gpp.org/ftp/tsg_sa/WG2_Arch/TSGS2_153E_Electronic_2022-10/Docs/S2-2208473.zip" TargetMode="External"/><Relationship Id="rId9" Type="http://schemas.openxmlformats.org/officeDocument/2006/relationships/hyperlink" Target="https://www.3gpp.org/ftp/tsg_sa/WG2_Arch/TSGS2_153E_Electronic_2022-10/Docs/S2-2208288.zip" TargetMode="External"/><Relationship Id="rId14" Type="http://schemas.openxmlformats.org/officeDocument/2006/relationships/hyperlink" Target="https://www.3gpp.org/ftp/tsg_sa/WG2_Arch/TSGS2_153E_Electronic_2022-10/Docs/S2-2208964.zip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53E_Electronic_2022-10/Docs/S2-2208335.zip" TargetMode="External"/><Relationship Id="rId3" Type="http://schemas.openxmlformats.org/officeDocument/2006/relationships/hyperlink" Target="https://www.3gpp.org/ftp/tsg_sa/WG2_Arch/TSGS2_153E_Electronic_2022-10/Docs/S2-2208474.zip" TargetMode="External"/><Relationship Id="rId7" Type="http://schemas.openxmlformats.org/officeDocument/2006/relationships/hyperlink" Target="https://www.3gpp.org/ftp/tsg_sa/WG2_Arch/TSGS2_153E_Electronic_2022-10/Docs/S2-2208967.zip" TargetMode="External"/><Relationship Id="rId2" Type="http://schemas.openxmlformats.org/officeDocument/2006/relationships/hyperlink" Target="https://www.3gpp.org/ftp/tsg_sa/WG2_Arch/TSGS2_153E_Electronic_2022-10/Docs/S2-2208395.zip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3gpp.org/ftp/tsg_sa/WG2_Arch/TSGS2_153E_Electronic_2022-10/Docs/S2-2208844.zip" TargetMode="External"/><Relationship Id="rId5" Type="http://schemas.openxmlformats.org/officeDocument/2006/relationships/hyperlink" Target="https://www.3gpp.org/ftp/tsg_sa/WG2_Arch/TSGS2_153E_Electronic_2022-10/Docs/S2-2208732.zip" TargetMode="External"/><Relationship Id="rId4" Type="http://schemas.openxmlformats.org/officeDocument/2006/relationships/hyperlink" Target="https://www.3gpp.org/ftp/tsg_sa/WG2_Arch/TSGS2_153E_Electronic_2022-10/Docs/S2-2208725.zi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3E_Electronic_2022-10/Docs/S2-2208660.zip" TargetMode="External"/><Relationship Id="rId2" Type="http://schemas.openxmlformats.org/officeDocument/2006/relationships/hyperlink" Target="https://www.3gpp.org/ftp/tsg_sa/WG2_Arch/TSGS2_153E_Electronic_2022-10/Docs/S2-2208336.zip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3gpp.org/ftp/tsg_sa/WG2_Arch/TSGS2_153E_Electronic_2022-10/Docs/S2-2208657.zip" TargetMode="External"/><Relationship Id="rId5" Type="http://schemas.openxmlformats.org/officeDocument/2006/relationships/hyperlink" Target="https://www.3gpp.org/ftp/tsg_sa/WG2_Arch/TSGS2_153E_Electronic_2022-10/Docs/S2-2208287.zip" TargetMode="External"/><Relationship Id="rId4" Type="http://schemas.openxmlformats.org/officeDocument/2006/relationships/hyperlink" Target="https://www.3gpp.org/ftp/tsg_sa/WG2_Arch/TSGS2_153E_Electronic_2022-10/Docs/S2-2209190.zi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3E_Electronic_2022-10/Docs/S2-2208724.zip" TargetMode="External"/><Relationship Id="rId2" Type="http://schemas.openxmlformats.org/officeDocument/2006/relationships/hyperlink" Target="https://www.3gpp.org/ftp/tsg_sa/WG2_Arch/TSGS2_153E_Electronic_2022-10/Docs/S2-2208337.zip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3E_Electronic_2022-10/Docs/S2-2208475.zip" TargetMode="External"/><Relationship Id="rId2" Type="http://schemas.openxmlformats.org/officeDocument/2006/relationships/hyperlink" Target="https://www.3gpp.org/ftp/tsg_sa/WG2_Arch/TSGS2_153E_Electronic_2022-10/Docs/S2-2208338.zip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3gpp.org/ftp/tsg_sa/WG2_Arch/TSGS2_153E_Electronic_2022-10/Docs/S2-2208868.zip" TargetMode="External"/><Relationship Id="rId4" Type="http://schemas.openxmlformats.org/officeDocument/2006/relationships/hyperlink" Target="https://www.3gpp.org/ftp/tsg_sa/WG2_Arch/TSGS2_153E_Electronic_2022-10/Docs/S2-2208726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C52DF3-8AAA-4725-9655-1DCEADABC7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Merging proposal for Rel-18</a:t>
            </a:r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705F6E4-4277-4859-9A58-842083B5CA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LiMeng</a:t>
            </a:r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62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FA8FA53B-8EA8-4AF6-8EC2-67E7D7E99B9C}"/>
              </a:ext>
            </a:extLst>
          </p:cNvPr>
          <p:cNvGraphicFramePr>
            <a:graphicFrameLocks noGrp="1"/>
          </p:cNvGraphicFramePr>
          <p:nvPr/>
        </p:nvGraphicFramePr>
        <p:xfrm>
          <a:off x="859291" y="3979988"/>
          <a:ext cx="9991589" cy="1192260"/>
        </p:xfrm>
        <a:graphic>
          <a:graphicData uri="http://schemas.openxmlformats.org/drawingml/2006/table">
            <a:tbl>
              <a:tblPr/>
              <a:tblGrid>
                <a:gridCol w="1954898">
                  <a:extLst>
                    <a:ext uri="{9D8B030D-6E8A-4147-A177-3AD203B41FA5}">
                      <a16:colId xmlns:a16="http://schemas.microsoft.com/office/drawing/2014/main" val="238560924"/>
                    </a:ext>
                  </a:extLst>
                </a:gridCol>
                <a:gridCol w="2678897">
                  <a:extLst>
                    <a:ext uri="{9D8B030D-6E8A-4147-A177-3AD203B41FA5}">
                      <a16:colId xmlns:a16="http://schemas.microsoft.com/office/drawing/2014/main" val="2782758108"/>
                    </a:ext>
                  </a:extLst>
                </a:gridCol>
                <a:gridCol w="2678897">
                  <a:extLst>
                    <a:ext uri="{9D8B030D-6E8A-4147-A177-3AD203B41FA5}">
                      <a16:colId xmlns:a16="http://schemas.microsoft.com/office/drawing/2014/main" val="1181741686"/>
                    </a:ext>
                  </a:extLst>
                </a:gridCol>
                <a:gridCol w="2678897">
                  <a:extLst>
                    <a:ext uri="{9D8B030D-6E8A-4147-A177-3AD203B41FA5}">
                      <a16:colId xmlns:a16="http://schemas.microsoft.com/office/drawing/2014/main" val="1150761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S2-2208339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23.700-47: KI#6, Evaluation update and Conclusion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Ericsson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Evaluation and </a:t>
                      </a:r>
                      <a:r>
                        <a:rPr lang="en-US" altLang="zh-CN" sz="1100" b="1" dirty="0"/>
                        <a:t>conclusion</a:t>
                      </a:r>
                      <a:endParaRPr lang="zh-CN" altLang="en-US" sz="1100" b="1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221779"/>
                  </a:ext>
                </a:extLst>
              </a:tr>
              <a:tr h="171455">
                <a:tc>
                  <a:txBody>
                    <a:bodyPr/>
                    <a:lstStyle/>
                    <a:p>
                      <a:r>
                        <a:rPr lang="en-US" sz="10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S2-2208728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23.700-47: KI#6: Evaluation and conclusion for MBS supporting public safety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Huawei, </a:t>
                      </a:r>
                      <a:r>
                        <a:rPr lang="en-US" sz="1050" dirty="0" err="1">
                          <a:effectLst/>
                          <a:latin typeface="Arial" panose="020B0604020202020204" pitchFamily="34" charset="0"/>
                        </a:rPr>
                        <a:t>HiSilicon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Evaluation and conclusion</a:t>
                      </a:r>
                      <a:endParaRPr lang="zh-CN" alt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577587"/>
                  </a:ext>
                </a:extLst>
              </a:tr>
              <a:tr h="138501">
                <a:tc>
                  <a:txBody>
                    <a:bodyPr/>
                    <a:lstStyle/>
                    <a:p>
                      <a:r>
                        <a:rPr lang="en-US" sz="10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S2-2208854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23.700-47: KI#6 evaluation update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CATT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1" dirty="0"/>
                        <a:t>Evaluation</a:t>
                      </a:r>
                      <a:endParaRPr lang="zh-CN" altLang="en-US" sz="1100" b="1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569314"/>
                  </a:ext>
                </a:extLst>
              </a:tr>
              <a:tr h="138501">
                <a:tc>
                  <a:txBody>
                    <a:bodyPr/>
                    <a:lstStyle/>
                    <a:p>
                      <a:r>
                        <a:rPr lang="en-US" sz="10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S2-2208855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23.700-47: KI#6 conclusions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CATT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Conclusion</a:t>
                      </a:r>
                      <a:endParaRPr lang="zh-CN" alt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605252"/>
                  </a:ext>
                </a:extLst>
              </a:tr>
              <a:tr h="138501">
                <a:tc>
                  <a:txBody>
                    <a:bodyPr/>
                    <a:lstStyle/>
                    <a:p>
                      <a:r>
                        <a:rPr lang="en-US" sz="10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S2-2208867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23.700-47: Conclusions for KI#6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>
                          <a:effectLst/>
                          <a:latin typeface="Arial" panose="020B0604020202020204" pitchFamily="34" charset="0"/>
                        </a:rPr>
                        <a:t>Qualcomm</a:t>
                      </a:r>
                      <a:endParaRPr lang="en-US" sz="110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conclusion</a:t>
                      </a:r>
                      <a:endParaRPr lang="zh-CN" alt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915970"/>
                  </a:ext>
                </a:extLst>
              </a:tr>
            </a:tbl>
          </a:graphicData>
        </a:graphic>
      </p:graphicFrame>
      <p:sp>
        <p:nvSpPr>
          <p:cNvPr id="6" name="标题 1">
            <a:extLst>
              <a:ext uri="{FF2B5EF4-FFF2-40B4-BE49-F238E27FC236}">
                <a16:creationId xmlns:a16="http://schemas.microsoft.com/office/drawing/2014/main" id="{AFB77081-07BE-4F56-9055-7D9659D23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b="1" dirty="0"/>
              <a:t>KI#6: (6) </a:t>
            </a:r>
            <a:r>
              <a:rPr lang="en-US" altLang="zh-CN" b="1" dirty="0">
                <a:sym typeface="Wingdings" panose="05000000000000000000" pitchFamily="2" charset="2"/>
              </a:rPr>
              <a:t> (3)</a:t>
            </a:r>
            <a:endParaRPr lang="zh-CN" altLang="en-US" b="1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DD1F5F8-31DF-49D8-8934-CD37CC9C8981}"/>
              </a:ext>
            </a:extLst>
          </p:cNvPr>
          <p:cNvSpPr txBox="1"/>
          <p:nvPr/>
        </p:nvSpPr>
        <p:spPr>
          <a:xfrm>
            <a:off x="1011646" y="1772199"/>
            <a:ext cx="10419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Solution update (1)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1577A90-3E7D-449A-AB89-EA4A8A13F820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2280024"/>
          <a:ext cx="10012680" cy="329892"/>
        </p:xfrm>
        <a:graphic>
          <a:graphicData uri="http://schemas.openxmlformats.org/drawingml/2006/table">
            <a:tbl>
              <a:tblPr/>
              <a:tblGrid>
                <a:gridCol w="1959024">
                  <a:extLst>
                    <a:ext uri="{9D8B030D-6E8A-4147-A177-3AD203B41FA5}">
                      <a16:colId xmlns:a16="http://schemas.microsoft.com/office/drawing/2014/main" val="405455081"/>
                    </a:ext>
                  </a:extLst>
                </a:gridCol>
                <a:gridCol w="2684552">
                  <a:extLst>
                    <a:ext uri="{9D8B030D-6E8A-4147-A177-3AD203B41FA5}">
                      <a16:colId xmlns:a16="http://schemas.microsoft.com/office/drawing/2014/main" val="2443269438"/>
                    </a:ext>
                  </a:extLst>
                </a:gridCol>
                <a:gridCol w="2684552">
                  <a:extLst>
                    <a:ext uri="{9D8B030D-6E8A-4147-A177-3AD203B41FA5}">
                      <a16:colId xmlns:a16="http://schemas.microsoft.com/office/drawing/2014/main" val="1664074882"/>
                    </a:ext>
                  </a:extLst>
                </a:gridCol>
                <a:gridCol w="2684552">
                  <a:extLst>
                    <a:ext uri="{9D8B030D-6E8A-4147-A177-3AD203B41FA5}">
                      <a16:colId xmlns:a16="http://schemas.microsoft.com/office/drawing/2014/main" val="2415259218"/>
                    </a:ext>
                  </a:extLst>
                </a:gridCol>
              </a:tblGrid>
              <a:tr h="138501">
                <a:tc>
                  <a:txBody>
                    <a:bodyPr/>
                    <a:lstStyle/>
                    <a:p>
                      <a:r>
                        <a:rPr lang="en-US" sz="10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S2-2208727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23.700-47: KI#6, Sol#31: Update to resolve ENs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Huawei, </a:t>
                      </a:r>
                      <a:r>
                        <a:rPr lang="en-US" sz="1050" dirty="0" err="1">
                          <a:effectLst/>
                          <a:latin typeface="Arial" panose="020B0604020202020204" pitchFamily="34" charset="0"/>
                        </a:rPr>
                        <a:t>HiSilicon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295026"/>
                  </a:ext>
                </a:extLst>
              </a:tr>
            </a:tbl>
          </a:graphicData>
        </a:graphic>
      </p:graphicFrame>
      <p:sp>
        <p:nvSpPr>
          <p:cNvPr id="9" name="文本框 8">
            <a:extLst>
              <a:ext uri="{FF2B5EF4-FFF2-40B4-BE49-F238E27FC236}">
                <a16:creationId xmlns:a16="http://schemas.microsoft.com/office/drawing/2014/main" id="{375258B5-4949-4055-A977-6B9BDAA1AD27}"/>
              </a:ext>
            </a:extLst>
          </p:cNvPr>
          <p:cNvSpPr txBox="1"/>
          <p:nvPr/>
        </p:nvSpPr>
        <p:spPr>
          <a:xfrm>
            <a:off x="1011646" y="3339465"/>
            <a:ext cx="10419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Evaluation and conclusion (5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)  (2)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669E07C-27C3-42B1-AD6F-89EFB67A65BE}"/>
              </a:ext>
            </a:extLst>
          </p:cNvPr>
          <p:cNvSpPr txBox="1"/>
          <p:nvPr/>
        </p:nvSpPr>
        <p:spPr>
          <a:xfrm>
            <a:off x="859291" y="5933139"/>
            <a:ext cx="1072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Proposal 2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: use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S2-2208854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as the basis for evaluation, and use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S2-2208339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as the basis for conclusion. 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17999D4-3DB3-4A7A-8208-D42C54DE3452}"/>
              </a:ext>
            </a:extLst>
          </p:cNvPr>
          <p:cNvSpPr txBox="1"/>
          <p:nvPr/>
        </p:nvSpPr>
        <p:spPr>
          <a:xfrm>
            <a:off x="859291" y="5563807"/>
            <a:ext cx="1072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Proposal 1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: handle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S2-2208727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in the meeting. 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1418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2BA9F-417B-4BBD-AFB3-B956743C8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Merging proposals</a:t>
            </a:r>
            <a:endParaRPr lang="zh-CN" altLang="en-US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9ABC31F-038F-47AF-BBBC-47B35B380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38 documents counted for Quota;</a:t>
            </a:r>
          </a:p>
          <a:p>
            <a:r>
              <a:rPr lang="en-US" altLang="zh-CN" dirty="0"/>
              <a:t>1 TU allocated (30 documents) for this meeting.</a:t>
            </a:r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Proposal:</a:t>
            </a:r>
          </a:p>
          <a:p>
            <a:pPr lvl="1"/>
            <a:r>
              <a:rPr lang="en-US" altLang="zh-CN" dirty="0"/>
              <a:t>Focus on conclusion;</a:t>
            </a:r>
          </a:p>
          <a:p>
            <a:pPr lvl="1"/>
            <a:r>
              <a:rPr lang="en-US" altLang="zh-CN" dirty="0"/>
              <a:t>Merge the paper for evaluation and conclusion, e.g., one for evaluation and one for conclusion;</a:t>
            </a:r>
          </a:p>
          <a:p>
            <a:pPr lvl="1"/>
            <a:r>
              <a:rPr lang="en-US" altLang="zh-CN" dirty="0"/>
              <a:t>Try to handle the solution update papers.  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18CE4C00-3407-4A04-BC84-B7E005D4B64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96693" y="2992232"/>
          <a:ext cx="7524457" cy="666750"/>
        </p:xfrm>
        <a:graphic>
          <a:graphicData uri="http://schemas.openxmlformats.org/drawingml/2006/table">
            <a:tbl>
              <a:tblPr/>
              <a:tblGrid>
                <a:gridCol w="940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5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Feb,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Apr,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May,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Aug,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Oct,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Nov,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Jan,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Feb,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SID/WID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Study 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Normative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Total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#154AH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Total TU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FS_5MBS_Ph2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914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39B32F-00FA-405C-98FE-6F6C3FAC0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LS regarding Multicast support for KI#2 (1)</a:t>
            </a:r>
            <a:endParaRPr lang="zh-CN" altLang="en-US" b="1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9CA8F926-758B-4B39-A16E-38FF5F4084D2}"/>
              </a:ext>
            </a:extLst>
          </p:cNvPr>
          <p:cNvGraphicFramePr>
            <a:graphicFrameLocks noGrp="1"/>
          </p:cNvGraphicFramePr>
          <p:nvPr/>
        </p:nvGraphicFramePr>
        <p:xfrm>
          <a:off x="630010" y="2367774"/>
          <a:ext cx="10931979" cy="1989204"/>
        </p:xfrm>
        <a:graphic>
          <a:graphicData uri="http://schemas.openxmlformats.org/drawingml/2006/table">
            <a:tbl>
              <a:tblPr/>
              <a:tblGrid>
                <a:gridCol w="1686667">
                  <a:extLst>
                    <a:ext uri="{9D8B030D-6E8A-4147-A177-3AD203B41FA5}">
                      <a16:colId xmlns:a16="http://schemas.microsoft.com/office/drawing/2014/main" val="661272186"/>
                    </a:ext>
                  </a:extLst>
                </a:gridCol>
                <a:gridCol w="1152873">
                  <a:extLst>
                    <a:ext uri="{9D8B030D-6E8A-4147-A177-3AD203B41FA5}">
                      <a16:colId xmlns:a16="http://schemas.microsoft.com/office/drawing/2014/main" val="1911797248"/>
                    </a:ext>
                  </a:extLst>
                </a:gridCol>
                <a:gridCol w="3469783">
                  <a:extLst>
                    <a:ext uri="{9D8B030D-6E8A-4147-A177-3AD203B41FA5}">
                      <a16:colId xmlns:a16="http://schemas.microsoft.com/office/drawing/2014/main" val="3504375996"/>
                    </a:ext>
                  </a:extLst>
                </a:gridCol>
                <a:gridCol w="2311328">
                  <a:extLst>
                    <a:ext uri="{9D8B030D-6E8A-4147-A177-3AD203B41FA5}">
                      <a16:colId xmlns:a16="http://schemas.microsoft.com/office/drawing/2014/main" val="3244844087"/>
                    </a:ext>
                  </a:extLst>
                </a:gridCol>
                <a:gridCol w="2311328">
                  <a:extLst>
                    <a:ext uri="{9D8B030D-6E8A-4147-A177-3AD203B41FA5}">
                      <a16:colId xmlns:a16="http://schemas.microsoft.com/office/drawing/2014/main" val="1678188358"/>
                    </a:ext>
                  </a:extLst>
                </a:gridCol>
              </a:tblGrid>
              <a:tr h="249991">
                <a:tc>
                  <a:txBody>
                    <a:bodyPr/>
                    <a:lstStyle/>
                    <a:p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S2-2208713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LS OUT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[DRAFT] Reply LS on Reply LS on the scope of resource efficiency for MBS reception in RAN sharing scenario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SAMSUNG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Not pursue in Rel-18.</a:t>
                      </a:r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646297"/>
                  </a:ext>
                </a:extLst>
              </a:tr>
              <a:tr h="249991">
                <a:tc>
                  <a:txBody>
                    <a:bodyPr/>
                    <a:lstStyle/>
                    <a:p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S2-2208851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LS OUT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[DRAFT] Reply LS on the scope of resource efficiency for MBS reception in RAN sharing scenario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CATT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Not pursue in Rel-18.</a:t>
                      </a:r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077941"/>
                  </a:ext>
                </a:extLst>
              </a:tr>
              <a:tr h="249991">
                <a:tc>
                  <a:txBody>
                    <a:bodyPr/>
                    <a:lstStyle/>
                    <a:p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S2-2208869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LS OUT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[DRAFT] Reply LS on the scope of resource efficiency for MBS reception in RAN sharing scenario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Qualcomm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Not pursue in Rel-18.</a:t>
                      </a:r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187071"/>
                  </a:ext>
                </a:extLst>
              </a:tr>
              <a:tr h="249991">
                <a:tc>
                  <a:txBody>
                    <a:bodyPr/>
                    <a:lstStyle/>
                    <a:p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S2-2208966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LS OUT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[DRAFT] Reply LS on the scope of resource efficiency for MBS reception in RAN sharing scenario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ZTE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宋体" panose="02010600030101010101" pitchFamily="2" charset="-122"/>
                          <a:cs typeface="+mn-cs"/>
                        </a:rPr>
                        <a:t>Not pursue in Rel-18.</a:t>
                      </a:r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241363"/>
                  </a:ext>
                </a:extLst>
              </a:tr>
              <a:tr h="249991">
                <a:tc>
                  <a:txBody>
                    <a:bodyPr/>
                    <a:lstStyle/>
                    <a:p>
                      <a:r>
                        <a:rPr lang="en-US" sz="900" b="1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S2-2208285</a:t>
                      </a:r>
                      <a:endParaRPr lang="en-US" sz="90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LS OUT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[DRAFT] Reply LS on </a:t>
                      </a:r>
                      <a:r>
                        <a:rPr lang="en-US" sz="900" dirty="0" err="1">
                          <a:effectLst/>
                          <a:latin typeface="Arial" panose="020B0604020202020204" pitchFamily="34" charset="0"/>
                        </a:rPr>
                        <a:t>on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 the scope of resource efficiency for MBS reception in RAN sharing scenario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Nokia, Nokia Shanghai-Bell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/>
                        <a:t>Not pursue in Rel-18.</a:t>
                      </a:r>
                    </a:p>
                    <a:p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194549"/>
                  </a:ext>
                </a:extLst>
              </a:tr>
              <a:tr h="249991">
                <a:tc>
                  <a:txBody>
                    <a:bodyPr/>
                    <a:lstStyle/>
                    <a:p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S2-2208730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latin typeface="Arial" panose="020B0604020202020204" pitchFamily="34" charset="0"/>
                        </a:rPr>
                        <a:t>LS OUT</a:t>
                      </a:r>
                      <a:endParaRPr lang="en-US" sz="90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[DRAFT] Reply LS on MOCN multicast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Huawei, </a:t>
                      </a:r>
                      <a:r>
                        <a:rPr lang="en-US" sz="900" dirty="0" err="1">
                          <a:effectLst/>
                          <a:latin typeface="Arial" panose="020B0604020202020204" pitchFamily="34" charset="0"/>
                        </a:rPr>
                        <a:t>HiSilicon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In WID and coordinate with RAN, or not in Rel-18.</a:t>
                      </a:r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529500"/>
                  </a:ext>
                </a:extLst>
              </a:tr>
              <a:tr h="249991">
                <a:tc>
                  <a:txBody>
                    <a:bodyPr/>
                    <a:lstStyle/>
                    <a:p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S2-2208341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LS OUT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[DRAFT] Reply LS on the scope of resource efficiency for MBS reception in RAN sharing scenario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Ericsson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Address in SID+WID, or WID only and coordinate with RAN.</a:t>
                      </a:r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352826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EC41FD7A-D651-4208-86B8-792AE24E8A3C}"/>
              </a:ext>
            </a:extLst>
          </p:cNvPr>
          <p:cNvGraphicFramePr>
            <a:graphicFrameLocks noGrp="1"/>
          </p:cNvGraphicFramePr>
          <p:nvPr/>
        </p:nvGraphicFramePr>
        <p:xfrm>
          <a:off x="630010" y="1609408"/>
          <a:ext cx="10931979" cy="568344"/>
        </p:xfrm>
        <a:graphic>
          <a:graphicData uri="http://schemas.openxmlformats.org/drawingml/2006/table">
            <a:tbl>
              <a:tblPr/>
              <a:tblGrid>
                <a:gridCol w="1686667">
                  <a:extLst>
                    <a:ext uri="{9D8B030D-6E8A-4147-A177-3AD203B41FA5}">
                      <a16:colId xmlns:a16="http://schemas.microsoft.com/office/drawing/2014/main" val="2772319758"/>
                    </a:ext>
                  </a:extLst>
                </a:gridCol>
                <a:gridCol w="1152873">
                  <a:extLst>
                    <a:ext uri="{9D8B030D-6E8A-4147-A177-3AD203B41FA5}">
                      <a16:colId xmlns:a16="http://schemas.microsoft.com/office/drawing/2014/main" val="1387183955"/>
                    </a:ext>
                  </a:extLst>
                </a:gridCol>
                <a:gridCol w="3469783">
                  <a:extLst>
                    <a:ext uri="{9D8B030D-6E8A-4147-A177-3AD203B41FA5}">
                      <a16:colId xmlns:a16="http://schemas.microsoft.com/office/drawing/2014/main" val="3291115165"/>
                    </a:ext>
                  </a:extLst>
                </a:gridCol>
                <a:gridCol w="2311328">
                  <a:extLst>
                    <a:ext uri="{9D8B030D-6E8A-4147-A177-3AD203B41FA5}">
                      <a16:colId xmlns:a16="http://schemas.microsoft.com/office/drawing/2014/main" val="647854241"/>
                    </a:ext>
                  </a:extLst>
                </a:gridCol>
                <a:gridCol w="2311328">
                  <a:extLst>
                    <a:ext uri="{9D8B030D-6E8A-4147-A177-3AD203B41FA5}">
                      <a16:colId xmlns:a16="http://schemas.microsoft.com/office/drawing/2014/main" val="393291334"/>
                    </a:ext>
                  </a:extLst>
                </a:gridCol>
              </a:tblGrid>
              <a:tr h="128077">
                <a:tc>
                  <a:txBody>
                    <a:bodyPr/>
                    <a:lstStyle/>
                    <a:p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S2-2208147</a:t>
                      </a:r>
                      <a:endParaRPr lang="en-US" sz="10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LS In</a:t>
                      </a:r>
                      <a:endParaRPr lang="en-US" sz="10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LS from RAN WG3: LS on the scope of resource efficiency for MBS reception in RAN sharing scenario</a:t>
                      </a:r>
                      <a:endParaRPr lang="en-US" sz="10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RAN WG3 (R3-225229)</a:t>
                      </a:r>
                      <a:endParaRPr lang="en-US" sz="10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360675"/>
                  </a:ext>
                </a:extLst>
              </a:tr>
              <a:tr h="128077">
                <a:tc>
                  <a:txBody>
                    <a:bodyPr/>
                    <a:lstStyle/>
                    <a:p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S2-2208150</a:t>
                      </a:r>
                      <a:endParaRPr lang="en-US" sz="10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LS In</a:t>
                      </a:r>
                      <a:endParaRPr lang="en-US" sz="10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LS from TSG RAN: Reply LS on the scope of resource efficiency for MBS reception in RAN sharing scenario</a:t>
                      </a:r>
                      <a:endParaRPr lang="en-US" sz="10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TSG RAN (RP-222678)</a:t>
                      </a:r>
                      <a:endParaRPr lang="en-US" sz="10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73454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3E79E616-0E55-48BB-9F72-B777C9F73F06}"/>
              </a:ext>
            </a:extLst>
          </p:cNvPr>
          <p:cNvGraphicFramePr>
            <a:graphicFrameLocks noGrp="1"/>
          </p:cNvGraphicFramePr>
          <p:nvPr/>
        </p:nvGraphicFramePr>
        <p:xfrm>
          <a:off x="630010" y="4604773"/>
          <a:ext cx="10931979" cy="754200"/>
        </p:xfrm>
        <a:graphic>
          <a:graphicData uri="http://schemas.openxmlformats.org/drawingml/2006/table">
            <a:tbl>
              <a:tblPr/>
              <a:tblGrid>
                <a:gridCol w="1686667">
                  <a:extLst>
                    <a:ext uri="{9D8B030D-6E8A-4147-A177-3AD203B41FA5}">
                      <a16:colId xmlns:a16="http://schemas.microsoft.com/office/drawing/2014/main" val="3819722392"/>
                    </a:ext>
                  </a:extLst>
                </a:gridCol>
                <a:gridCol w="1152873">
                  <a:extLst>
                    <a:ext uri="{9D8B030D-6E8A-4147-A177-3AD203B41FA5}">
                      <a16:colId xmlns:a16="http://schemas.microsoft.com/office/drawing/2014/main" val="1649166749"/>
                    </a:ext>
                  </a:extLst>
                </a:gridCol>
                <a:gridCol w="3469783">
                  <a:extLst>
                    <a:ext uri="{9D8B030D-6E8A-4147-A177-3AD203B41FA5}">
                      <a16:colId xmlns:a16="http://schemas.microsoft.com/office/drawing/2014/main" val="3900854757"/>
                    </a:ext>
                  </a:extLst>
                </a:gridCol>
                <a:gridCol w="2311328">
                  <a:extLst>
                    <a:ext uri="{9D8B030D-6E8A-4147-A177-3AD203B41FA5}">
                      <a16:colId xmlns:a16="http://schemas.microsoft.com/office/drawing/2014/main" val="1337997821"/>
                    </a:ext>
                  </a:extLst>
                </a:gridCol>
                <a:gridCol w="2311328">
                  <a:extLst>
                    <a:ext uri="{9D8B030D-6E8A-4147-A177-3AD203B41FA5}">
                      <a16:colId xmlns:a16="http://schemas.microsoft.com/office/drawing/2014/main" val="2233635630"/>
                    </a:ext>
                  </a:extLst>
                </a:gridCol>
              </a:tblGrid>
              <a:tr h="219077">
                <a:tc>
                  <a:txBody>
                    <a:bodyPr/>
                    <a:lstStyle/>
                    <a:p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S2-2208286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Scope of resource efficiency for MBS reception in RAN sharing scenario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Nokia, Nokia Shanghai-Bell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166638"/>
                  </a:ext>
                </a:extLst>
              </a:tr>
              <a:tr h="323016">
                <a:tc>
                  <a:txBody>
                    <a:bodyPr/>
                    <a:lstStyle/>
                    <a:p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S2-2208340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Discussion &amp; Way Forward on Resource Efficiency for Multicast MBS reception of RAN Sharing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Ericsson, FirstNet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757471"/>
                  </a:ext>
                </a:extLst>
              </a:tr>
              <a:tr h="132461">
                <a:tc>
                  <a:txBody>
                    <a:bodyPr/>
                    <a:lstStyle/>
                    <a:p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13"/>
                        </a:rPr>
                        <a:t>S2-2208731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Discussion on MOCN Multicast issue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Huawei, </a:t>
                      </a:r>
                      <a:r>
                        <a:rPr lang="en-US" sz="900" dirty="0" err="1">
                          <a:effectLst/>
                          <a:latin typeface="Arial" panose="020B0604020202020204" pitchFamily="34" charset="0"/>
                        </a:rPr>
                        <a:t>HiSilicon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355838"/>
                  </a:ext>
                </a:extLst>
              </a:tr>
            </a:tbl>
          </a:graphicData>
        </a:graphic>
      </p:graphicFrame>
      <p:sp>
        <p:nvSpPr>
          <p:cNvPr id="9" name="文本框 8">
            <a:extLst>
              <a:ext uri="{FF2B5EF4-FFF2-40B4-BE49-F238E27FC236}">
                <a16:creationId xmlns:a16="http://schemas.microsoft.com/office/drawing/2014/main" id="{35F52925-64EC-4E07-975A-45081C2DB95C}"/>
              </a:ext>
            </a:extLst>
          </p:cNvPr>
          <p:cNvSpPr txBox="1"/>
          <p:nvPr/>
        </p:nvSpPr>
        <p:spPr>
          <a:xfrm>
            <a:off x="630009" y="6308209"/>
            <a:ext cx="10931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Proposal 2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: use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S2-2208851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as LS response for further discussion. 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BDC2F71-BFF4-4F16-97BE-E5B1B5BA277C}"/>
              </a:ext>
            </a:extLst>
          </p:cNvPr>
          <p:cNvSpPr txBox="1"/>
          <p:nvPr/>
        </p:nvSpPr>
        <p:spPr>
          <a:xfrm>
            <a:off x="630009" y="5938877"/>
            <a:ext cx="10931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Proposal 1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: handle S2-2208965 in this meeting. 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20BEEE6F-593D-4B11-866B-96D9A0B4CC90}"/>
              </a:ext>
            </a:extLst>
          </p:cNvPr>
          <p:cNvGraphicFramePr>
            <a:graphicFrameLocks noGrp="1"/>
          </p:cNvGraphicFramePr>
          <p:nvPr/>
        </p:nvGraphicFramePr>
        <p:xfrm>
          <a:off x="630009" y="5464682"/>
          <a:ext cx="10931979" cy="284172"/>
        </p:xfrm>
        <a:graphic>
          <a:graphicData uri="http://schemas.openxmlformats.org/drawingml/2006/table">
            <a:tbl>
              <a:tblPr/>
              <a:tblGrid>
                <a:gridCol w="1686667">
                  <a:extLst>
                    <a:ext uri="{9D8B030D-6E8A-4147-A177-3AD203B41FA5}">
                      <a16:colId xmlns:a16="http://schemas.microsoft.com/office/drawing/2014/main" val="3968211763"/>
                    </a:ext>
                  </a:extLst>
                </a:gridCol>
                <a:gridCol w="1152873">
                  <a:extLst>
                    <a:ext uri="{9D8B030D-6E8A-4147-A177-3AD203B41FA5}">
                      <a16:colId xmlns:a16="http://schemas.microsoft.com/office/drawing/2014/main" val="2121204214"/>
                    </a:ext>
                  </a:extLst>
                </a:gridCol>
                <a:gridCol w="3469783">
                  <a:extLst>
                    <a:ext uri="{9D8B030D-6E8A-4147-A177-3AD203B41FA5}">
                      <a16:colId xmlns:a16="http://schemas.microsoft.com/office/drawing/2014/main" val="315250605"/>
                    </a:ext>
                  </a:extLst>
                </a:gridCol>
                <a:gridCol w="2311328">
                  <a:extLst>
                    <a:ext uri="{9D8B030D-6E8A-4147-A177-3AD203B41FA5}">
                      <a16:colId xmlns:a16="http://schemas.microsoft.com/office/drawing/2014/main" val="3504696441"/>
                    </a:ext>
                  </a:extLst>
                </a:gridCol>
                <a:gridCol w="2311328">
                  <a:extLst>
                    <a:ext uri="{9D8B030D-6E8A-4147-A177-3AD203B41FA5}">
                      <a16:colId xmlns:a16="http://schemas.microsoft.com/office/drawing/2014/main" val="2182502187"/>
                    </a:ext>
                  </a:extLst>
                </a:gridCol>
              </a:tblGrid>
              <a:tr h="132461">
                <a:tc>
                  <a:txBody>
                    <a:bodyPr/>
                    <a:lstStyle/>
                    <a:p>
                      <a:r>
                        <a:rPr lang="en-US" sz="9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14"/>
                        </a:rPr>
                        <a:t>S2-2208965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P-CR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23.700-47: KI2#, discussion and proposal for the LS on the MOCN scope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ZTE</a:t>
                      </a:r>
                      <a:endParaRPr 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9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266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217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F8F565-6143-4F49-94AD-4BAEEB8F0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UE capabilities for MBS (0)</a:t>
            </a:r>
            <a:endParaRPr lang="zh-CN" altLang="en-US" b="1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AE02EA4C-FA8B-4CE0-9B19-5A3FBA6D339E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983104"/>
          <a:ext cx="9728199" cy="369333"/>
        </p:xfrm>
        <a:graphic>
          <a:graphicData uri="http://schemas.openxmlformats.org/drawingml/2006/table">
            <a:tbl>
              <a:tblPr/>
              <a:tblGrid>
                <a:gridCol w="1500939">
                  <a:extLst>
                    <a:ext uri="{9D8B030D-6E8A-4147-A177-3AD203B41FA5}">
                      <a16:colId xmlns:a16="http://schemas.microsoft.com/office/drawing/2014/main" val="2657185578"/>
                    </a:ext>
                  </a:extLst>
                </a:gridCol>
                <a:gridCol w="2056815">
                  <a:extLst>
                    <a:ext uri="{9D8B030D-6E8A-4147-A177-3AD203B41FA5}">
                      <a16:colId xmlns:a16="http://schemas.microsoft.com/office/drawing/2014/main" val="12692040"/>
                    </a:ext>
                  </a:extLst>
                </a:gridCol>
                <a:gridCol w="2056815">
                  <a:extLst>
                    <a:ext uri="{9D8B030D-6E8A-4147-A177-3AD203B41FA5}">
                      <a16:colId xmlns:a16="http://schemas.microsoft.com/office/drawing/2014/main" val="1273268682"/>
                    </a:ext>
                  </a:extLst>
                </a:gridCol>
                <a:gridCol w="2056815">
                  <a:extLst>
                    <a:ext uri="{9D8B030D-6E8A-4147-A177-3AD203B41FA5}">
                      <a16:colId xmlns:a16="http://schemas.microsoft.com/office/drawing/2014/main" val="1793690353"/>
                    </a:ext>
                  </a:extLst>
                </a:gridCol>
                <a:gridCol w="2056815">
                  <a:extLst>
                    <a:ext uri="{9D8B030D-6E8A-4147-A177-3AD203B41FA5}">
                      <a16:colId xmlns:a16="http://schemas.microsoft.com/office/drawing/2014/main" val="2104079420"/>
                    </a:ext>
                  </a:extLst>
                </a:gridCol>
              </a:tblGrid>
              <a:tr h="369333">
                <a:tc>
                  <a:txBody>
                    <a:bodyPr/>
                    <a:lstStyle/>
                    <a:p>
                      <a:r>
                        <a:rPr lang="en-US" sz="11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S2-2208879</a:t>
                      </a:r>
                      <a:endParaRPr lang="en-US" sz="12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Arial" panose="020B0604020202020204" pitchFamily="34" charset="0"/>
                        </a:rPr>
                        <a:t>LS OUT</a:t>
                      </a:r>
                      <a:endParaRPr lang="en-US" sz="12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Arial" panose="020B0604020202020204" pitchFamily="34" charset="0"/>
                        </a:rPr>
                        <a:t>[DRAFT] Reply LS on UE capabilities for MBS</a:t>
                      </a:r>
                      <a:endParaRPr lang="en-US" sz="12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Arial" panose="020B0604020202020204" pitchFamily="34" charset="0"/>
                        </a:rPr>
                        <a:t>Qualcomm</a:t>
                      </a:r>
                      <a:endParaRPr lang="en-US" sz="12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908515"/>
                  </a:ext>
                </a:extLst>
              </a:tr>
            </a:tbl>
          </a:graphicData>
        </a:graphic>
      </p:graphicFrame>
      <p:sp>
        <p:nvSpPr>
          <p:cNvPr id="6" name="文本框 5">
            <a:extLst>
              <a:ext uri="{FF2B5EF4-FFF2-40B4-BE49-F238E27FC236}">
                <a16:creationId xmlns:a16="http://schemas.microsoft.com/office/drawing/2014/main" id="{99C279C1-261C-4DFD-AB7D-AF9FE01C3138}"/>
              </a:ext>
            </a:extLst>
          </p:cNvPr>
          <p:cNvSpPr txBox="1"/>
          <p:nvPr/>
        </p:nvSpPr>
        <p:spPr>
          <a:xfrm>
            <a:off x="838200" y="5923280"/>
            <a:ext cx="1072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Proposal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: N/A.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2298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6501B7-ADC1-48A3-AF6E-0C5E47724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KI#1: (13) </a:t>
            </a:r>
            <a:r>
              <a:rPr lang="en-US" altLang="zh-CN" b="1" dirty="0">
                <a:sym typeface="Wingdings" panose="05000000000000000000" pitchFamily="2" charset="2"/>
              </a:rPr>
              <a:t> (8)</a:t>
            </a:r>
            <a:r>
              <a:rPr lang="en-US" altLang="zh-CN" b="1" dirty="0"/>
              <a:t> </a:t>
            </a:r>
            <a:endParaRPr lang="zh-CN" altLang="en-US" b="1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0845D816-5629-4BDF-A267-B33728CECC7E}"/>
              </a:ext>
            </a:extLst>
          </p:cNvPr>
          <p:cNvGraphicFramePr>
            <a:graphicFrameLocks noGrp="1"/>
          </p:cNvGraphicFramePr>
          <p:nvPr/>
        </p:nvGraphicFramePr>
        <p:xfrm>
          <a:off x="939256" y="3699292"/>
          <a:ext cx="10241099" cy="2099434"/>
        </p:xfrm>
        <a:graphic>
          <a:graphicData uri="http://schemas.openxmlformats.org/drawingml/2006/table">
            <a:tbl>
              <a:tblPr/>
              <a:tblGrid>
                <a:gridCol w="1194344">
                  <a:extLst>
                    <a:ext uri="{9D8B030D-6E8A-4147-A177-3AD203B41FA5}">
                      <a16:colId xmlns:a16="http://schemas.microsoft.com/office/drawing/2014/main" val="1437876752"/>
                    </a:ext>
                  </a:extLst>
                </a:gridCol>
                <a:gridCol w="3555165">
                  <a:extLst>
                    <a:ext uri="{9D8B030D-6E8A-4147-A177-3AD203B41FA5}">
                      <a16:colId xmlns:a16="http://schemas.microsoft.com/office/drawing/2014/main" val="919228910"/>
                    </a:ext>
                  </a:extLst>
                </a:gridCol>
                <a:gridCol w="2745795">
                  <a:extLst>
                    <a:ext uri="{9D8B030D-6E8A-4147-A177-3AD203B41FA5}">
                      <a16:colId xmlns:a16="http://schemas.microsoft.com/office/drawing/2014/main" val="715181028"/>
                    </a:ext>
                  </a:extLst>
                </a:gridCol>
                <a:gridCol w="2745795">
                  <a:extLst>
                    <a:ext uri="{9D8B030D-6E8A-4147-A177-3AD203B41FA5}">
                      <a16:colId xmlns:a16="http://schemas.microsoft.com/office/drawing/2014/main" val="4261921874"/>
                    </a:ext>
                  </a:extLst>
                </a:gridCol>
              </a:tblGrid>
              <a:tr h="288814">
                <a:tc>
                  <a:txBody>
                    <a:bodyPr/>
                    <a:lstStyle/>
                    <a:p>
                      <a:r>
                        <a:rPr lang="en-US" sz="10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S2-2208334</a:t>
                      </a:r>
                      <a:endParaRPr lang="en-US" sz="105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  <a:latin typeface="Arial" panose="020B0604020202020204" pitchFamily="34" charset="0"/>
                        </a:rPr>
                        <a:t>23.700-47: KI#1, Update to Evaluation and Interim Conclusion</a:t>
                      </a:r>
                      <a:endParaRPr lang="en-US" sz="105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Ericsson</a:t>
                      </a:r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Evaluation and conclusion</a:t>
                      </a:r>
                      <a:endParaRPr lang="zh-CN" altLang="en-US" sz="105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839232"/>
                  </a:ext>
                </a:extLst>
              </a:tr>
              <a:tr h="301770">
                <a:tc>
                  <a:txBody>
                    <a:bodyPr/>
                    <a:lstStyle/>
                    <a:p>
                      <a:r>
                        <a:rPr lang="en-US" sz="1050" b="1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S2-2208472</a:t>
                      </a:r>
                      <a:endParaRPr lang="en-US" sz="110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23.700-47: KI#1, Interim conclusion updates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Nokia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Conclusion</a:t>
                      </a:r>
                      <a:endParaRPr lang="zh-CN" alt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81248"/>
                  </a:ext>
                </a:extLst>
              </a:tr>
              <a:tr h="301770">
                <a:tc>
                  <a:txBody>
                    <a:bodyPr/>
                    <a:lstStyle/>
                    <a:p>
                      <a:r>
                        <a:rPr lang="en-US" sz="10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S2-2208473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23.700-47: KI#1, evaluation updates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Nokia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1" dirty="0"/>
                        <a:t>Evaluation</a:t>
                      </a:r>
                      <a:endParaRPr lang="zh-CN" altLang="en-US" sz="1100" b="1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888409"/>
                  </a:ext>
                </a:extLst>
              </a:tr>
              <a:tr h="301770">
                <a:tc>
                  <a:txBody>
                    <a:bodyPr/>
                    <a:lstStyle/>
                    <a:p>
                      <a:r>
                        <a:rPr lang="en-US" sz="10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S2-2208853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23.700-47: KI#1 conclusions update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>
                          <a:effectLst/>
                          <a:latin typeface="Arial" panose="020B0604020202020204" pitchFamily="34" charset="0"/>
                        </a:rPr>
                        <a:t>CATT</a:t>
                      </a:r>
                      <a:endParaRPr lang="en-US" sz="110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Conclusion</a:t>
                      </a:r>
                      <a:endParaRPr lang="zh-CN" alt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702100"/>
                  </a:ext>
                </a:extLst>
              </a:tr>
              <a:tr h="301770">
                <a:tc>
                  <a:txBody>
                    <a:bodyPr/>
                    <a:lstStyle/>
                    <a:p>
                      <a:r>
                        <a:rPr lang="en-US" sz="10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S2-2208904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23.700-47: KI#1, Further evaluation and conclusion update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Huawei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Evaluation and </a:t>
                      </a:r>
                      <a:r>
                        <a:rPr lang="en-US" altLang="zh-CN" sz="1100" b="1" dirty="0"/>
                        <a:t>conclusion</a:t>
                      </a:r>
                      <a:endParaRPr lang="zh-CN" altLang="en-US" sz="1100" b="1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170795"/>
                  </a:ext>
                </a:extLst>
              </a:tr>
              <a:tr h="301770">
                <a:tc>
                  <a:txBody>
                    <a:bodyPr/>
                    <a:lstStyle/>
                    <a:p>
                      <a:r>
                        <a:rPr lang="en-US" sz="10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S2-2208961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23.700-47: KI#1, update the evaluation of Key issue#1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ZTE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Evaluation</a:t>
                      </a:r>
                      <a:endParaRPr lang="zh-CN" alt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875276"/>
                  </a:ext>
                </a:extLst>
              </a:tr>
              <a:tr h="301770">
                <a:tc>
                  <a:txBody>
                    <a:bodyPr/>
                    <a:lstStyle/>
                    <a:p>
                      <a:r>
                        <a:rPr lang="en-US" sz="10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S2-2208962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23.700-47: KI#1, update the conclusion of Key issue#1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ZTE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conclusion</a:t>
                      </a:r>
                      <a:endParaRPr lang="zh-CN" alt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242751"/>
                  </a:ext>
                </a:extLst>
              </a:tr>
            </a:tbl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26B04E33-1980-45BC-A196-4C4C3824FAFB}"/>
              </a:ext>
            </a:extLst>
          </p:cNvPr>
          <p:cNvSpPr txBox="1"/>
          <p:nvPr/>
        </p:nvSpPr>
        <p:spPr>
          <a:xfrm>
            <a:off x="963386" y="3316251"/>
            <a:ext cx="10419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Evaluation and conclusion (7)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(2)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B6F6C702-0D36-4BD3-9075-546B05F50B4F}"/>
              </a:ext>
            </a:extLst>
          </p:cNvPr>
          <p:cNvGraphicFramePr>
            <a:graphicFrameLocks noGrp="1"/>
          </p:cNvGraphicFramePr>
          <p:nvPr/>
        </p:nvGraphicFramePr>
        <p:xfrm>
          <a:off x="939255" y="1917355"/>
          <a:ext cx="10241099" cy="1325565"/>
        </p:xfrm>
        <a:graphic>
          <a:graphicData uri="http://schemas.openxmlformats.org/drawingml/2006/table">
            <a:tbl>
              <a:tblPr/>
              <a:tblGrid>
                <a:gridCol w="1183162">
                  <a:extLst>
                    <a:ext uri="{9D8B030D-6E8A-4147-A177-3AD203B41FA5}">
                      <a16:colId xmlns:a16="http://schemas.microsoft.com/office/drawing/2014/main" val="1457778070"/>
                    </a:ext>
                  </a:extLst>
                </a:gridCol>
                <a:gridCol w="3566347">
                  <a:extLst>
                    <a:ext uri="{9D8B030D-6E8A-4147-A177-3AD203B41FA5}">
                      <a16:colId xmlns:a16="http://schemas.microsoft.com/office/drawing/2014/main" val="4061556113"/>
                    </a:ext>
                  </a:extLst>
                </a:gridCol>
                <a:gridCol w="2745795">
                  <a:extLst>
                    <a:ext uri="{9D8B030D-6E8A-4147-A177-3AD203B41FA5}">
                      <a16:colId xmlns:a16="http://schemas.microsoft.com/office/drawing/2014/main" val="178417813"/>
                    </a:ext>
                  </a:extLst>
                </a:gridCol>
                <a:gridCol w="2745795">
                  <a:extLst>
                    <a:ext uri="{9D8B030D-6E8A-4147-A177-3AD203B41FA5}">
                      <a16:colId xmlns:a16="http://schemas.microsoft.com/office/drawing/2014/main" val="1509145785"/>
                    </a:ext>
                  </a:extLst>
                </a:gridCol>
              </a:tblGrid>
              <a:tr h="216081">
                <a:tc>
                  <a:txBody>
                    <a:bodyPr/>
                    <a:lstStyle/>
                    <a:p>
                      <a:r>
                        <a:rPr lang="en-US" sz="10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S2-2208288</a:t>
                      </a:r>
                      <a:endParaRPr lang="en-US" sz="105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  <a:latin typeface="Arial" panose="020B0604020202020204" pitchFamily="34" charset="0"/>
                        </a:rPr>
                        <a:t>23.700-47: KI#1 and KI#6, Sol#26 Update to address ENs</a:t>
                      </a:r>
                      <a:endParaRPr lang="en-US" sz="105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  <a:latin typeface="Arial" panose="020B0604020202020204" pitchFamily="34" charset="0"/>
                        </a:rPr>
                        <a:t>Nokia, Nokia Shanghai-Bell</a:t>
                      </a:r>
                      <a:endParaRPr lang="en-US" sz="105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941078"/>
                  </a:ext>
                </a:extLst>
              </a:tr>
              <a:tr h="216081">
                <a:tc>
                  <a:txBody>
                    <a:bodyPr/>
                    <a:lstStyle/>
                    <a:p>
                      <a:r>
                        <a:rPr lang="en-US" sz="10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S2-2208332</a:t>
                      </a:r>
                      <a:endParaRPr lang="en-US" sz="105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  <a:latin typeface="Arial" panose="020B0604020202020204" pitchFamily="34" charset="0"/>
                        </a:rPr>
                        <a:t>23.700-47: KI#1, Sol#18: update to resolve ENs</a:t>
                      </a:r>
                      <a:endParaRPr lang="en-US" sz="105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  <a:latin typeface="Arial" panose="020B0604020202020204" pitchFamily="34" charset="0"/>
                        </a:rPr>
                        <a:t>Ericsson</a:t>
                      </a:r>
                      <a:endParaRPr lang="en-US" sz="105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644265"/>
                  </a:ext>
                </a:extLst>
              </a:tr>
              <a:tr h="216081">
                <a:tc>
                  <a:txBody>
                    <a:bodyPr/>
                    <a:lstStyle/>
                    <a:p>
                      <a:r>
                        <a:rPr lang="en-US" sz="10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S2-2208333</a:t>
                      </a:r>
                      <a:endParaRPr lang="en-US" sz="105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  <a:latin typeface="Arial" panose="020B0604020202020204" pitchFamily="34" charset="0"/>
                        </a:rPr>
                        <a:t>23.700-47: KI#1, Sol#27: update to resolve ENs</a:t>
                      </a:r>
                      <a:endParaRPr lang="en-US" sz="105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  <a:latin typeface="Arial" panose="020B0604020202020204" pitchFamily="34" charset="0"/>
                        </a:rPr>
                        <a:t>Ericsson</a:t>
                      </a:r>
                      <a:endParaRPr lang="en-US" sz="105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647015"/>
                  </a:ext>
                </a:extLst>
              </a:tr>
              <a:tr h="225774">
                <a:tc>
                  <a:txBody>
                    <a:bodyPr/>
                    <a:lstStyle/>
                    <a:p>
                      <a:r>
                        <a:rPr lang="en-US" sz="10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S2-2208852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23.700-47: KI#1 Sol#20 update: resolving Editor's notes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CATT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192241"/>
                  </a:ext>
                </a:extLst>
              </a:tr>
              <a:tr h="225774">
                <a:tc>
                  <a:txBody>
                    <a:bodyPr/>
                    <a:lstStyle/>
                    <a:p>
                      <a:r>
                        <a:rPr lang="en-US" sz="10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13"/>
                        </a:rPr>
                        <a:t>S2-2208963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23.700-47: KI#1, update the solution 6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ZTE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628429"/>
                  </a:ext>
                </a:extLst>
              </a:tr>
              <a:tr h="225774">
                <a:tc>
                  <a:txBody>
                    <a:bodyPr/>
                    <a:lstStyle/>
                    <a:p>
                      <a:r>
                        <a:rPr lang="en-US" sz="10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14"/>
                        </a:rPr>
                        <a:t>S2-2208964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23.700-47: KI#1, update the solution 28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ZTE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608890"/>
                  </a:ext>
                </a:extLst>
              </a:tr>
            </a:tbl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FE7934BC-42C4-47DE-A236-4D64733F6D3E}"/>
              </a:ext>
            </a:extLst>
          </p:cNvPr>
          <p:cNvSpPr txBox="1"/>
          <p:nvPr/>
        </p:nvSpPr>
        <p:spPr>
          <a:xfrm>
            <a:off x="1011646" y="1556203"/>
            <a:ext cx="10419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Solution update (6)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1CB8034-E8AE-4FF0-BCD2-BD650517E5A0}"/>
              </a:ext>
            </a:extLst>
          </p:cNvPr>
          <p:cNvSpPr txBox="1"/>
          <p:nvPr/>
        </p:nvSpPr>
        <p:spPr>
          <a:xfrm>
            <a:off x="939256" y="6174343"/>
            <a:ext cx="1072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Proposal 2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: use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S2-2208473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as the basis for evaluation, and use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S2-2208904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as the basis for conclusion. 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0CC3073-938F-400C-A568-4C2E144E9EC8}"/>
              </a:ext>
            </a:extLst>
          </p:cNvPr>
          <p:cNvSpPr txBox="1"/>
          <p:nvPr/>
        </p:nvSpPr>
        <p:spPr>
          <a:xfrm>
            <a:off x="939255" y="5838811"/>
            <a:ext cx="1072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Proposal 1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: handle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all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solution update documents in the meeting. 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7110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6F36F8-EE2B-4AA9-9C09-5A4363AC3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KI#2: (7) </a:t>
            </a:r>
            <a:r>
              <a:rPr lang="en-US" altLang="zh-CN" b="1" dirty="0">
                <a:sym typeface="Wingdings" panose="05000000000000000000" pitchFamily="2" charset="2"/>
              </a:rPr>
              <a:t> (3)</a:t>
            </a:r>
            <a:endParaRPr lang="zh-CN" altLang="en-US" b="1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A92BA46E-176F-49CB-8B4E-8F88C9FAC430}"/>
              </a:ext>
            </a:extLst>
          </p:cNvPr>
          <p:cNvGraphicFramePr>
            <a:graphicFrameLocks noGrp="1"/>
          </p:cNvGraphicFramePr>
          <p:nvPr/>
        </p:nvGraphicFramePr>
        <p:xfrm>
          <a:off x="1132840" y="3677145"/>
          <a:ext cx="9706338" cy="1576052"/>
        </p:xfrm>
        <a:graphic>
          <a:graphicData uri="http://schemas.openxmlformats.org/drawingml/2006/table">
            <a:tbl>
              <a:tblPr/>
              <a:tblGrid>
                <a:gridCol w="1173480">
                  <a:extLst>
                    <a:ext uri="{9D8B030D-6E8A-4147-A177-3AD203B41FA5}">
                      <a16:colId xmlns:a16="http://schemas.microsoft.com/office/drawing/2014/main" val="602960213"/>
                    </a:ext>
                  </a:extLst>
                </a:gridCol>
                <a:gridCol w="3328024">
                  <a:extLst>
                    <a:ext uri="{9D8B030D-6E8A-4147-A177-3AD203B41FA5}">
                      <a16:colId xmlns:a16="http://schemas.microsoft.com/office/drawing/2014/main" val="840046383"/>
                    </a:ext>
                  </a:extLst>
                </a:gridCol>
                <a:gridCol w="2602417">
                  <a:extLst>
                    <a:ext uri="{9D8B030D-6E8A-4147-A177-3AD203B41FA5}">
                      <a16:colId xmlns:a16="http://schemas.microsoft.com/office/drawing/2014/main" val="903644561"/>
                    </a:ext>
                  </a:extLst>
                </a:gridCol>
                <a:gridCol w="2602417">
                  <a:extLst>
                    <a:ext uri="{9D8B030D-6E8A-4147-A177-3AD203B41FA5}">
                      <a16:colId xmlns:a16="http://schemas.microsoft.com/office/drawing/2014/main" val="986010658"/>
                    </a:ext>
                  </a:extLst>
                </a:gridCol>
              </a:tblGrid>
              <a:tr h="229067">
                <a:tc>
                  <a:txBody>
                    <a:bodyPr/>
                    <a:lstStyle/>
                    <a:p>
                      <a:r>
                        <a:rPr lang="en-US" sz="10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S2-2208395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23.700-47: KI#2, Evaluation Update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Ericsson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1" dirty="0"/>
                        <a:t>Evaluation</a:t>
                      </a:r>
                      <a:endParaRPr lang="zh-CN" altLang="en-US" sz="1100" b="1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011210"/>
                  </a:ext>
                </a:extLst>
              </a:tr>
              <a:tr h="229067">
                <a:tc>
                  <a:txBody>
                    <a:bodyPr/>
                    <a:lstStyle/>
                    <a:p>
                      <a:r>
                        <a:rPr lang="en-US" sz="10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S2-2208474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>
                          <a:effectLst/>
                          <a:latin typeface="Arial" panose="020B0604020202020204" pitchFamily="34" charset="0"/>
                        </a:rPr>
                        <a:t>23.700-47: KI#2, Interim conclusion updates</a:t>
                      </a:r>
                      <a:endParaRPr lang="en-US" sz="110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Nokia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Conclusion</a:t>
                      </a:r>
                      <a:endParaRPr lang="zh-CN" alt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313589"/>
                  </a:ext>
                </a:extLst>
              </a:tr>
              <a:tr h="229067">
                <a:tc>
                  <a:txBody>
                    <a:bodyPr/>
                    <a:lstStyle/>
                    <a:p>
                      <a:r>
                        <a:rPr lang="en-US" sz="10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S2-2208725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23.700-47: KI#2: Update the conclusions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Huawei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Conclusion</a:t>
                      </a:r>
                      <a:endParaRPr lang="zh-CN" alt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989256"/>
                  </a:ext>
                </a:extLst>
              </a:tr>
              <a:tr h="229067">
                <a:tc>
                  <a:txBody>
                    <a:bodyPr/>
                    <a:lstStyle/>
                    <a:p>
                      <a:r>
                        <a:rPr lang="en-US" sz="10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S2-2208732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23.700-47: Conclusion update on KI #2(MOCN network sharing)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SAMSUNG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1" dirty="0"/>
                        <a:t>Conclusion</a:t>
                      </a:r>
                      <a:endParaRPr lang="zh-CN" altLang="en-US" sz="1100" b="1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177859"/>
                  </a:ext>
                </a:extLst>
              </a:tr>
              <a:tr h="229067">
                <a:tc>
                  <a:txBody>
                    <a:bodyPr/>
                    <a:lstStyle/>
                    <a:p>
                      <a:r>
                        <a:rPr lang="en-US" sz="10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S2-2208844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23.700-47: Conclusions for KI#2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Qualcomm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Conclusion</a:t>
                      </a:r>
                      <a:endParaRPr lang="zh-CN" alt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179984"/>
                  </a:ext>
                </a:extLst>
              </a:tr>
              <a:tr h="184816">
                <a:tc>
                  <a:txBody>
                    <a:bodyPr/>
                    <a:lstStyle/>
                    <a:p>
                      <a:r>
                        <a:rPr lang="en-US" sz="10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S2-2208967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23.700-47: KI#2, update the evaluation and conclusion for the Key issue#2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ZTE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Evaluation + conclusion</a:t>
                      </a:r>
                      <a:endParaRPr lang="zh-CN" alt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696819"/>
                  </a:ext>
                </a:extLst>
              </a:tr>
            </a:tbl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09D6132E-055A-4F57-AE2E-1F138BC57473}"/>
              </a:ext>
            </a:extLst>
          </p:cNvPr>
          <p:cNvSpPr txBox="1"/>
          <p:nvPr/>
        </p:nvSpPr>
        <p:spPr>
          <a:xfrm>
            <a:off x="1011646" y="1772199"/>
            <a:ext cx="10419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Solution update (1)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8970192E-ABCA-419B-8EFA-DB409D450536}"/>
              </a:ext>
            </a:extLst>
          </p:cNvPr>
          <p:cNvGraphicFramePr>
            <a:graphicFrameLocks noGrp="1"/>
          </p:cNvGraphicFramePr>
          <p:nvPr/>
        </p:nvGraphicFramePr>
        <p:xfrm>
          <a:off x="1132840" y="2375871"/>
          <a:ext cx="9706338" cy="329892"/>
        </p:xfrm>
        <a:graphic>
          <a:graphicData uri="http://schemas.openxmlformats.org/drawingml/2006/table">
            <a:tbl>
              <a:tblPr/>
              <a:tblGrid>
                <a:gridCol w="1163320">
                  <a:extLst>
                    <a:ext uri="{9D8B030D-6E8A-4147-A177-3AD203B41FA5}">
                      <a16:colId xmlns:a16="http://schemas.microsoft.com/office/drawing/2014/main" val="1975873736"/>
                    </a:ext>
                  </a:extLst>
                </a:gridCol>
                <a:gridCol w="3338184">
                  <a:extLst>
                    <a:ext uri="{9D8B030D-6E8A-4147-A177-3AD203B41FA5}">
                      <a16:colId xmlns:a16="http://schemas.microsoft.com/office/drawing/2014/main" val="1548730291"/>
                    </a:ext>
                  </a:extLst>
                </a:gridCol>
                <a:gridCol w="2602417">
                  <a:extLst>
                    <a:ext uri="{9D8B030D-6E8A-4147-A177-3AD203B41FA5}">
                      <a16:colId xmlns:a16="http://schemas.microsoft.com/office/drawing/2014/main" val="1212107129"/>
                    </a:ext>
                  </a:extLst>
                </a:gridCol>
                <a:gridCol w="2602417">
                  <a:extLst>
                    <a:ext uri="{9D8B030D-6E8A-4147-A177-3AD203B41FA5}">
                      <a16:colId xmlns:a16="http://schemas.microsoft.com/office/drawing/2014/main" val="2758837538"/>
                    </a:ext>
                  </a:extLst>
                </a:gridCol>
              </a:tblGrid>
              <a:tr h="229067">
                <a:tc>
                  <a:txBody>
                    <a:bodyPr/>
                    <a:lstStyle/>
                    <a:p>
                      <a:r>
                        <a:rPr lang="en-US" sz="10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S2-2208335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23.700-47: KI#2, Sol#7: update to MOCN RAN Sharing for TMGI Option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Ericsson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671697"/>
                  </a:ext>
                </a:extLst>
              </a:tr>
            </a:tbl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0196787F-AD2D-4EFC-A806-68F6DCC532C5}"/>
              </a:ext>
            </a:extLst>
          </p:cNvPr>
          <p:cNvSpPr txBox="1"/>
          <p:nvPr/>
        </p:nvSpPr>
        <p:spPr>
          <a:xfrm>
            <a:off x="1011646" y="2991660"/>
            <a:ext cx="10419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Evaluation and conclusion (6)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(2)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36FB392-8DA3-43EB-B515-4F86C08D34F8}"/>
              </a:ext>
            </a:extLst>
          </p:cNvPr>
          <p:cNvSpPr txBox="1"/>
          <p:nvPr/>
        </p:nvSpPr>
        <p:spPr>
          <a:xfrm>
            <a:off x="859291" y="5933139"/>
            <a:ext cx="1072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Proposal 2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: use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S2-2208395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as the basis for evaluation, and use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S2-2208732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as the basis for conclusion. 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05402B2-E484-4BAD-B9E4-58DC6704EF23}"/>
              </a:ext>
            </a:extLst>
          </p:cNvPr>
          <p:cNvSpPr txBox="1"/>
          <p:nvPr/>
        </p:nvSpPr>
        <p:spPr>
          <a:xfrm>
            <a:off x="859291" y="5563807"/>
            <a:ext cx="1072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Proposal 1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: handle S2-2208335 in the meeting. 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273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BF425C-0E95-44F4-96D3-11440DF3E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KI#3: (5) </a:t>
            </a:r>
            <a:r>
              <a:rPr lang="en-US" altLang="zh-CN" b="1" dirty="0">
                <a:sym typeface="Wingdings" panose="05000000000000000000" pitchFamily="2" charset="2"/>
              </a:rPr>
              <a:t> (4)</a:t>
            </a:r>
            <a:endParaRPr lang="zh-CN" altLang="en-US" b="1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C16D1764-3178-4FC2-ADAD-F32F51DDF4F2}"/>
              </a:ext>
            </a:extLst>
          </p:cNvPr>
          <p:cNvGraphicFramePr>
            <a:graphicFrameLocks noGrp="1"/>
          </p:cNvGraphicFramePr>
          <p:nvPr/>
        </p:nvGraphicFramePr>
        <p:xfrm>
          <a:off x="1011644" y="4050665"/>
          <a:ext cx="9879873" cy="684876"/>
        </p:xfrm>
        <a:graphic>
          <a:graphicData uri="http://schemas.openxmlformats.org/drawingml/2006/table">
            <a:tbl>
              <a:tblPr/>
              <a:tblGrid>
                <a:gridCol w="1933038">
                  <a:extLst>
                    <a:ext uri="{9D8B030D-6E8A-4147-A177-3AD203B41FA5}">
                      <a16:colId xmlns:a16="http://schemas.microsoft.com/office/drawing/2014/main" val="3015222996"/>
                    </a:ext>
                  </a:extLst>
                </a:gridCol>
                <a:gridCol w="2648945">
                  <a:extLst>
                    <a:ext uri="{9D8B030D-6E8A-4147-A177-3AD203B41FA5}">
                      <a16:colId xmlns:a16="http://schemas.microsoft.com/office/drawing/2014/main" val="3531972705"/>
                    </a:ext>
                  </a:extLst>
                </a:gridCol>
                <a:gridCol w="2648945">
                  <a:extLst>
                    <a:ext uri="{9D8B030D-6E8A-4147-A177-3AD203B41FA5}">
                      <a16:colId xmlns:a16="http://schemas.microsoft.com/office/drawing/2014/main" val="2509015558"/>
                    </a:ext>
                  </a:extLst>
                </a:gridCol>
                <a:gridCol w="2648945">
                  <a:extLst>
                    <a:ext uri="{9D8B030D-6E8A-4147-A177-3AD203B41FA5}">
                      <a16:colId xmlns:a16="http://schemas.microsoft.com/office/drawing/2014/main" val="4232219988"/>
                    </a:ext>
                  </a:extLst>
                </a:gridCol>
              </a:tblGrid>
              <a:tr h="170989">
                <a:tc>
                  <a:txBody>
                    <a:bodyPr/>
                    <a:lstStyle/>
                    <a:p>
                      <a:r>
                        <a:rPr lang="en-US" sz="1050" b="1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S2-2208336</a:t>
                      </a:r>
                      <a:endParaRPr lang="en-US" sz="110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>
                          <a:effectLst/>
                          <a:latin typeface="Arial" panose="020B0604020202020204" pitchFamily="34" charset="0"/>
                        </a:rPr>
                        <a:t>23.700-47: KI#3, Evaluation update</a:t>
                      </a:r>
                      <a:endParaRPr lang="en-US" sz="110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Ericsson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Evaluation</a:t>
                      </a:r>
                      <a:endParaRPr lang="zh-CN" alt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339634"/>
                  </a:ext>
                </a:extLst>
              </a:tr>
              <a:tr h="317806">
                <a:tc>
                  <a:txBody>
                    <a:bodyPr/>
                    <a:lstStyle/>
                    <a:p>
                      <a:r>
                        <a:rPr lang="en-US" sz="10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S2-2208660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23.700-47: FS_5MBS_Ph2 KI#3 Update to evaluation and conclusion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50" dirty="0">
                          <a:effectLst/>
                          <a:latin typeface="Arial" panose="020B0604020202020204" pitchFamily="34" charset="0"/>
                        </a:rPr>
                        <a:t>China Mobile</a:t>
                      </a:r>
                      <a:endParaRPr lang="it-IT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Evaluation and </a:t>
                      </a:r>
                      <a:r>
                        <a:rPr lang="en-US" altLang="zh-CN" sz="1100" b="1" dirty="0"/>
                        <a:t>Conclusion</a:t>
                      </a:r>
                      <a:endParaRPr lang="zh-CN" altLang="en-US" sz="1100" b="1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638770"/>
                  </a:ext>
                </a:extLst>
              </a:tr>
              <a:tr h="170989">
                <a:tc>
                  <a:txBody>
                    <a:bodyPr/>
                    <a:lstStyle/>
                    <a:p>
                      <a:r>
                        <a:rPr lang="en-US" sz="10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S2-2209190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23.700-47: KI#3, evaluation updates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Nokia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1" dirty="0"/>
                        <a:t>Evaluation</a:t>
                      </a:r>
                      <a:endParaRPr lang="zh-CN" altLang="en-US" sz="1100" b="1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096365"/>
                  </a:ext>
                </a:extLst>
              </a:tr>
            </a:tbl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4F9999B1-FF61-4B89-A5E2-2FF09FE8553A}"/>
              </a:ext>
            </a:extLst>
          </p:cNvPr>
          <p:cNvSpPr txBox="1"/>
          <p:nvPr/>
        </p:nvSpPr>
        <p:spPr>
          <a:xfrm>
            <a:off x="1011646" y="1772199"/>
            <a:ext cx="10419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Solution update (2)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FA54DF89-BFC7-46D7-BD94-40ED19D103EF}"/>
              </a:ext>
            </a:extLst>
          </p:cNvPr>
          <p:cNvGraphicFramePr>
            <a:graphicFrameLocks noGrp="1"/>
          </p:cNvGraphicFramePr>
          <p:nvPr/>
        </p:nvGraphicFramePr>
        <p:xfrm>
          <a:off x="1011646" y="2294511"/>
          <a:ext cx="9879873" cy="659784"/>
        </p:xfrm>
        <a:graphic>
          <a:graphicData uri="http://schemas.openxmlformats.org/drawingml/2006/table">
            <a:tbl>
              <a:tblPr/>
              <a:tblGrid>
                <a:gridCol w="1933038">
                  <a:extLst>
                    <a:ext uri="{9D8B030D-6E8A-4147-A177-3AD203B41FA5}">
                      <a16:colId xmlns:a16="http://schemas.microsoft.com/office/drawing/2014/main" val="1243354627"/>
                    </a:ext>
                  </a:extLst>
                </a:gridCol>
                <a:gridCol w="2648945">
                  <a:extLst>
                    <a:ext uri="{9D8B030D-6E8A-4147-A177-3AD203B41FA5}">
                      <a16:colId xmlns:a16="http://schemas.microsoft.com/office/drawing/2014/main" val="3099810126"/>
                    </a:ext>
                  </a:extLst>
                </a:gridCol>
                <a:gridCol w="2648945">
                  <a:extLst>
                    <a:ext uri="{9D8B030D-6E8A-4147-A177-3AD203B41FA5}">
                      <a16:colId xmlns:a16="http://schemas.microsoft.com/office/drawing/2014/main" val="650974885"/>
                    </a:ext>
                  </a:extLst>
                </a:gridCol>
                <a:gridCol w="2648945">
                  <a:extLst>
                    <a:ext uri="{9D8B030D-6E8A-4147-A177-3AD203B41FA5}">
                      <a16:colId xmlns:a16="http://schemas.microsoft.com/office/drawing/2014/main" val="303348220"/>
                    </a:ext>
                  </a:extLst>
                </a:gridCol>
              </a:tblGrid>
              <a:tr h="268187">
                <a:tc>
                  <a:txBody>
                    <a:bodyPr/>
                    <a:lstStyle/>
                    <a:p>
                      <a:r>
                        <a:rPr lang="en-US" sz="10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S2-2208287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23.700-47: KI#3, Sol#30 Update to address ENs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Nokia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516645"/>
                  </a:ext>
                </a:extLst>
              </a:tr>
              <a:tr h="138501">
                <a:tc>
                  <a:txBody>
                    <a:bodyPr/>
                    <a:lstStyle/>
                    <a:p>
                      <a:r>
                        <a:rPr lang="en-US" sz="10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S2-2208657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23.700-47: FS_5MBS_Ph2 KI#3 Sol#11 Update for making clarification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50" dirty="0">
                          <a:effectLst/>
                          <a:latin typeface="Arial" panose="020B0604020202020204" pitchFamily="34" charset="0"/>
                        </a:rPr>
                        <a:t>China Mobile</a:t>
                      </a:r>
                      <a:endParaRPr lang="it-IT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703130"/>
                  </a:ext>
                </a:extLst>
              </a:tr>
            </a:tbl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AC665705-63E1-47E0-A2EA-5D9D57DF1FB5}"/>
              </a:ext>
            </a:extLst>
          </p:cNvPr>
          <p:cNvSpPr txBox="1"/>
          <p:nvPr/>
        </p:nvSpPr>
        <p:spPr>
          <a:xfrm>
            <a:off x="1011646" y="3339465"/>
            <a:ext cx="10419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Evaluation and conclusion (3)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(2)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D151BCF-6A25-49E7-8EC6-331069210780}"/>
              </a:ext>
            </a:extLst>
          </p:cNvPr>
          <p:cNvSpPr txBox="1"/>
          <p:nvPr/>
        </p:nvSpPr>
        <p:spPr>
          <a:xfrm>
            <a:off x="859291" y="5933139"/>
            <a:ext cx="1072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Proposal 2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: use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S2-2209190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as the basis for evaluation, and use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S2-2208660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as the basis for conclusion. 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CE09129-019A-4233-A2B1-B360DB90690A}"/>
              </a:ext>
            </a:extLst>
          </p:cNvPr>
          <p:cNvSpPr txBox="1"/>
          <p:nvPr/>
        </p:nvSpPr>
        <p:spPr>
          <a:xfrm>
            <a:off x="859291" y="5563807"/>
            <a:ext cx="1072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Proposal 1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: handle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S2-2208287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and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S2-2208657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in the meeting. 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1906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03788C-952F-4F66-AA1D-DA021C428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KI#4: (2)</a:t>
            </a:r>
            <a:endParaRPr lang="zh-CN" altLang="en-US" b="1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EB2411F1-E841-485E-9F25-C41FFFC8D557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862378"/>
          <a:ext cx="10175241" cy="329892"/>
        </p:xfrm>
        <a:graphic>
          <a:graphicData uri="http://schemas.openxmlformats.org/drawingml/2006/table">
            <a:tbl>
              <a:tblPr/>
              <a:tblGrid>
                <a:gridCol w="1990830">
                  <a:extLst>
                    <a:ext uri="{9D8B030D-6E8A-4147-A177-3AD203B41FA5}">
                      <a16:colId xmlns:a16="http://schemas.microsoft.com/office/drawing/2014/main" val="3229877343"/>
                    </a:ext>
                  </a:extLst>
                </a:gridCol>
                <a:gridCol w="2728137">
                  <a:extLst>
                    <a:ext uri="{9D8B030D-6E8A-4147-A177-3AD203B41FA5}">
                      <a16:colId xmlns:a16="http://schemas.microsoft.com/office/drawing/2014/main" val="918420909"/>
                    </a:ext>
                  </a:extLst>
                </a:gridCol>
                <a:gridCol w="2728137">
                  <a:extLst>
                    <a:ext uri="{9D8B030D-6E8A-4147-A177-3AD203B41FA5}">
                      <a16:colId xmlns:a16="http://schemas.microsoft.com/office/drawing/2014/main" val="3941714771"/>
                    </a:ext>
                  </a:extLst>
                </a:gridCol>
                <a:gridCol w="2728137">
                  <a:extLst>
                    <a:ext uri="{9D8B030D-6E8A-4147-A177-3AD203B41FA5}">
                      <a16:colId xmlns:a16="http://schemas.microsoft.com/office/drawing/2014/main" val="3717404508"/>
                    </a:ext>
                  </a:extLst>
                </a:gridCol>
              </a:tblGrid>
              <a:tr h="229067">
                <a:tc>
                  <a:txBody>
                    <a:bodyPr/>
                    <a:lstStyle/>
                    <a:p>
                      <a:r>
                        <a:rPr lang="en-US" sz="10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S2-2208337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23.700-47: KI#4, Evaluation and Conclusion Update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Ericsson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333177"/>
                  </a:ext>
                </a:extLst>
              </a:tr>
            </a:tbl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877233A4-2C45-4834-9E7E-E1E6A2D078D0}"/>
              </a:ext>
            </a:extLst>
          </p:cNvPr>
          <p:cNvSpPr txBox="1"/>
          <p:nvPr/>
        </p:nvSpPr>
        <p:spPr>
          <a:xfrm>
            <a:off x="1011646" y="1772199"/>
            <a:ext cx="10419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Solution update (1)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955F1129-01B1-46C1-96F7-78654E075BA2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2250422"/>
          <a:ext cx="10175241" cy="329892"/>
        </p:xfrm>
        <a:graphic>
          <a:graphicData uri="http://schemas.openxmlformats.org/drawingml/2006/table">
            <a:tbl>
              <a:tblPr/>
              <a:tblGrid>
                <a:gridCol w="1990830">
                  <a:extLst>
                    <a:ext uri="{9D8B030D-6E8A-4147-A177-3AD203B41FA5}">
                      <a16:colId xmlns:a16="http://schemas.microsoft.com/office/drawing/2014/main" val="737522865"/>
                    </a:ext>
                  </a:extLst>
                </a:gridCol>
                <a:gridCol w="2728137">
                  <a:extLst>
                    <a:ext uri="{9D8B030D-6E8A-4147-A177-3AD203B41FA5}">
                      <a16:colId xmlns:a16="http://schemas.microsoft.com/office/drawing/2014/main" val="4091829128"/>
                    </a:ext>
                  </a:extLst>
                </a:gridCol>
                <a:gridCol w="2728137">
                  <a:extLst>
                    <a:ext uri="{9D8B030D-6E8A-4147-A177-3AD203B41FA5}">
                      <a16:colId xmlns:a16="http://schemas.microsoft.com/office/drawing/2014/main" val="3392643409"/>
                    </a:ext>
                  </a:extLst>
                </a:gridCol>
                <a:gridCol w="2728137">
                  <a:extLst>
                    <a:ext uri="{9D8B030D-6E8A-4147-A177-3AD203B41FA5}">
                      <a16:colId xmlns:a16="http://schemas.microsoft.com/office/drawing/2014/main" val="901318405"/>
                    </a:ext>
                  </a:extLst>
                </a:gridCol>
              </a:tblGrid>
              <a:tr h="229067">
                <a:tc>
                  <a:txBody>
                    <a:bodyPr/>
                    <a:lstStyle/>
                    <a:p>
                      <a:r>
                        <a:rPr lang="en-US" sz="10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S2-2208724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23.700-47: KI#4, Sol#13: Update and clarification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Huawei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845789"/>
                  </a:ext>
                </a:extLst>
              </a:tr>
            </a:tbl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A627E786-E104-4A84-BCA1-BA3D72218D62}"/>
              </a:ext>
            </a:extLst>
          </p:cNvPr>
          <p:cNvSpPr txBox="1"/>
          <p:nvPr/>
        </p:nvSpPr>
        <p:spPr>
          <a:xfrm>
            <a:off x="1011646" y="3339465"/>
            <a:ext cx="10419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Evaluation and conclusion (1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)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59C05216-128F-4EFC-9BD0-30AD83D79397}"/>
              </a:ext>
            </a:extLst>
          </p:cNvPr>
          <p:cNvSpPr txBox="1"/>
          <p:nvPr/>
        </p:nvSpPr>
        <p:spPr>
          <a:xfrm>
            <a:off x="859291" y="5933139"/>
            <a:ext cx="1072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Proposal 2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: use S2-2208337 as the basis for evaluation and conclusion. 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2067B99-7B59-4E62-9D67-AF29D939E998}"/>
              </a:ext>
            </a:extLst>
          </p:cNvPr>
          <p:cNvSpPr txBox="1"/>
          <p:nvPr/>
        </p:nvSpPr>
        <p:spPr>
          <a:xfrm>
            <a:off x="838200" y="5563807"/>
            <a:ext cx="1072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Proposal 1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: handle S2-2208724 in the meeting. 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3898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4ED28021-C74F-4877-B876-16FEAA8D1210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2529186"/>
          <a:ext cx="9982200" cy="1117918"/>
        </p:xfrm>
        <a:graphic>
          <a:graphicData uri="http://schemas.openxmlformats.org/drawingml/2006/table">
            <a:tbl>
              <a:tblPr/>
              <a:tblGrid>
                <a:gridCol w="1953060">
                  <a:extLst>
                    <a:ext uri="{9D8B030D-6E8A-4147-A177-3AD203B41FA5}">
                      <a16:colId xmlns:a16="http://schemas.microsoft.com/office/drawing/2014/main" val="3766493880"/>
                    </a:ext>
                  </a:extLst>
                </a:gridCol>
                <a:gridCol w="2676380">
                  <a:extLst>
                    <a:ext uri="{9D8B030D-6E8A-4147-A177-3AD203B41FA5}">
                      <a16:colId xmlns:a16="http://schemas.microsoft.com/office/drawing/2014/main" val="3569824584"/>
                    </a:ext>
                  </a:extLst>
                </a:gridCol>
                <a:gridCol w="2676380">
                  <a:extLst>
                    <a:ext uri="{9D8B030D-6E8A-4147-A177-3AD203B41FA5}">
                      <a16:colId xmlns:a16="http://schemas.microsoft.com/office/drawing/2014/main" val="2458507250"/>
                    </a:ext>
                  </a:extLst>
                </a:gridCol>
                <a:gridCol w="2676380">
                  <a:extLst>
                    <a:ext uri="{9D8B030D-6E8A-4147-A177-3AD203B41FA5}">
                      <a16:colId xmlns:a16="http://schemas.microsoft.com/office/drawing/2014/main" val="2158885155"/>
                    </a:ext>
                  </a:extLst>
                </a:gridCol>
              </a:tblGrid>
              <a:tr h="229067">
                <a:tc>
                  <a:txBody>
                    <a:bodyPr/>
                    <a:lstStyle/>
                    <a:p>
                      <a:r>
                        <a:rPr lang="en-US" sz="10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S2-2208338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23.700-47: KI#5, Evaluation update and Conclusion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Ericsson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dirty="0"/>
                        <a:t>Evaluation and conclusion</a:t>
                      </a:r>
                      <a:endParaRPr lang="zh-CN" alt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1959"/>
                  </a:ext>
                </a:extLst>
              </a:tr>
              <a:tr h="229067">
                <a:tc>
                  <a:txBody>
                    <a:bodyPr/>
                    <a:lstStyle/>
                    <a:p>
                      <a:r>
                        <a:rPr lang="en-US" sz="10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S2-2208475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23.700-47: KI#5, conclusions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Nokia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dirty="0"/>
                        <a:t>Conclusion</a:t>
                      </a:r>
                      <a:endParaRPr lang="zh-CN" alt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566640"/>
                  </a:ext>
                </a:extLst>
              </a:tr>
              <a:tr h="229067">
                <a:tc>
                  <a:txBody>
                    <a:bodyPr/>
                    <a:lstStyle/>
                    <a:p>
                      <a:r>
                        <a:rPr lang="en-US" sz="10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S2-2208726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23.700-47: KI#5: Evaluation and Conclusion on broadcast MBS session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Huawei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b="1" dirty="0"/>
                        <a:t>Evaluation</a:t>
                      </a:r>
                      <a:r>
                        <a:rPr lang="en-US" altLang="zh-CN" sz="1100" dirty="0"/>
                        <a:t> and conclusion</a:t>
                      </a:r>
                      <a:endParaRPr lang="zh-CN" alt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558891"/>
                  </a:ext>
                </a:extLst>
              </a:tr>
              <a:tr h="229067">
                <a:tc>
                  <a:txBody>
                    <a:bodyPr/>
                    <a:lstStyle/>
                    <a:p>
                      <a:r>
                        <a:rPr lang="en-US" sz="10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S2-2208868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23.700-47: Conclusions for KI#5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Qualcomm</a:t>
                      </a:r>
                      <a:endParaRPr lang="en-US" sz="1100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100" b="1" dirty="0"/>
                        <a:t>conclusion</a:t>
                      </a:r>
                      <a:endParaRPr lang="zh-CN" altLang="en-US" sz="1100" b="1" dirty="0"/>
                    </a:p>
                  </a:txBody>
                  <a:tcPr marL="9852" marR="9852" marT="4926" marB="4926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98198"/>
                  </a:ext>
                </a:extLst>
              </a:tr>
            </a:tbl>
          </a:graphicData>
        </a:graphic>
      </p:graphicFrame>
      <p:sp>
        <p:nvSpPr>
          <p:cNvPr id="6" name="标题 5">
            <a:extLst>
              <a:ext uri="{FF2B5EF4-FFF2-40B4-BE49-F238E27FC236}">
                <a16:creationId xmlns:a16="http://schemas.microsoft.com/office/drawing/2014/main" id="{78D8DC08-6083-4C0F-8CA6-86A7D3747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KI#5: (4) </a:t>
            </a:r>
            <a:r>
              <a:rPr lang="en-US" altLang="zh-CN" b="1" dirty="0">
                <a:sym typeface="Wingdings" panose="05000000000000000000" pitchFamily="2" charset="2"/>
              </a:rPr>
              <a:t> (2)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1F92E45-3CC4-4002-B7CD-A29E1AE97A33}"/>
              </a:ext>
            </a:extLst>
          </p:cNvPr>
          <p:cNvSpPr txBox="1"/>
          <p:nvPr/>
        </p:nvSpPr>
        <p:spPr>
          <a:xfrm>
            <a:off x="838200" y="1925271"/>
            <a:ext cx="10419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Evaluation and conclusion (4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)  (2)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E920863-A2E6-4ECB-A20F-3FD1149457E0}"/>
              </a:ext>
            </a:extLst>
          </p:cNvPr>
          <p:cNvSpPr txBox="1"/>
          <p:nvPr/>
        </p:nvSpPr>
        <p:spPr>
          <a:xfrm>
            <a:off x="838200" y="4563398"/>
            <a:ext cx="1072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Proposal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: use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S2-2208726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as the basis for evaluation, and use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S2-2208868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as the basis for conclusion. 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0914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1349</Words>
  <Application>Microsoft Office PowerPoint</Application>
  <PresentationFormat>宽屏</PresentationFormat>
  <Paragraphs>278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等线</vt:lpstr>
      <vt:lpstr>等线 Light</vt:lpstr>
      <vt:lpstr>宋体</vt:lpstr>
      <vt:lpstr>Arial</vt:lpstr>
      <vt:lpstr>Calibri</vt:lpstr>
      <vt:lpstr>Calibri Light</vt:lpstr>
      <vt:lpstr>Wingdings</vt:lpstr>
      <vt:lpstr>Office 主题​​</vt:lpstr>
      <vt:lpstr>Office 主题</vt:lpstr>
      <vt:lpstr>Merging proposal for Rel-18</vt:lpstr>
      <vt:lpstr>Merging proposals</vt:lpstr>
      <vt:lpstr>LS regarding Multicast support for KI#2 (1)</vt:lpstr>
      <vt:lpstr>UE capabilities for MBS (0)</vt:lpstr>
      <vt:lpstr>KI#1: (13)  (8) </vt:lpstr>
      <vt:lpstr>KI#2: (7)  (3)</vt:lpstr>
      <vt:lpstr>KI#3: (5)  (4)</vt:lpstr>
      <vt:lpstr>KI#4: (2)</vt:lpstr>
      <vt:lpstr>KI#5: (4)  (2)</vt:lpstr>
      <vt:lpstr>KI#6: (6)  (3)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Merging proposal</dc:title>
  <dc:creator>Huawei revision</dc:creator>
  <cp:lastModifiedBy>Huawei revision </cp:lastModifiedBy>
  <cp:revision>5</cp:revision>
  <dcterms:created xsi:type="dcterms:W3CDTF">2022-10-07T09:22:04Z</dcterms:created>
  <dcterms:modified xsi:type="dcterms:W3CDTF">2022-10-07T10:15:32Z</dcterms:modified>
</cp:coreProperties>
</file>