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94" r:id="rId5"/>
    <p:sldId id="290" r:id="rId6"/>
    <p:sldId id="292" r:id="rId7"/>
    <p:sldId id="293" r:id="rId8"/>
    <p:sldId id="295" r:id="rId9"/>
    <p:sldId id="296" r:id="rId10"/>
    <p:sldId id="298" r:id="rId11"/>
    <p:sldId id="299" r:id="rId12"/>
    <p:sldId id="300" r:id="rId13"/>
    <p:sldId id="289"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revision " initials="HWR" lastIdx="1" clrIdx="0">
    <p:extLst>
      <p:ext uri="{19B8F6BF-5375-455C-9EA6-DF929625EA0E}">
        <p15:presenceInfo xmlns:p15="http://schemas.microsoft.com/office/powerpoint/2012/main" userId="Huawei revision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深色样式 2 - 强调 3/强调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4" autoAdjust="0"/>
    <p:restoredTop sz="94660"/>
  </p:normalViewPr>
  <p:slideViewPr>
    <p:cSldViewPr snapToGrid="0">
      <p:cViewPr varScale="1">
        <p:scale>
          <a:sx n="138" d="100"/>
          <a:sy n="138" d="100"/>
        </p:scale>
        <p:origin x="11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1315836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363975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323600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2002478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1368689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236238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342239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288918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328157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206501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AEF5A85-345A-4C10-A679-DCB907D570AA}" type="datetimeFigureOut">
              <a:rPr lang="zh-CN" altLang="en-US" smtClean="0"/>
              <a:t>2022/10/7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296852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F5A85-345A-4C10-A679-DCB907D570AA}" type="datetimeFigureOut">
              <a:rPr lang="zh-CN" altLang="en-US" smtClean="0"/>
              <a:t>2022/10/7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D1FA8-25D6-4630-A59B-6130A2C7EF47}" type="slidenum">
              <a:rPr lang="zh-CN" altLang="en-US" smtClean="0"/>
              <a:t>‹#›</a:t>
            </a:fld>
            <a:endParaRPr lang="zh-CN" altLang="en-US"/>
          </a:p>
        </p:txBody>
      </p:sp>
    </p:spTree>
    <p:extLst>
      <p:ext uri="{BB962C8B-B14F-4D97-AF65-F5344CB8AC3E}">
        <p14:creationId xmlns:p14="http://schemas.microsoft.com/office/powerpoint/2010/main" val="915837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Visio_Drawing45511.vsdx"/><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package" Target="../embeddings/Microsoft_Visio_Drawing26272722.vsdx"/></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eams.microsoft.com/l/meetup-join/19%3ameeting_YTNiYzQ2YTYtMTdkNi00ZjQxLTgxMWItZDJhMDU2YWY2YTU2%40thread.v2/0?context=%7b%22Tid%22%3a%2292e84ceb-fbfd-47ab-be52-080c6b87953f%22%2c%22Oid%22%3a%2201eba1c8-6adb-4e3d-8c01-ad0fd7a9a669%22%7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3gpp.org/ftp/tsg_sa/WG2_Arch/TSGS2_153E_Electronic_2022-10/Docs/S2-2208962.zip" TargetMode="External"/><Relationship Id="rId13" Type="http://schemas.openxmlformats.org/officeDocument/2006/relationships/hyperlink" Target="https://www.3gpp.org/ftp/tsg_sa/WG2_Arch/TSGS2_153E_Electronic_2022-10/Docs/S2-2208963.zip" TargetMode="External"/><Relationship Id="rId3" Type="http://schemas.openxmlformats.org/officeDocument/2006/relationships/hyperlink" Target="https://www.3gpp.org/ftp/tsg_sa/WG2_Arch/TSGS2_153E_Electronic_2022-10/Docs/S2-2208472.zip" TargetMode="External"/><Relationship Id="rId7" Type="http://schemas.openxmlformats.org/officeDocument/2006/relationships/hyperlink" Target="https://www.3gpp.org/ftp/tsg_sa/WG2_Arch/TSGS2_153E_Electronic_2022-10/Docs/S2-2208961.zip" TargetMode="External"/><Relationship Id="rId12" Type="http://schemas.openxmlformats.org/officeDocument/2006/relationships/hyperlink" Target="https://www.3gpp.org/ftp/tsg_sa/WG2_Arch/TSGS2_153E_Electronic_2022-10/Docs/S2-2208852.zip" TargetMode="External"/><Relationship Id="rId2" Type="http://schemas.openxmlformats.org/officeDocument/2006/relationships/hyperlink" Target="https://www.3gpp.org/ftp/tsg_sa/WG2_Arch/TSGS2_153E_Electronic_2022-10/Docs/S2-2208334.zip" TargetMode="External"/><Relationship Id="rId1" Type="http://schemas.openxmlformats.org/officeDocument/2006/relationships/slideLayout" Target="../slideLayouts/slideLayout2.xml"/><Relationship Id="rId6" Type="http://schemas.openxmlformats.org/officeDocument/2006/relationships/hyperlink" Target="https://www.3gpp.org/ftp/tsg_sa/WG2_Arch/TSGS2_153E_Electronic_2022-10/Docs/S2-2208904.zip" TargetMode="External"/><Relationship Id="rId11" Type="http://schemas.openxmlformats.org/officeDocument/2006/relationships/hyperlink" Target="https://www.3gpp.org/ftp/tsg_sa/WG2_Arch/TSGS2_153E_Electronic_2022-10/Docs/S2-2208333.zip" TargetMode="External"/><Relationship Id="rId5" Type="http://schemas.openxmlformats.org/officeDocument/2006/relationships/hyperlink" Target="https://www.3gpp.org/ftp/tsg_sa/WG2_Arch/TSGS2_153E_Electronic_2022-10/Docs/S2-2208853.zip" TargetMode="External"/><Relationship Id="rId10" Type="http://schemas.openxmlformats.org/officeDocument/2006/relationships/hyperlink" Target="https://www.3gpp.org/ftp/tsg_sa/WG2_Arch/TSGS2_153E_Electronic_2022-10/Docs/S2-2208332.zip" TargetMode="External"/><Relationship Id="rId4" Type="http://schemas.openxmlformats.org/officeDocument/2006/relationships/hyperlink" Target="https://www.3gpp.org/ftp/tsg_sa/WG2_Arch/TSGS2_153E_Electronic_2022-10/Docs/S2-2208473.zip" TargetMode="External"/><Relationship Id="rId9" Type="http://schemas.openxmlformats.org/officeDocument/2006/relationships/hyperlink" Target="https://www.3gpp.org/ftp/tsg_sa/WG2_Arch/TSGS2_153E_Electronic_2022-10/Docs/S2-2208288.zip" TargetMode="External"/><Relationship Id="rId14" Type="http://schemas.openxmlformats.org/officeDocument/2006/relationships/hyperlink" Target="https://www.3gpp.org/ftp/tsg_sa/WG2_Arch/TSGS2_153E_Electronic_2022-10/Docs/S2-2208964.zi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3gpp.org/ftp/tsg_sa/WG2_Arch/TSGS2_153E_Electronic_2022-10/Docs/S2-2208474.zip" TargetMode="External"/><Relationship Id="rId7" Type="http://schemas.openxmlformats.org/officeDocument/2006/relationships/hyperlink" Target="https://www.3gpp.org/ftp/tsg_sa/WG2_Arch/TSGS2_153E_Electronic_2022-10/Docs/S2-2208967.zip" TargetMode="External"/><Relationship Id="rId2" Type="http://schemas.openxmlformats.org/officeDocument/2006/relationships/hyperlink" Target="https://www.3gpp.org/ftp/tsg_sa/WG2_Arch/TSGS2_153E_Electronic_2022-10/Docs/S2-2208395.zip" TargetMode="External"/><Relationship Id="rId1" Type="http://schemas.openxmlformats.org/officeDocument/2006/relationships/slideLayout" Target="../slideLayouts/slideLayout2.xml"/><Relationship Id="rId6" Type="http://schemas.openxmlformats.org/officeDocument/2006/relationships/hyperlink" Target="https://www.3gpp.org/ftp/tsg_sa/WG2_Arch/TSGS2_153E_Electronic_2022-10/Docs/S2-2208844.zip" TargetMode="External"/><Relationship Id="rId5" Type="http://schemas.openxmlformats.org/officeDocument/2006/relationships/hyperlink" Target="https://www.3gpp.org/ftp/tsg_sa/WG2_Arch/TSGS2_153E_Electronic_2022-10/Docs/S2-2208732.zip" TargetMode="External"/><Relationship Id="rId4" Type="http://schemas.openxmlformats.org/officeDocument/2006/relationships/hyperlink" Target="https://www.3gpp.org/ftp/tsg_sa/WG2_Arch/TSGS2_153E_Electronic_2022-10/Docs/S2-2208725.zi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3gpp.org/ftp/tsg_sa/WG2_Arch/TSGS2_153E_Electronic_2022-10/Docs/S2-2208660.zip" TargetMode="External"/><Relationship Id="rId2" Type="http://schemas.openxmlformats.org/officeDocument/2006/relationships/hyperlink" Target="https://www.3gpp.org/ftp/tsg_sa/WG2_Arch/TSGS2_153E_Electronic_2022-10/Docs/S2-2208336.zip" TargetMode="External"/><Relationship Id="rId1" Type="http://schemas.openxmlformats.org/officeDocument/2006/relationships/slideLayout" Target="../slideLayouts/slideLayout2.xml"/><Relationship Id="rId6" Type="http://schemas.openxmlformats.org/officeDocument/2006/relationships/hyperlink" Target="https://www.3gpp.org/ftp/tsg_sa/WG2_Arch/TSGS2_153E_Electronic_2022-10/Docs/S2-2208657.zip" TargetMode="External"/><Relationship Id="rId5" Type="http://schemas.openxmlformats.org/officeDocument/2006/relationships/hyperlink" Target="https://www.3gpp.org/ftp/tsg_sa/WG2_Arch/TSGS2_153E_Electronic_2022-10/Docs/S2-2208287.zip" TargetMode="External"/><Relationship Id="rId4" Type="http://schemas.openxmlformats.org/officeDocument/2006/relationships/hyperlink" Target="https://www.3gpp.org/ftp/tsg_sa/WG2_Arch/TSGS2_153E_Electronic_2022-10/Docs/S2-2209190.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b="1" dirty="0"/>
              <a:t>Discussion on MBS</a:t>
            </a:r>
            <a:endParaRPr lang="zh-CN" altLang="en-US" b="1" dirty="0"/>
          </a:p>
        </p:txBody>
      </p:sp>
      <p:sp>
        <p:nvSpPr>
          <p:cNvPr id="3" name="副标题 2"/>
          <p:cNvSpPr>
            <a:spLocks noGrp="1"/>
          </p:cNvSpPr>
          <p:nvPr>
            <p:ph type="subTitle" idx="1"/>
          </p:nvPr>
        </p:nvSpPr>
        <p:spPr/>
        <p:txBody>
          <a:bodyPr/>
          <a:lstStyle/>
          <a:p>
            <a:r>
              <a:rPr lang="en-US" altLang="zh-CN" dirty="0"/>
              <a:t>LiMeng</a:t>
            </a:r>
          </a:p>
          <a:p>
            <a:r>
              <a:rPr lang="en-US" altLang="zh-CN" dirty="0"/>
              <a:t>Huawei</a:t>
            </a:r>
            <a:endParaRPr lang="zh-CN" altLang="en-US" dirty="0"/>
          </a:p>
        </p:txBody>
      </p:sp>
    </p:spTree>
    <p:extLst>
      <p:ext uri="{BB962C8B-B14F-4D97-AF65-F5344CB8AC3E}">
        <p14:creationId xmlns:p14="http://schemas.microsoft.com/office/powerpoint/2010/main" val="4223891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9498FC-28FC-46E6-B12C-6CCB66639265}"/>
              </a:ext>
            </a:extLst>
          </p:cNvPr>
          <p:cNvSpPr>
            <a:spLocks noGrp="1"/>
          </p:cNvSpPr>
          <p:nvPr>
            <p:ph type="title"/>
          </p:nvPr>
        </p:nvSpPr>
        <p:spPr>
          <a:xfrm>
            <a:off x="707572" y="2766218"/>
            <a:ext cx="10515600" cy="1325563"/>
          </a:xfrm>
        </p:spPr>
        <p:txBody>
          <a:bodyPr/>
          <a:lstStyle/>
          <a:p>
            <a:r>
              <a:rPr lang="en-US" altLang="zh-CN" b="1" dirty="0"/>
              <a:t>Rel-17 open issues</a:t>
            </a:r>
            <a:endParaRPr lang="zh-CN" altLang="en-US" b="1" dirty="0"/>
          </a:p>
        </p:txBody>
      </p:sp>
    </p:spTree>
    <p:extLst>
      <p:ext uri="{BB962C8B-B14F-4D97-AF65-F5344CB8AC3E}">
        <p14:creationId xmlns:p14="http://schemas.microsoft.com/office/powerpoint/2010/main" val="302850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683047-33F9-46C3-8EDA-4698D66AC950}"/>
              </a:ext>
            </a:extLst>
          </p:cNvPr>
          <p:cNvSpPr>
            <a:spLocks noGrp="1"/>
          </p:cNvSpPr>
          <p:nvPr>
            <p:ph type="title"/>
          </p:nvPr>
        </p:nvSpPr>
        <p:spPr/>
        <p:txBody>
          <a:bodyPr/>
          <a:lstStyle/>
          <a:p>
            <a:r>
              <a:rPr lang="en-US" altLang="zh-CN" b="1" dirty="0"/>
              <a:t>MBS Session activation/deactivation</a:t>
            </a:r>
          </a:p>
        </p:txBody>
      </p:sp>
      <p:graphicFrame>
        <p:nvGraphicFramePr>
          <p:cNvPr id="6" name="表格 5">
            <a:extLst>
              <a:ext uri="{FF2B5EF4-FFF2-40B4-BE49-F238E27FC236}">
                <a16:creationId xmlns:a16="http://schemas.microsoft.com/office/drawing/2014/main" id="{7C41CCBD-A10F-4334-8EE3-E9B947308350}"/>
              </a:ext>
            </a:extLst>
          </p:cNvPr>
          <p:cNvGraphicFramePr>
            <a:graphicFrameLocks noGrp="1"/>
          </p:cNvGraphicFramePr>
          <p:nvPr>
            <p:extLst>
              <p:ext uri="{D42A27DB-BD31-4B8C-83A1-F6EECF244321}">
                <p14:modId xmlns:p14="http://schemas.microsoft.com/office/powerpoint/2010/main" val="3062113742"/>
              </p:ext>
            </p:extLst>
          </p:nvPr>
        </p:nvGraphicFramePr>
        <p:xfrm>
          <a:off x="266655" y="1478149"/>
          <a:ext cx="11356267" cy="4572000"/>
        </p:xfrm>
        <a:graphic>
          <a:graphicData uri="http://schemas.openxmlformats.org/drawingml/2006/table">
            <a:tbl>
              <a:tblPr firstRow="1" firstCol="1" bandRow="1">
                <a:tableStyleId>{5C22544A-7EE6-4342-B048-85BDC9FD1C3A}</a:tableStyleId>
              </a:tblPr>
              <a:tblGrid>
                <a:gridCol w="2377308">
                  <a:extLst>
                    <a:ext uri="{9D8B030D-6E8A-4147-A177-3AD203B41FA5}">
                      <a16:colId xmlns:a16="http://schemas.microsoft.com/office/drawing/2014/main" val="3685644902"/>
                    </a:ext>
                  </a:extLst>
                </a:gridCol>
                <a:gridCol w="3368755">
                  <a:extLst>
                    <a:ext uri="{9D8B030D-6E8A-4147-A177-3AD203B41FA5}">
                      <a16:colId xmlns:a16="http://schemas.microsoft.com/office/drawing/2014/main" val="1748986185"/>
                    </a:ext>
                  </a:extLst>
                </a:gridCol>
                <a:gridCol w="3749012">
                  <a:extLst>
                    <a:ext uri="{9D8B030D-6E8A-4147-A177-3AD203B41FA5}">
                      <a16:colId xmlns:a16="http://schemas.microsoft.com/office/drawing/2014/main" val="1261898467"/>
                    </a:ext>
                  </a:extLst>
                </a:gridCol>
                <a:gridCol w="1861192">
                  <a:extLst>
                    <a:ext uri="{9D8B030D-6E8A-4147-A177-3AD203B41FA5}">
                      <a16:colId xmlns:a16="http://schemas.microsoft.com/office/drawing/2014/main" val="2229231742"/>
                    </a:ext>
                  </a:extLst>
                </a:gridCol>
              </a:tblGrid>
              <a:tr h="91345">
                <a:tc>
                  <a:txBody>
                    <a:bodyPr/>
                    <a:lstStyle/>
                    <a:p>
                      <a:pPr>
                        <a:spcAft>
                          <a:spcPts val="0"/>
                        </a:spcAft>
                      </a:pPr>
                      <a:r>
                        <a:rPr lang="en-GB" sz="900" kern="100">
                          <a:effectLst/>
                        </a:rPr>
                        <a:t> </a:t>
                      </a:r>
                      <a:endParaRPr lang="zh-CN" sz="900" kern="100">
                        <a:effectLst/>
                        <a:latin typeface="Times New Roman" panose="02020603050405020304" pitchFamily="18" charset="0"/>
                        <a:ea typeface="等线" panose="02010600030101010101" pitchFamily="2" charset="-122"/>
                      </a:endParaRPr>
                    </a:p>
                  </a:txBody>
                  <a:tcPr marL="33188" marR="33188" marT="0" marB="0" anchor="ctr"/>
                </a:tc>
                <a:tc>
                  <a:txBody>
                    <a:bodyPr/>
                    <a:lstStyle/>
                    <a:p>
                      <a:pPr algn="ctr">
                        <a:spcAft>
                          <a:spcPts val="0"/>
                        </a:spcAft>
                      </a:pPr>
                      <a:r>
                        <a:rPr lang="en-GB" sz="1200" kern="100" dirty="0">
                          <a:effectLst/>
                        </a:rPr>
                        <a:t>Nokia</a:t>
                      </a:r>
                      <a:endParaRPr lang="zh-CN" sz="12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lgn="ctr">
                        <a:spcAft>
                          <a:spcPts val="0"/>
                        </a:spcAft>
                      </a:pPr>
                      <a:r>
                        <a:rPr lang="en-GB" sz="1200" kern="100" dirty="0">
                          <a:effectLst/>
                        </a:rPr>
                        <a:t>HW</a:t>
                      </a:r>
                      <a:endParaRPr lang="zh-CN" sz="12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lgn="ctr">
                        <a:spcAft>
                          <a:spcPts val="0"/>
                        </a:spcAft>
                      </a:pPr>
                      <a:r>
                        <a:rPr lang="en-GB" sz="1200" kern="100" dirty="0">
                          <a:effectLst/>
                        </a:rPr>
                        <a:t>E</a:t>
                      </a:r>
                      <a:r>
                        <a:rPr lang="en-US" altLang="zh-CN" sz="1200" kern="100" dirty="0" err="1">
                          <a:effectLst/>
                        </a:rPr>
                        <a:t>ricsson</a:t>
                      </a:r>
                      <a:endParaRPr lang="zh-CN" sz="1200" kern="100" dirty="0">
                        <a:effectLst/>
                        <a:latin typeface="Times New Roman" panose="02020603050405020304" pitchFamily="18" charset="0"/>
                        <a:ea typeface="等线" panose="02010600030101010101" pitchFamily="2" charset="-122"/>
                      </a:endParaRPr>
                    </a:p>
                  </a:txBody>
                  <a:tcPr marL="33188" marR="33188" marT="0" marB="0" anchor="ctr"/>
                </a:tc>
                <a:extLst>
                  <a:ext uri="{0D108BD9-81ED-4DB2-BD59-A6C34878D82A}">
                    <a16:rowId xmlns:a16="http://schemas.microsoft.com/office/drawing/2014/main" val="786076832"/>
                  </a:ext>
                </a:extLst>
              </a:tr>
              <a:tr h="411052">
                <a:tc>
                  <a:txBody>
                    <a:bodyPr/>
                    <a:lstStyle/>
                    <a:p>
                      <a:pPr algn="ctr">
                        <a:spcAft>
                          <a:spcPts val="0"/>
                        </a:spcAft>
                      </a:pPr>
                      <a:r>
                        <a:rPr lang="en-GB" sz="900" kern="100" dirty="0">
                          <a:effectLst/>
                        </a:rPr>
                        <a:t>Q1</a:t>
                      </a:r>
                      <a:endParaRPr lang="zh-CN" sz="900" kern="100" dirty="0">
                        <a:effectLst/>
                      </a:endParaRPr>
                    </a:p>
                    <a:p>
                      <a:pPr>
                        <a:spcAft>
                          <a:spcPts val="0"/>
                        </a:spcAft>
                      </a:pPr>
                      <a:r>
                        <a:rPr lang="en-GB" sz="900" kern="100" dirty="0">
                          <a:effectLst/>
                        </a:rPr>
                        <a:t>During the MBS session deactivation procedure, does the MB-SMF instruct the MB-UPF to stop the forwarding of DL MBS data towards the N3mb DL F-TEIDs configured in the MB-UPF for the MBS session?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600"/>
                        </a:spcAft>
                      </a:pPr>
                      <a:r>
                        <a:rPr lang="en-GB" sz="900" kern="100" dirty="0">
                          <a:effectLst/>
                        </a:rPr>
                        <a:t>If session activation is to be detected by the MB-UPF, the MB-SMF can request the MB-UPF to perform Buffered Downlink Traffic detection and thus to stop forwarding data. If session activation is to be based on an AF request, the MB-SMF does not request the MB-UPF to perform Buffered Downlink Traffic detection and to stop forwarding data.</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0"/>
                        </a:spcAft>
                        <a:tabLst>
                          <a:tab pos="2637155" algn="ctr"/>
                          <a:tab pos="5274310" algn="r"/>
                          <a:tab pos="266700" algn="l"/>
                        </a:tabLst>
                      </a:pPr>
                      <a:r>
                        <a:rPr lang="en-GB" sz="900" kern="100" dirty="0">
                          <a:effectLst/>
                        </a:rPr>
                        <a:t>SA2 confirms that for the MBS session deactivation, the MB-SMF instructs the MB-UPF to stop the DL MBS data forwarding towards the N3mb DL F-TEIDs for the MBS session.</a:t>
                      </a:r>
                      <a:endParaRPr lang="zh-CN" sz="900" kern="100" dirty="0">
                        <a:effectLst/>
                      </a:endParaRPr>
                    </a:p>
                    <a:p>
                      <a:pPr>
                        <a:spcAft>
                          <a:spcPts val="0"/>
                        </a:spcAft>
                      </a:pPr>
                      <a:r>
                        <a:rPr lang="en-GB" sz="900" kern="100" dirty="0">
                          <a:effectLst/>
                        </a:rPr>
                        <a:t>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0"/>
                        </a:spcAft>
                      </a:pPr>
                      <a:r>
                        <a:rPr lang="en-GB" sz="900" kern="100" dirty="0">
                          <a:effectLst/>
                        </a:rPr>
                        <a:t>The answer to Q1 is yes</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extLst>
                  <a:ext uri="{0D108BD9-81ED-4DB2-BD59-A6C34878D82A}">
                    <a16:rowId xmlns:a16="http://schemas.microsoft.com/office/drawing/2014/main" val="1333517143"/>
                  </a:ext>
                </a:extLst>
              </a:tr>
              <a:tr h="822104">
                <a:tc>
                  <a:txBody>
                    <a:bodyPr/>
                    <a:lstStyle/>
                    <a:p>
                      <a:pPr algn="ctr">
                        <a:spcAft>
                          <a:spcPts val="0"/>
                        </a:spcAft>
                      </a:pPr>
                      <a:r>
                        <a:rPr lang="en-GB" sz="900" kern="100" dirty="0">
                          <a:effectLst/>
                        </a:rPr>
                        <a:t>Q2</a:t>
                      </a:r>
                      <a:endParaRPr lang="zh-CN" sz="900" kern="100" dirty="0">
                        <a:effectLst/>
                      </a:endParaRPr>
                    </a:p>
                    <a:p>
                      <a:pPr>
                        <a:spcAft>
                          <a:spcPts val="0"/>
                        </a:spcAft>
                      </a:pPr>
                      <a:r>
                        <a:rPr lang="en-GB" sz="900" kern="100" dirty="0">
                          <a:effectLst/>
                        </a:rPr>
                        <a:t>If the answer to Q1 is yes, when the multicast traffic resumes (i.e. first packet arrives at MB-UPF), does the forwarding of MBS data towards the N3mb DL F-TEIDs resume only after the MB-SMF instructs the MB-UPF to forward the packets at step 15 of the MBS session activation call flow (Figure 7.2.5.2-1), i.e. after the MB-SMF activates the multicast MBS session towards the AMF(s) (and NG-RAN nodes) and receives a successful response from the AMF (and a first NG-RAN node)?</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600"/>
                        </a:spcAft>
                      </a:pPr>
                      <a:r>
                        <a:rPr lang="en-GB" sz="900" kern="100" dirty="0">
                          <a:effectLst/>
                        </a:rPr>
                        <a:t>Step 15 only applies if session activation is detected by the MB-UPF via Buffered Downlink Traffic detection. It can be executed in parallel to the previous steps to avoid that the start of the transmission is unduly delayed until replies from all NG-RAN nodes and SMFs are received. Newly established tunnels toward NG RAN nodes are already activated in step 10a and newly established tunnels toward SMF are already activated in step 10b.</a:t>
                      </a:r>
                      <a:endParaRPr lang="zh-CN" sz="900" kern="100" dirty="0">
                        <a:effectLst/>
                      </a:endParaRPr>
                    </a:p>
                    <a:p>
                      <a:pPr>
                        <a:spcAft>
                          <a:spcPts val="0"/>
                        </a:spcAft>
                      </a:pPr>
                      <a:r>
                        <a:rPr lang="en-GB" sz="900" kern="100" dirty="0">
                          <a:effectLst/>
                        </a:rPr>
                        <a:t>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0"/>
                        </a:spcAft>
                        <a:tabLst>
                          <a:tab pos="2637155" algn="ctr"/>
                          <a:tab pos="5274310" algn="r"/>
                          <a:tab pos="266700" algn="l"/>
                        </a:tabLst>
                      </a:pPr>
                      <a:r>
                        <a:rPr lang="en-GB" sz="900" kern="100" dirty="0">
                          <a:effectLst/>
                        </a:rPr>
                        <a:t>SA2 confirms that the DL MBS data forwarding towards the N3mb DL F-TEIDs is resumed only after the MB-SMF instructs the MB-UPF to forward the packets at step 15 of the MBS session activation call flow (Figure 7.2.5.2-1 of TS23.247).</a:t>
                      </a:r>
                      <a:endParaRPr lang="zh-CN" sz="900" kern="100" dirty="0">
                        <a:effectLst/>
                      </a:endParaRPr>
                    </a:p>
                    <a:p>
                      <a:pPr>
                        <a:spcAft>
                          <a:spcPts val="0"/>
                        </a:spcAft>
                      </a:pPr>
                      <a:r>
                        <a:rPr lang="en-GB" sz="900" kern="100" dirty="0">
                          <a:effectLst/>
                        </a:rPr>
                        <a:t>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600"/>
                        </a:spcAft>
                      </a:pPr>
                      <a:r>
                        <a:rPr lang="en-GB" sz="900" kern="100" dirty="0">
                          <a:effectLst/>
                        </a:rPr>
                        <a:t>For Q2, SA2 confirms that when MBS session is activated, MB-SMF instructs the MB-UPF to forward the packets towards the existing N3mb DL tunnels at step 15, after it receives the first successful response from the NG-RAN via the AMF.</a:t>
                      </a:r>
                      <a:endParaRPr lang="zh-CN" sz="900" kern="100" dirty="0">
                        <a:effectLst/>
                      </a:endParaRPr>
                    </a:p>
                    <a:p>
                      <a:pPr>
                        <a:spcAft>
                          <a:spcPts val="0"/>
                        </a:spcAft>
                      </a:pPr>
                      <a:r>
                        <a:rPr lang="en-GB" sz="900" kern="100" dirty="0">
                          <a:effectLst/>
                        </a:rPr>
                        <a:t>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extLst>
                  <a:ext uri="{0D108BD9-81ED-4DB2-BD59-A6C34878D82A}">
                    <a16:rowId xmlns:a16="http://schemas.microsoft.com/office/drawing/2014/main" val="2615780780"/>
                  </a:ext>
                </a:extLst>
              </a:tr>
              <a:tr h="959122">
                <a:tc>
                  <a:txBody>
                    <a:bodyPr/>
                    <a:lstStyle/>
                    <a:p>
                      <a:pPr algn="ctr">
                        <a:spcAft>
                          <a:spcPts val="0"/>
                        </a:spcAft>
                      </a:pPr>
                      <a:r>
                        <a:rPr lang="en-GB" sz="900" kern="100" dirty="0">
                          <a:effectLst/>
                        </a:rPr>
                        <a:t>Q3</a:t>
                      </a:r>
                      <a:endParaRPr lang="zh-CN" sz="900" kern="100" dirty="0">
                        <a:effectLst/>
                      </a:endParaRPr>
                    </a:p>
                    <a:p>
                      <a:pPr>
                        <a:spcAft>
                          <a:spcPts val="0"/>
                        </a:spcAft>
                      </a:pPr>
                      <a:r>
                        <a:rPr lang="en-GB" sz="900" kern="100" dirty="0">
                          <a:effectLst/>
                        </a:rPr>
                        <a:t>Can SA2 confirm that during an MBS session deactivation procedure, the SMF need not and shall not request the UPF(s) to maintain the N19mb tunnels and that, after an N19m tunnel (of the MBS session) is removed in the UPF, the SMF shall not send a </a:t>
                      </a:r>
                      <a:r>
                        <a:rPr lang="en-GB" sz="900" kern="100" dirty="0" err="1">
                          <a:effectLst/>
                        </a:rPr>
                        <a:t>ContextUpdate</a:t>
                      </a:r>
                      <a:r>
                        <a:rPr lang="en-GB" sz="900" kern="100" dirty="0">
                          <a:effectLst/>
                        </a:rPr>
                        <a:t> request message towards the MB-SMF to report the removal of the N19mb tunnel in the UPF?</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600"/>
                        </a:spcAft>
                      </a:pPr>
                      <a:r>
                        <a:rPr lang="en-GB" sz="900" kern="100" dirty="0">
                          <a:effectLst/>
                        </a:rPr>
                        <a:t>SA2 agreed that keeping the tunnel for data forwarding towards the NG-RAN nodes and SMFs established may speed up the activation procedure (also in case Buffered Downlink Traffic detection is applied). The MB-SMF only releases those tunnels for data forwarding when being requested by NG-RAN or SMF, respectively. The MBS session activation procedure is already designed in such a way that it assumes that tunnels may exist at this point.</a:t>
                      </a:r>
                      <a:endParaRPr lang="zh-CN" sz="900" kern="100" dirty="0">
                        <a:effectLst/>
                      </a:endParaRPr>
                    </a:p>
                    <a:p>
                      <a:pPr>
                        <a:spcAft>
                          <a:spcPts val="0"/>
                        </a:spcAft>
                      </a:pPr>
                      <a:r>
                        <a:rPr lang="en-GB" sz="900" kern="100" dirty="0">
                          <a:effectLst/>
                        </a:rPr>
                        <a:t>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0"/>
                        </a:spcAft>
                      </a:pPr>
                      <a:r>
                        <a:rPr lang="en-US" sz="900" kern="100" dirty="0">
                          <a:effectLst/>
                        </a:rPr>
                        <a:t>‐</a:t>
                      </a:r>
                      <a:r>
                        <a:rPr lang="en-GB" sz="900" kern="100" dirty="0">
                          <a:effectLst/>
                        </a:rPr>
                        <a:t>Option 1: the N19mb tunnel is released. In this case the SMF need send a </a:t>
                      </a:r>
                      <a:r>
                        <a:rPr lang="en-GB" sz="900" kern="100" dirty="0" err="1">
                          <a:effectLst/>
                        </a:rPr>
                        <a:t>ContextUpdate</a:t>
                      </a:r>
                      <a:r>
                        <a:rPr lang="en-GB" sz="900" kern="100" dirty="0">
                          <a:effectLst/>
                        </a:rPr>
                        <a:t> request message towards the MB-SMF to release the tunnel between UPF and MB-UPF. At the next time MBS session activation, the SMF notifies the MB-SMF to re-establish the N19mb tunnel if it is needed. </a:t>
                      </a:r>
                      <a:endParaRPr lang="zh-CN" sz="900" kern="100" dirty="0">
                        <a:effectLst/>
                      </a:endParaRPr>
                    </a:p>
                    <a:p>
                      <a:pPr>
                        <a:spcAft>
                          <a:spcPts val="0"/>
                        </a:spcAft>
                      </a:pPr>
                      <a:r>
                        <a:rPr lang="en-US" sz="900" kern="100" dirty="0">
                          <a:effectLst/>
                        </a:rPr>
                        <a:t>‐</a:t>
                      </a:r>
                      <a:r>
                        <a:rPr lang="en-GB" sz="900" kern="100" dirty="0">
                          <a:effectLst/>
                        </a:rPr>
                        <a:t>Option 2: the N19mb tunnel is maintained but the delivery of the data to the UE's PDU session is suspended. In this case the SMF notify UPF to drop the received MBS session data. At the next time MBS session activation, the SMF notifies the UPF to forward the MBS session data if it is needed.</a:t>
                      </a:r>
                    </a:p>
                    <a:p>
                      <a:pPr>
                        <a:spcAft>
                          <a:spcPts val="0"/>
                        </a:spcAft>
                      </a:pPr>
                      <a:endParaRPr lang="zh-CN" sz="900" kern="100" dirty="0">
                        <a:effectLst/>
                      </a:endParaRPr>
                    </a:p>
                    <a:p>
                      <a:pPr>
                        <a:spcAft>
                          <a:spcPts val="0"/>
                        </a:spcAft>
                      </a:pPr>
                      <a:r>
                        <a:rPr lang="en-GB" sz="900" kern="100" dirty="0">
                          <a:effectLst/>
                        </a:rPr>
                        <a:t>Per operator’s policy one of the above two options is selected by the SMF during the MBS session deactivation. Also if the N19mb tunnel (of the MBS session) is removed in the UPF, the SMF need send a </a:t>
                      </a:r>
                      <a:r>
                        <a:rPr lang="en-GB" sz="900" kern="100" dirty="0" err="1">
                          <a:effectLst/>
                        </a:rPr>
                        <a:t>ContextUpdate</a:t>
                      </a:r>
                      <a:r>
                        <a:rPr lang="en-GB" sz="900" kern="100" dirty="0">
                          <a:effectLst/>
                        </a:rPr>
                        <a:t> request message towards the MB-SMF to report the removal of the N19mb tunnel in the UPF.</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tc>
                  <a:txBody>
                    <a:bodyPr/>
                    <a:lstStyle/>
                    <a:p>
                      <a:pPr>
                        <a:spcAft>
                          <a:spcPts val="600"/>
                        </a:spcAft>
                      </a:pPr>
                      <a:r>
                        <a:rPr lang="en-GB" sz="900" kern="100" dirty="0">
                          <a:effectLst/>
                        </a:rPr>
                        <a:t>For Q3, SA2 confirms that the MB-SMF requests the MB-UPF to remove N19mb DL tunnels in step 2 of clause 7.2.5.3, and thus there is no need for the SMF(s) to send </a:t>
                      </a:r>
                      <a:r>
                        <a:rPr lang="en-GB" sz="900" kern="100" dirty="0" err="1">
                          <a:effectLst/>
                        </a:rPr>
                        <a:t>ContextUpdate</a:t>
                      </a:r>
                      <a:r>
                        <a:rPr lang="en-GB" sz="900" kern="100" dirty="0">
                          <a:effectLst/>
                        </a:rPr>
                        <a:t> request message to remove the N19mb DL tunnel between the UPF and the MB-UPF again.</a:t>
                      </a:r>
                      <a:endParaRPr lang="zh-CN" sz="900" kern="100" dirty="0">
                        <a:effectLst/>
                      </a:endParaRPr>
                    </a:p>
                    <a:p>
                      <a:pPr>
                        <a:spcAft>
                          <a:spcPts val="0"/>
                        </a:spcAft>
                      </a:pPr>
                      <a:r>
                        <a:rPr lang="en-GB" sz="900" kern="100" dirty="0">
                          <a:effectLst/>
                        </a:rPr>
                        <a:t> </a:t>
                      </a:r>
                      <a:endParaRPr lang="zh-CN" sz="900" kern="100" dirty="0">
                        <a:effectLst/>
                        <a:latin typeface="Times New Roman" panose="02020603050405020304" pitchFamily="18" charset="0"/>
                        <a:ea typeface="等线" panose="02010600030101010101" pitchFamily="2" charset="-122"/>
                      </a:endParaRPr>
                    </a:p>
                  </a:txBody>
                  <a:tcPr marL="33188" marR="33188" marT="0" marB="0" anchor="ctr"/>
                </a:tc>
                <a:extLst>
                  <a:ext uri="{0D108BD9-81ED-4DB2-BD59-A6C34878D82A}">
                    <a16:rowId xmlns:a16="http://schemas.microsoft.com/office/drawing/2014/main" val="3359010109"/>
                  </a:ext>
                </a:extLst>
              </a:tr>
            </a:tbl>
          </a:graphicData>
        </a:graphic>
      </p:graphicFrame>
    </p:spTree>
    <p:extLst>
      <p:ext uri="{BB962C8B-B14F-4D97-AF65-F5344CB8AC3E}">
        <p14:creationId xmlns:p14="http://schemas.microsoft.com/office/powerpoint/2010/main" val="429091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4C5ED8-ACC9-4ECC-991C-E5703BCF7218}"/>
              </a:ext>
            </a:extLst>
          </p:cNvPr>
          <p:cNvSpPr>
            <a:spLocks noGrp="1"/>
          </p:cNvSpPr>
          <p:nvPr>
            <p:ph type="title"/>
          </p:nvPr>
        </p:nvSpPr>
        <p:spPr/>
        <p:txBody>
          <a:bodyPr/>
          <a:lstStyle/>
          <a:p>
            <a:r>
              <a:rPr lang="en-US" altLang="zh-CN" b="1" dirty="0"/>
              <a:t>MBS User service</a:t>
            </a:r>
            <a:endParaRPr lang="zh-CN" altLang="en-US" b="1" dirty="0"/>
          </a:p>
        </p:txBody>
      </p:sp>
      <p:graphicFrame>
        <p:nvGraphicFramePr>
          <p:cNvPr id="4" name="对象 3">
            <a:extLst>
              <a:ext uri="{FF2B5EF4-FFF2-40B4-BE49-F238E27FC236}">
                <a16:creationId xmlns:a16="http://schemas.microsoft.com/office/drawing/2014/main" id="{16E0B3B2-5BD4-4CC4-A97C-E7F01403710C}"/>
              </a:ext>
            </a:extLst>
          </p:cNvPr>
          <p:cNvGraphicFramePr>
            <a:graphicFrameLocks noChangeAspect="1"/>
          </p:cNvGraphicFramePr>
          <p:nvPr>
            <p:extLst>
              <p:ext uri="{D42A27DB-BD31-4B8C-83A1-F6EECF244321}">
                <p14:modId xmlns:p14="http://schemas.microsoft.com/office/powerpoint/2010/main" val="2261679143"/>
              </p:ext>
            </p:extLst>
          </p:nvPr>
        </p:nvGraphicFramePr>
        <p:xfrm>
          <a:off x="980014" y="2421119"/>
          <a:ext cx="5567836" cy="3555050"/>
        </p:xfrm>
        <a:graphic>
          <a:graphicData uri="http://schemas.openxmlformats.org/presentationml/2006/ole">
            <mc:AlternateContent xmlns:mc="http://schemas.openxmlformats.org/markup-compatibility/2006">
              <mc:Choice xmlns:v="urn:schemas-microsoft-com:vml" Requires="v">
                <p:oleObj r:id="rId2" imgW="7366099" imgH="4699307" progId="Visio.Drawing.15">
                  <p:embed/>
                </p:oleObj>
              </mc:Choice>
              <mc:Fallback>
                <p:oleObj r:id="rId2" imgW="7366099" imgH="4699307" progId="Visio.Drawing.15">
                  <p:embed/>
                  <p:pic>
                    <p:nvPicPr>
                      <p:cNvPr id="7" name="对象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0014" y="2421119"/>
                        <a:ext cx="5567836" cy="3555050"/>
                      </a:xfrm>
                      <a:prstGeom prst="rect">
                        <a:avLst/>
                      </a:prstGeom>
                      <a:noFill/>
                    </p:spPr>
                  </p:pic>
                </p:oleObj>
              </mc:Fallback>
            </mc:AlternateContent>
          </a:graphicData>
        </a:graphic>
      </p:graphicFrame>
      <p:graphicFrame>
        <p:nvGraphicFramePr>
          <p:cNvPr id="5" name="对象 4">
            <a:extLst>
              <a:ext uri="{FF2B5EF4-FFF2-40B4-BE49-F238E27FC236}">
                <a16:creationId xmlns:a16="http://schemas.microsoft.com/office/drawing/2014/main" id="{E2810B51-7B0E-4335-B3F4-A35C3327E7A7}"/>
              </a:ext>
            </a:extLst>
          </p:cNvPr>
          <p:cNvGraphicFramePr>
            <a:graphicFrameLocks noChangeAspect="1"/>
          </p:cNvGraphicFramePr>
          <p:nvPr>
            <p:extLst>
              <p:ext uri="{D42A27DB-BD31-4B8C-83A1-F6EECF244321}">
                <p14:modId xmlns:p14="http://schemas.microsoft.com/office/powerpoint/2010/main" val="4159221606"/>
              </p:ext>
            </p:extLst>
          </p:nvPr>
        </p:nvGraphicFramePr>
        <p:xfrm>
          <a:off x="7263582" y="788694"/>
          <a:ext cx="4324350" cy="3409950"/>
        </p:xfrm>
        <a:graphic>
          <a:graphicData uri="http://schemas.openxmlformats.org/presentationml/2006/ole">
            <mc:AlternateContent xmlns:mc="http://schemas.openxmlformats.org/markup-compatibility/2006">
              <mc:Choice xmlns:v="urn:schemas-microsoft-com:vml" Requires="v">
                <p:oleObj r:id="rId4" imgW="3581449" imgH="2838581" progId="Visio.Drawing.15">
                  <p:embed/>
                </p:oleObj>
              </mc:Choice>
              <mc:Fallback>
                <p:oleObj r:id="rId4" imgW="3581449" imgH="2838581" progId="Visio.Drawing.15">
                  <p:embed/>
                  <p:pic>
                    <p:nvPicPr>
                      <p:cNvPr id="9" name="对象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63582" y="788694"/>
                        <a:ext cx="4324350" cy="340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7925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427" y="2766218"/>
            <a:ext cx="10515600" cy="1325563"/>
          </a:xfrm>
        </p:spPr>
        <p:txBody>
          <a:bodyPr/>
          <a:lstStyle/>
          <a:p>
            <a:r>
              <a:rPr lang="en-US" altLang="zh-CN" b="1" dirty="0"/>
              <a:t>Thank you!</a:t>
            </a:r>
            <a:endParaRPr lang="zh-CN" altLang="en-US" b="1" dirty="0"/>
          </a:p>
        </p:txBody>
      </p:sp>
    </p:spTree>
    <p:extLst>
      <p:ext uri="{BB962C8B-B14F-4D97-AF65-F5344CB8AC3E}">
        <p14:creationId xmlns:p14="http://schemas.microsoft.com/office/powerpoint/2010/main" val="672023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Agenda</a:t>
            </a:r>
            <a:endParaRPr lang="zh-CN" altLang="en-US" b="1" dirty="0"/>
          </a:p>
        </p:txBody>
      </p:sp>
      <p:sp>
        <p:nvSpPr>
          <p:cNvPr id="3" name="内容占位符 2"/>
          <p:cNvSpPr>
            <a:spLocks noGrp="1"/>
          </p:cNvSpPr>
          <p:nvPr>
            <p:ph idx="1"/>
          </p:nvPr>
        </p:nvSpPr>
        <p:spPr/>
        <p:txBody>
          <a:bodyPr>
            <a:normAutofit fontScale="85000" lnSpcReduction="20000"/>
          </a:bodyPr>
          <a:lstStyle/>
          <a:p>
            <a:pPr>
              <a:lnSpc>
                <a:spcPct val="110000"/>
              </a:lnSpc>
            </a:pPr>
            <a:r>
              <a:rPr lang="en-US" altLang="zh-CN" dirty="0"/>
              <a:t>Merging proposals for Rel-18 (see other documents).</a:t>
            </a:r>
          </a:p>
          <a:p>
            <a:pPr>
              <a:lnSpc>
                <a:spcPct val="110000"/>
              </a:lnSpc>
            </a:pPr>
            <a:r>
              <a:rPr lang="en-US" altLang="zh-CN" dirty="0"/>
              <a:t>Rel-18 open issues.</a:t>
            </a:r>
          </a:p>
          <a:p>
            <a:pPr lvl="1">
              <a:lnSpc>
                <a:spcPct val="110000"/>
              </a:lnSpc>
            </a:pPr>
            <a:r>
              <a:rPr lang="en-US" altLang="zh-CN" dirty="0"/>
              <a:t>KI#1: Inactive reception;</a:t>
            </a:r>
          </a:p>
          <a:p>
            <a:pPr lvl="1">
              <a:lnSpc>
                <a:spcPct val="110000"/>
              </a:lnSpc>
            </a:pPr>
            <a:r>
              <a:rPr lang="en-US" altLang="zh-CN" dirty="0"/>
              <a:t>KI#2: MOCN sharing;</a:t>
            </a:r>
          </a:p>
          <a:p>
            <a:pPr lvl="2">
              <a:lnSpc>
                <a:spcPct val="110000"/>
              </a:lnSpc>
            </a:pPr>
            <a:r>
              <a:rPr lang="en-US" altLang="zh-CN" dirty="0"/>
              <a:t>How to identify the broadcast service in 5GC.</a:t>
            </a:r>
          </a:p>
          <a:p>
            <a:pPr lvl="1">
              <a:lnSpc>
                <a:spcPct val="110000"/>
              </a:lnSpc>
            </a:pPr>
            <a:r>
              <a:rPr lang="en-US" altLang="zh-CN" dirty="0"/>
              <a:t>KI#3: on-demand MBS reception;</a:t>
            </a:r>
          </a:p>
          <a:p>
            <a:pPr lvl="2">
              <a:lnSpc>
                <a:spcPct val="110000"/>
              </a:lnSpc>
            </a:pPr>
            <a:r>
              <a:rPr lang="en-US" altLang="zh-CN" dirty="0"/>
              <a:t>Use case and/or benefits and solutions. </a:t>
            </a:r>
          </a:p>
          <a:p>
            <a:pPr>
              <a:lnSpc>
                <a:spcPct val="110000"/>
              </a:lnSpc>
            </a:pPr>
            <a:r>
              <a:rPr lang="en-US" altLang="zh-CN" dirty="0"/>
              <a:t>Rel-17 open issues.</a:t>
            </a:r>
          </a:p>
          <a:p>
            <a:pPr lvl="1">
              <a:lnSpc>
                <a:spcPct val="110000"/>
              </a:lnSpc>
            </a:pPr>
            <a:r>
              <a:rPr lang="en-US" altLang="zh-CN" dirty="0"/>
              <a:t>MBS Session activation/deactivation</a:t>
            </a:r>
          </a:p>
          <a:p>
            <a:pPr lvl="1">
              <a:lnSpc>
                <a:spcPct val="110000"/>
              </a:lnSpc>
            </a:pPr>
            <a:r>
              <a:rPr lang="en-US" altLang="zh-CN" dirty="0"/>
              <a:t>MBS User service</a:t>
            </a:r>
          </a:p>
          <a:p>
            <a:pPr>
              <a:lnSpc>
                <a:spcPct val="110000"/>
              </a:lnSpc>
            </a:pPr>
            <a:r>
              <a:rPr lang="en-US" altLang="zh-CN" dirty="0"/>
              <a:t>WID proposal.</a:t>
            </a:r>
          </a:p>
        </p:txBody>
      </p:sp>
      <p:sp>
        <p:nvSpPr>
          <p:cNvPr id="4" name="矩形 3">
            <a:extLst>
              <a:ext uri="{FF2B5EF4-FFF2-40B4-BE49-F238E27FC236}">
                <a16:creationId xmlns:a16="http://schemas.microsoft.com/office/drawing/2014/main" id="{3AF772F2-3B3E-4EFE-8821-2C35FCE65077}"/>
              </a:ext>
            </a:extLst>
          </p:cNvPr>
          <p:cNvSpPr/>
          <p:nvPr/>
        </p:nvSpPr>
        <p:spPr>
          <a:xfrm>
            <a:off x="1115837" y="6123543"/>
            <a:ext cx="2946576" cy="369332"/>
          </a:xfrm>
          <a:prstGeom prst="rect">
            <a:avLst/>
          </a:prstGeom>
        </p:spPr>
        <p:txBody>
          <a:bodyPr wrap="none">
            <a:spAutoFit/>
          </a:bodyPr>
          <a:lstStyle/>
          <a:p>
            <a:r>
              <a:rPr lang="en-US" altLang="zh-CN" u="sng" dirty="0">
                <a:solidFill>
                  <a:srgbClr val="0563C1"/>
                </a:solidFill>
                <a:latin typeface="Calibri" panose="020F0502020204030204" pitchFamily="34" charset="0"/>
                <a:cs typeface="Times New Roman" panose="02020603050405020304" pitchFamily="18" charset="0"/>
                <a:hlinkClick r:id="rId2"/>
              </a:rPr>
              <a:t>Click here to join the meeting</a:t>
            </a:r>
            <a:endParaRPr lang="zh-CN" altLang="en-US" dirty="0"/>
          </a:p>
        </p:txBody>
      </p:sp>
    </p:spTree>
    <p:extLst>
      <p:ext uri="{BB962C8B-B14F-4D97-AF65-F5344CB8AC3E}">
        <p14:creationId xmlns:p14="http://schemas.microsoft.com/office/powerpoint/2010/main" val="1448646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9498FC-28FC-46E6-B12C-6CCB66639265}"/>
              </a:ext>
            </a:extLst>
          </p:cNvPr>
          <p:cNvSpPr>
            <a:spLocks noGrp="1"/>
          </p:cNvSpPr>
          <p:nvPr>
            <p:ph type="title"/>
          </p:nvPr>
        </p:nvSpPr>
        <p:spPr>
          <a:xfrm>
            <a:off x="707572" y="2766218"/>
            <a:ext cx="10515600" cy="1325563"/>
          </a:xfrm>
        </p:spPr>
        <p:txBody>
          <a:bodyPr/>
          <a:lstStyle/>
          <a:p>
            <a:r>
              <a:rPr lang="en-US" altLang="zh-CN" b="1" dirty="0"/>
              <a:t>Rel-18 open issues</a:t>
            </a:r>
            <a:endParaRPr lang="zh-CN" altLang="en-US" b="1" dirty="0"/>
          </a:p>
        </p:txBody>
      </p:sp>
    </p:spTree>
    <p:extLst>
      <p:ext uri="{BB962C8B-B14F-4D97-AF65-F5344CB8AC3E}">
        <p14:creationId xmlns:p14="http://schemas.microsoft.com/office/powerpoint/2010/main" val="375344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683047-33F9-46C3-8EDA-4698D66AC950}"/>
              </a:ext>
            </a:extLst>
          </p:cNvPr>
          <p:cNvSpPr>
            <a:spLocks noGrp="1"/>
          </p:cNvSpPr>
          <p:nvPr>
            <p:ph type="title"/>
          </p:nvPr>
        </p:nvSpPr>
        <p:spPr/>
        <p:txBody>
          <a:bodyPr/>
          <a:lstStyle/>
          <a:p>
            <a:r>
              <a:rPr lang="en-US" altLang="zh-CN" b="1" dirty="0"/>
              <a:t>KI#1 (RRC Inactive reception)</a:t>
            </a:r>
            <a:endParaRPr lang="zh-CN" altLang="en-US" dirty="0"/>
          </a:p>
        </p:txBody>
      </p:sp>
      <p:sp>
        <p:nvSpPr>
          <p:cNvPr id="3" name="内容占位符 2">
            <a:extLst>
              <a:ext uri="{FF2B5EF4-FFF2-40B4-BE49-F238E27FC236}">
                <a16:creationId xmlns:a16="http://schemas.microsoft.com/office/drawing/2014/main" id="{94BACE1A-7D62-4DA8-8BC8-FBCEBFD610E0}"/>
              </a:ext>
            </a:extLst>
          </p:cNvPr>
          <p:cNvSpPr>
            <a:spLocks noGrp="1"/>
          </p:cNvSpPr>
          <p:nvPr>
            <p:ph idx="1"/>
          </p:nvPr>
        </p:nvSpPr>
        <p:spPr>
          <a:xfrm>
            <a:off x="838199" y="1825625"/>
            <a:ext cx="11028903" cy="4351338"/>
          </a:xfrm>
        </p:spPr>
        <p:txBody>
          <a:bodyPr>
            <a:normAutofit/>
          </a:bodyPr>
          <a:lstStyle/>
          <a:p>
            <a:pPr marL="285750" indent="-285750">
              <a:lnSpc>
                <a:spcPct val="110000"/>
              </a:lnSpc>
            </a:pPr>
            <a:r>
              <a:rPr lang="en-US" altLang="zh-CN" b="1" dirty="0"/>
              <a:t>Overview </a:t>
            </a:r>
          </a:p>
          <a:p>
            <a:pPr marL="457200" lvl="1" indent="0">
              <a:lnSpc>
                <a:spcPct val="110000"/>
              </a:lnSpc>
              <a:buNone/>
            </a:pPr>
            <a:r>
              <a:rPr lang="en-US" altLang="zh-CN" dirty="0"/>
              <a:t> </a:t>
            </a:r>
            <a:endParaRPr lang="zh-CN" altLang="en-US" dirty="0"/>
          </a:p>
          <a:p>
            <a:pPr>
              <a:lnSpc>
                <a:spcPct val="110000"/>
              </a:lnSpc>
            </a:pPr>
            <a:endParaRPr lang="zh-CN" altLang="en-US" dirty="0"/>
          </a:p>
        </p:txBody>
      </p:sp>
      <p:graphicFrame>
        <p:nvGraphicFramePr>
          <p:cNvPr id="4" name="表格 3">
            <a:extLst>
              <a:ext uri="{FF2B5EF4-FFF2-40B4-BE49-F238E27FC236}">
                <a16:creationId xmlns:a16="http://schemas.microsoft.com/office/drawing/2014/main" id="{96E8EFD2-AFE6-4B22-AF6B-29FDA5B96C43}"/>
              </a:ext>
            </a:extLst>
          </p:cNvPr>
          <p:cNvGraphicFramePr>
            <a:graphicFrameLocks noGrp="1"/>
          </p:cNvGraphicFramePr>
          <p:nvPr>
            <p:extLst>
              <p:ext uri="{D42A27DB-BD31-4B8C-83A1-F6EECF244321}">
                <p14:modId xmlns:p14="http://schemas.microsoft.com/office/powerpoint/2010/main" val="848206534"/>
              </p:ext>
            </p:extLst>
          </p:nvPr>
        </p:nvGraphicFramePr>
        <p:xfrm>
          <a:off x="1345424" y="3901761"/>
          <a:ext cx="10241099" cy="2724570"/>
        </p:xfrm>
        <a:graphic>
          <a:graphicData uri="http://schemas.openxmlformats.org/drawingml/2006/table">
            <a:tbl>
              <a:tblPr/>
              <a:tblGrid>
                <a:gridCol w="1194344">
                  <a:extLst>
                    <a:ext uri="{9D8B030D-6E8A-4147-A177-3AD203B41FA5}">
                      <a16:colId xmlns:a16="http://schemas.microsoft.com/office/drawing/2014/main" val="1437876752"/>
                    </a:ext>
                  </a:extLst>
                </a:gridCol>
                <a:gridCol w="3555165">
                  <a:extLst>
                    <a:ext uri="{9D8B030D-6E8A-4147-A177-3AD203B41FA5}">
                      <a16:colId xmlns:a16="http://schemas.microsoft.com/office/drawing/2014/main" val="919228910"/>
                    </a:ext>
                  </a:extLst>
                </a:gridCol>
                <a:gridCol w="1056981">
                  <a:extLst>
                    <a:ext uri="{9D8B030D-6E8A-4147-A177-3AD203B41FA5}">
                      <a16:colId xmlns:a16="http://schemas.microsoft.com/office/drawing/2014/main" val="715181028"/>
                    </a:ext>
                  </a:extLst>
                </a:gridCol>
                <a:gridCol w="4434609">
                  <a:extLst>
                    <a:ext uri="{9D8B030D-6E8A-4147-A177-3AD203B41FA5}">
                      <a16:colId xmlns:a16="http://schemas.microsoft.com/office/drawing/2014/main" val="4261921874"/>
                    </a:ext>
                  </a:extLst>
                </a:gridCol>
              </a:tblGrid>
              <a:tr h="356453">
                <a:tc>
                  <a:txBody>
                    <a:bodyPr/>
                    <a:lstStyle/>
                    <a:p>
                      <a:r>
                        <a:rPr lang="en-US" sz="1000" b="1" u="sng" dirty="0">
                          <a:solidFill>
                            <a:srgbClr val="0000FF"/>
                          </a:solidFill>
                          <a:effectLst/>
                          <a:latin typeface="Arial" panose="020B0604020202020204" pitchFamily="34" charset="0"/>
                          <a:hlinkClick r:id="rId2"/>
                        </a:rPr>
                        <a:t>S2-2208334</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00" dirty="0">
                          <a:effectLst/>
                          <a:latin typeface="Arial" panose="020B0604020202020204" pitchFamily="34" charset="0"/>
                        </a:rPr>
                        <a:t>23.700-47: KI#1, Update to Evaluation and Interim Conclusion</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r>
                        <a:rPr lang="en-US" sz="1050" kern="1200" dirty="0">
                          <a:solidFill>
                            <a:schemeClr val="tx1"/>
                          </a:solidFill>
                          <a:effectLst/>
                          <a:latin typeface="Arial" panose="020B0604020202020204" pitchFamily="34" charset="0"/>
                          <a:ea typeface="+mn-ea"/>
                          <a:cs typeface="+mn-cs"/>
                        </a:rPr>
                        <a:t>Ericsson</a:t>
                      </a:r>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r>
                        <a:rPr lang="en-US" altLang="zh-CN" sz="1050" kern="1200" dirty="0">
                          <a:solidFill>
                            <a:schemeClr val="tx1"/>
                          </a:solidFill>
                          <a:effectLst/>
                          <a:latin typeface="Arial" panose="020B0604020202020204" pitchFamily="34" charset="0"/>
                          <a:ea typeface="+mn-ea"/>
                          <a:cs typeface="+mn-cs"/>
                        </a:rPr>
                        <a:t>Evaluation: clarify solution #26, and #27;</a:t>
                      </a:r>
                    </a:p>
                    <a:p>
                      <a:pPr marL="0" algn="l" defTabSz="914400" rtl="0" eaLnBrk="1" latinLnBrk="0" hangingPunct="1"/>
                      <a:r>
                        <a:rPr lang="en-US" altLang="zh-CN" sz="1050" kern="1200" dirty="0">
                          <a:solidFill>
                            <a:schemeClr val="tx1"/>
                          </a:solidFill>
                          <a:effectLst/>
                          <a:latin typeface="Arial" panose="020B0604020202020204" pitchFamily="34" charset="0"/>
                          <a:ea typeface="+mn-ea"/>
                          <a:cs typeface="+mn-cs"/>
                        </a:rPr>
                        <a:t>Conclusion: add one sentence saying “AF provides preferable UE list” in session creation procedure. </a:t>
                      </a:r>
                      <a:endParaRPr lang="zh-CN" altLang="en-US" sz="1050" kern="1200" dirty="0">
                        <a:solidFill>
                          <a:schemeClr val="tx1"/>
                        </a:solidFill>
                        <a:effectLst/>
                        <a:latin typeface="Arial" panose="020B0604020202020204" pitchFamily="34" charset="0"/>
                        <a:ea typeface="+mn-ea"/>
                        <a:cs typeface="+mn-cs"/>
                      </a:endParaRPr>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09839232"/>
                  </a:ext>
                </a:extLst>
              </a:tr>
              <a:tr h="372443">
                <a:tc>
                  <a:txBody>
                    <a:bodyPr/>
                    <a:lstStyle/>
                    <a:p>
                      <a:r>
                        <a:rPr lang="en-US" sz="1050" b="1" u="sng" dirty="0">
                          <a:solidFill>
                            <a:srgbClr val="0000FF"/>
                          </a:solidFill>
                          <a:effectLst/>
                          <a:latin typeface="Arial" panose="020B0604020202020204" pitchFamily="34" charset="0"/>
                          <a:hlinkClick r:id="rId3"/>
                        </a:rPr>
                        <a:t>S2-2208472</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KI#1, Interim conclusion updates</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Nokia</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r>
                        <a:rPr lang="en-US" altLang="zh-CN" sz="1050" kern="1200" dirty="0">
                          <a:solidFill>
                            <a:schemeClr val="tx1"/>
                          </a:solidFill>
                          <a:effectLst/>
                          <a:latin typeface="Arial" panose="020B0604020202020204" pitchFamily="34" charset="0"/>
                          <a:ea typeface="+mn-ea"/>
                          <a:cs typeface="+mn-cs"/>
                        </a:rPr>
                        <a:t>on which UEs to keep in RRC_CONNECTED, clarify it can be cross-MBS sessions. And other clarifications. </a:t>
                      </a:r>
                      <a:endParaRPr lang="zh-CN" altLang="en-US" sz="1050" kern="1200" dirty="0">
                        <a:solidFill>
                          <a:schemeClr val="tx1"/>
                        </a:solidFill>
                        <a:effectLst/>
                        <a:latin typeface="Arial" panose="020B0604020202020204" pitchFamily="34" charset="0"/>
                        <a:ea typeface="+mn-ea"/>
                        <a:cs typeface="+mn-cs"/>
                      </a:endParaRPr>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0881248"/>
                  </a:ext>
                </a:extLst>
              </a:tr>
              <a:tr h="372443">
                <a:tc>
                  <a:txBody>
                    <a:bodyPr/>
                    <a:lstStyle/>
                    <a:p>
                      <a:r>
                        <a:rPr lang="en-US" sz="1050" b="1" u="sng" dirty="0">
                          <a:solidFill>
                            <a:srgbClr val="0000FF"/>
                          </a:solidFill>
                          <a:effectLst/>
                          <a:latin typeface="Arial" panose="020B0604020202020204" pitchFamily="34" charset="0"/>
                          <a:hlinkClick r:id="rId4"/>
                        </a:rPr>
                        <a:t>S2-2208473</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KI#1, evaluation updates</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Nokia</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altLang="zh-CN" sz="1100" b="0" dirty="0"/>
                        <a:t>Add clarification for each solutions in a finer categories. </a:t>
                      </a:r>
                    </a:p>
                    <a:p>
                      <a:r>
                        <a:rPr lang="en-US" altLang="zh-CN" sz="1100" b="0" dirty="0"/>
                        <a:t>(one small issue: 7.1.3 for solution #23 can be refined)</a:t>
                      </a:r>
                      <a:endParaRPr lang="zh-CN" altLang="en-US" sz="1100" b="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16888409"/>
                  </a:ext>
                </a:extLst>
              </a:tr>
              <a:tr h="372443">
                <a:tc>
                  <a:txBody>
                    <a:bodyPr/>
                    <a:lstStyle/>
                    <a:p>
                      <a:r>
                        <a:rPr lang="en-US" sz="1050" b="1" u="sng" dirty="0">
                          <a:solidFill>
                            <a:srgbClr val="0000FF"/>
                          </a:solidFill>
                          <a:effectLst/>
                          <a:latin typeface="Arial" panose="020B0604020202020204" pitchFamily="34" charset="0"/>
                          <a:hlinkClick r:id="rId5"/>
                        </a:rPr>
                        <a:t>S2-2208853</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KI#1 conclusions update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a:effectLst/>
                          <a:latin typeface="Arial" panose="020B0604020202020204" pitchFamily="34" charset="0"/>
                        </a:rPr>
                        <a:t>CATT</a:t>
                      </a:r>
                      <a:endParaRPr lang="en-US" sz="110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altLang="zh-CN" sz="1100" dirty="0"/>
                        <a:t>Clarifying the way of using Mobility registration to join/leave, and other clarification. </a:t>
                      </a:r>
                      <a:endParaRPr lang="zh-CN" alt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44702100"/>
                  </a:ext>
                </a:extLst>
              </a:tr>
              <a:tr h="372443">
                <a:tc>
                  <a:txBody>
                    <a:bodyPr/>
                    <a:lstStyle/>
                    <a:p>
                      <a:r>
                        <a:rPr lang="en-US" sz="1050" b="1" u="sng" dirty="0">
                          <a:solidFill>
                            <a:srgbClr val="0000FF"/>
                          </a:solidFill>
                          <a:effectLst/>
                          <a:latin typeface="Arial" panose="020B0604020202020204" pitchFamily="34" charset="0"/>
                          <a:hlinkClick r:id="rId6"/>
                        </a:rPr>
                        <a:t>S2-2208904</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KI#1, Further evaluation and conclusion update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Huawei</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altLang="zh-CN" sz="1100" b="0" dirty="0"/>
                        <a:t>Clarification on the way of using assistant information. </a:t>
                      </a:r>
                      <a:endParaRPr lang="zh-CN" altLang="en-US" sz="1100" b="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68170795"/>
                  </a:ext>
                </a:extLst>
              </a:tr>
              <a:tr h="372443">
                <a:tc>
                  <a:txBody>
                    <a:bodyPr/>
                    <a:lstStyle/>
                    <a:p>
                      <a:r>
                        <a:rPr lang="en-US" sz="1050" b="1" u="sng" dirty="0">
                          <a:solidFill>
                            <a:srgbClr val="0000FF"/>
                          </a:solidFill>
                          <a:effectLst/>
                          <a:latin typeface="Arial" panose="020B0604020202020204" pitchFamily="34" charset="0"/>
                          <a:hlinkClick r:id="rId7"/>
                        </a:rPr>
                        <a:t>S2-2208961</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KI#1, update the evaluation of Key issue#1</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ZTE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altLang="zh-CN" sz="1100" dirty="0"/>
                        <a:t>Adding solution #27 and #28 to the table in clause 7.1. </a:t>
                      </a:r>
                      <a:endParaRPr lang="zh-CN" alt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25875276"/>
                  </a:ext>
                </a:extLst>
              </a:tr>
              <a:tr h="372443">
                <a:tc>
                  <a:txBody>
                    <a:bodyPr/>
                    <a:lstStyle/>
                    <a:p>
                      <a:r>
                        <a:rPr lang="en-US" sz="1050" b="1" u="sng" dirty="0">
                          <a:solidFill>
                            <a:srgbClr val="0000FF"/>
                          </a:solidFill>
                          <a:effectLst/>
                          <a:latin typeface="Arial" panose="020B0604020202020204" pitchFamily="34" charset="0"/>
                          <a:hlinkClick r:id="rId8"/>
                        </a:rPr>
                        <a:t>S2-2208962</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KI#1, update the conclusion of Key issue#1</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ZTE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altLang="zh-CN" sz="1100" dirty="0"/>
                        <a:t>Clarify that the CM-IDLE UEs can also make use of Service request to activate the associated PDU session and receive MBS data. </a:t>
                      </a:r>
                      <a:endParaRPr lang="zh-CN" alt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1242751"/>
                  </a:ext>
                </a:extLst>
              </a:tr>
            </a:tbl>
          </a:graphicData>
        </a:graphic>
      </p:graphicFrame>
      <p:graphicFrame>
        <p:nvGraphicFramePr>
          <p:cNvPr id="6" name="表格 5">
            <a:extLst>
              <a:ext uri="{FF2B5EF4-FFF2-40B4-BE49-F238E27FC236}">
                <a16:creationId xmlns:a16="http://schemas.microsoft.com/office/drawing/2014/main" id="{D14B4611-AFB4-4FA9-9D54-F6F073F256FC}"/>
              </a:ext>
            </a:extLst>
          </p:cNvPr>
          <p:cNvGraphicFramePr>
            <a:graphicFrameLocks noGrp="1"/>
          </p:cNvGraphicFramePr>
          <p:nvPr>
            <p:extLst>
              <p:ext uri="{D42A27DB-BD31-4B8C-83A1-F6EECF244321}">
                <p14:modId xmlns:p14="http://schemas.microsoft.com/office/powerpoint/2010/main" val="790289335"/>
              </p:ext>
            </p:extLst>
          </p:nvPr>
        </p:nvGraphicFramePr>
        <p:xfrm>
          <a:off x="1345424" y="2400429"/>
          <a:ext cx="10241099" cy="1325565"/>
        </p:xfrm>
        <a:graphic>
          <a:graphicData uri="http://schemas.openxmlformats.org/drawingml/2006/table">
            <a:tbl>
              <a:tblPr/>
              <a:tblGrid>
                <a:gridCol w="1183162">
                  <a:extLst>
                    <a:ext uri="{9D8B030D-6E8A-4147-A177-3AD203B41FA5}">
                      <a16:colId xmlns:a16="http://schemas.microsoft.com/office/drawing/2014/main" val="1457778070"/>
                    </a:ext>
                  </a:extLst>
                </a:gridCol>
                <a:gridCol w="3566347">
                  <a:extLst>
                    <a:ext uri="{9D8B030D-6E8A-4147-A177-3AD203B41FA5}">
                      <a16:colId xmlns:a16="http://schemas.microsoft.com/office/drawing/2014/main" val="4061556113"/>
                    </a:ext>
                  </a:extLst>
                </a:gridCol>
                <a:gridCol w="1056981">
                  <a:extLst>
                    <a:ext uri="{9D8B030D-6E8A-4147-A177-3AD203B41FA5}">
                      <a16:colId xmlns:a16="http://schemas.microsoft.com/office/drawing/2014/main" val="178417813"/>
                    </a:ext>
                  </a:extLst>
                </a:gridCol>
                <a:gridCol w="4434609">
                  <a:extLst>
                    <a:ext uri="{9D8B030D-6E8A-4147-A177-3AD203B41FA5}">
                      <a16:colId xmlns:a16="http://schemas.microsoft.com/office/drawing/2014/main" val="1509145785"/>
                    </a:ext>
                  </a:extLst>
                </a:gridCol>
              </a:tblGrid>
              <a:tr h="216081">
                <a:tc>
                  <a:txBody>
                    <a:bodyPr/>
                    <a:lstStyle/>
                    <a:p>
                      <a:r>
                        <a:rPr lang="en-US" sz="1000" b="1" u="sng" dirty="0">
                          <a:solidFill>
                            <a:srgbClr val="0000FF"/>
                          </a:solidFill>
                          <a:effectLst/>
                          <a:latin typeface="Arial" panose="020B0604020202020204" pitchFamily="34" charset="0"/>
                          <a:hlinkClick r:id="rId9"/>
                        </a:rPr>
                        <a:t>S2-2208288</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00" dirty="0">
                          <a:effectLst/>
                          <a:latin typeface="Arial" panose="020B0604020202020204" pitchFamily="34" charset="0"/>
                        </a:rPr>
                        <a:t>23.700-47: KI#1 and KI#6, Sol#26 Update to address ENs</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00" dirty="0">
                          <a:effectLst/>
                          <a:latin typeface="Arial" panose="020B0604020202020204" pitchFamily="34" charset="0"/>
                        </a:rPr>
                        <a:t>Nokia</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64941078"/>
                  </a:ext>
                </a:extLst>
              </a:tr>
              <a:tr h="216081">
                <a:tc>
                  <a:txBody>
                    <a:bodyPr/>
                    <a:lstStyle/>
                    <a:p>
                      <a:r>
                        <a:rPr lang="en-US" sz="1000" b="1" u="sng" dirty="0">
                          <a:solidFill>
                            <a:srgbClr val="0000FF"/>
                          </a:solidFill>
                          <a:effectLst/>
                          <a:latin typeface="Arial" panose="020B0604020202020204" pitchFamily="34" charset="0"/>
                          <a:hlinkClick r:id="rId10"/>
                        </a:rPr>
                        <a:t>S2-2208332</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00" dirty="0">
                          <a:effectLst/>
                          <a:latin typeface="Arial" panose="020B0604020202020204" pitchFamily="34" charset="0"/>
                        </a:rPr>
                        <a:t>23.700-47: KI#1, Sol#18: update to resolve ENs</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00" dirty="0">
                          <a:effectLst/>
                          <a:latin typeface="Arial" panose="020B0604020202020204" pitchFamily="34" charset="0"/>
                        </a:rPr>
                        <a:t>Ericsson</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98644265"/>
                  </a:ext>
                </a:extLst>
              </a:tr>
              <a:tr h="216081">
                <a:tc>
                  <a:txBody>
                    <a:bodyPr/>
                    <a:lstStyle/>
                    <a:p>
                      <a:r>
                        <a:rPr lang="en-US" sz="1000" b="1" u="sng" dirty="0">
                          <a:solidFill>
                            <a:srgbClr val="0000FF"/>
                          </a:solidFill>
                          <a:effectLst/>
                          <a:latin typeface="Arial" panose="020B0604020202020204" pitchFamily="34" charset="0"/>
                          <a:hlinkClick r:id="rId11"/>
                        </a:rPr>
                        <a:t>S2-2208333</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00" dirty="0">
                          <a:effectLst/>
                          <a:latin typeface="Arial" panose="020B0604020202020204" pitchFamily="34" charset="0"/>
                        </a:rPr>
                        <a:t>23.700-47: KI#1, Sol#27: update to resolve ENs</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00" dirty="0">
                          <a:effectLst/>
                          <a:latin typeface="Arial" panose="020B0604020202020204" pitchFamily="34" charset="0"/>
                        </a:rPr>
                        <a:t>Ericsson</a:t>
                      </a:r>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US" sz="105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6647015"/>
                  </a:ext>
                </a:extLst>
              </a:tr>
              <a:tr h="225774">
                <a:tc>
                  <a:txBody>
                    <a:bodyPr/>
                    <a:lstStyle/>
                    <a:p>
                      <a:r>
                        <a:rPr lang="en-US" sz="1050" b="1" u="sng" dirty="0">
                          <a:solidFill>
                            <a:srgbClr val="0000FF"/>
                          </a:solidFill>
                          <a:effectLst/>
                          <a:latin typeface="Arial" panose="020B0604020202020204" pitchFamily="34" charset="0"/>
                          <a:hlinkClick r:id="rId12"/>
                        </a:rPr>
                        <a:t>S2-2208852</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KI#1 Sol#20 update: resolving Editor's notes</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CATT</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28192241"/>
                  </a:ext>
                </a:extLst>
              </a:tr>
              <a:tr h="225774">
                <a:tc>
                  <a:txBody>
                    <a:bodyPr/>
                    <a:lstStyle/>
                    <a:p>
                      <a:r>
                        <a:rPr lang="en-US" sz="1050" b="1" u="sng" dirty="0">
                          <a:solidFill>
                            <a:srgbClr val="0000FF"/>
                          </a:solidFill>
                          <a:effectLst/>
                          <a:latin typeface="Arial" panose="020B0604020202020204" pitchFamily="34" charset="0"/>
                          <a:hlinkClick r:id="rId13"/>
                        </a:rPr>
                        <a:t>S2-2208963</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KI#1, update the solution 6</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ZTE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99628429"/>
                  </a:ext>
                </a:extLst>
              </a:tr>
              <a:tr h="225774">
                <a:tc>
                  <a:txBody>
                    <a:bodyPr/>
                    <a:lstStyle/>
                    <a:p>
                      <a:r>
                        <a:rPr lang="en-US" sz="1050" b="1" u="sng" dirty="0">
                          <a:solidFill>
                            <a:srgbClr val="0000FF"/>
                          </a:solidFill>
                          <a:effectLst/>
                          <a:latin typeface="Arial" panose="020B0604020202020204" pitchFamily="34" charset="0"/>
                          <a:hlinkClick r:id="rId14"/>
                        </a:rPr>
                        <a:t>S2-2208964</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KI#1, update the solution 28</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ZTE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31608890"/>
                  </a:ext>
                </a:extLst>
              </a:tr>
            </a:tbl>
          </a:graphicData>
        </a:graphic>
      </p:graphicFrame>
    </p:spTree>
    <p:extLst>
      <p:ext uri="{BB962C8B-B14F-4D97-AF65-F5344CB8AC3E}">
        <p14:creationId xmlns:p14="http://schemas.microsoft.com/office/powerpoint/2010/main" val="169197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427FFB-DB7B-4BD5-8951-A2154A294EAE}"/>
              </a:ext>
            </a:extLst>
          </p:cNvPr>
          <p:cNvSpPr>
            <a:spLocks noGrp="1"/>
          </p:cNvSpPr>
          <p:nvPr>
            <p:ph type="title"/>
          </p:nvPr>
        </p:nvSpPr>
        <p:spPr/>
        <p:txBody>
          <a:bodyPr/>
          <a:lstStyle/>
          <a:p>
            <a:r>
              <a:rPr lang="en-US" altLang="zh-CN" b="1" dirty="0"/>
              <a:t>KI#1 (RRC Inactive reception), cont’d</a:t>
            </a:r>
            <a:endParaRPr lang="zh-CN" altLang="en-US" dirty="0"/>
          </a:p>
        </p:txBody>
      </p:sp>
      <p:grpSp>
        <p:nvGrpSpPr>
          <p:cNvPr id="54" name="组合 53">
            <a:extLst>
              <a:ext uri="{FF2B5EF4-FFF2-40B4-BE49-F238E27FC236}">
                <a16:creationId xmlns:a16="http://schemas.microsoft.com/office/drawing/2014/main" id="{C80CE9D7-DE10-498E-AE06-D7CB4633D606}"/>
              </a:ext>
            </a:extLst>
          </p:cNvPr>
          <p:cNvGrpSpPr/>
          <p:nvPr/>
        </p:nvGrpSpPr>
        <p:grpSpPr>
          <a:xfrm>
            <a:off x="838200" y="1865225"/>
            <a:ext cx="8846983" cy="4367965"/>
            <a:chOff x="157314" y="285135"/>
            <a:chExt cx="11843613" cy="6430297"/>
          </a:xfrm>
        </p:grpSpPr>
        <p:sp>
          <p:nvSpPr>
            <p:cNvPr id="4" name="矩形 3">
              <a:extLst>
                <a:ext uri="{FF2B5EF4-FFF2-40B4-BE49-F238E27FC236}">
                  <a16:creationId xmlns:a16="http://schemas.microsoft.com/office/drawing/2014/main" id="{8E0B83A7-24E7-4957-8252-404A3CEC3A53}"/>
                </a:ext>
              </a:extLst>
            </p:cNvPr>
            <p:cNvSpPr/>
            <p:nvPr/>
          </p:nvSpPr>
          <p:spPr>
            <a:xfrm>
              <a:off x="157314" y="4292300"/>
              <a:ext cx="11593151" cy="160441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5" name="矩形 4">
              <a:extLst>
                <a:ext uri="{FF2B5EF4-FFF2-40B4-BE49-F238E27FC236}">
                  <a16:creationId xmlns:a16="http://schemas.microsoft.com/office/drawing/2014/main" id="{168D05A1-C05A-4446-9E7D-49FCAAA3E7E6}"/>
                </a:ext>
              </a:extLst>
            </p:cNvPr>
            <p:cNvSpPr/>
            <p:nvPr/>
          </p:nvSpPr>
          <p:spPr>
            <a:xfrm>
              <a:off x="157315" y="3111871"/>
              <a:ext cx="11593151" cy="118956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6" name="矩形 5">
              <a:extLst>
                <a:ext uri="{FF2B5EF4-FFF2-40B4-BE49-F238E27FC236}">
                  <a16:creationId xmlns:a16="http://schemas.microsoft.com/office/drawing/2014/main" id="{FFBE5464-16B4-49A0-9BBC-41A170B8B488}"/>
                </a:ext>
              </a:extLst>
            </p:cNvPr>
            <p:cNvSpPr/>
            <p:nvPr/>
          </p:nvSpPr>
          <p:spPr>
            <a:xfrm>
              <a:off x="157316" y="1670256"/>
              <a:ext cx="11593151" cy="144895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7" name="矩形 6">
              <a:extLst>
                <a:ext uri="{FF2B5EF4-FFF2-40B4-BE49-F238E27FC236}">
                  <a16:creationId xmlns:a16="http://schemas.microsoft.com/office/drawing/2014/main" id="{AFAC29A2-B997-4794-B46A-8AF5FEE5DDCC}"/>
                </a:ext>
              </a:extLst>
            </p:cNvPr>
            <p:cNvSpPr/>
            <p:nvPr/>
          </p:nvSpPr>
          <p:spPr>
            <a:xfrm>
              <a:off x="398204"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UE</a:t>
              </a:r>
              <a:endParaRPr lang="zh-CN" altLang="en-US" sz="1200" b="1" dirty="0">
                <a:solidFill>
                  <a:schemeClr val="tx1"/>
                </a:solidFill>
              </a:endParaRPr>
            </a:p>
          </p:txBody>
        </p:sp>
        <p:sp>
          <p:nvSpPr>
            <p:cNvPr id="8" name="矩形 7">
              <a:extLst>
                <a:ext uri="{FF2B5EF4-FFF2-40B4-BE49-F238E27FC236}">
                  <a16:creationId xmlns:a16="http://schemas.microsoft.com/office/drawing/2014/main" id="{465A75D6-63DA-432A-A8DD-1E1C2D0D31B5}"/>
                </a:ext>
              </a:extLst>
            </p:cNvPr>
            <p:cNvSpPr/>
            <p:nvPr/>
          </p:nvSpPr>
          <p:spPr>
            <a:xfrm>
              <a:off x="2590799"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RAN</a:t>
              </a:r>
              <a:endParaRPr lang="zh-CN" altLang="en-US" sz="1200" b="1" dirty="0">
                <a:solidFill>
                  <a:schemeClr val="tx1"/>
                </a:solidFill>
              </a:endParaRPr>
            </a:p>
          </p:txBody>
        </p:sp>
        <p:sp>
          <p:nvSpPr>
            <p:cNvPr id="9" name="矩形 8">
              <a:extLst>
                <a:ext uri="{FF2B5EF4-FFF2-40B4-BE49-F238E27FC236}">
                  <a16:creationId xmlns:a16="http://schemas.microsoft.com/office/drawing/2014/main" id="{ADAA8A9B-13E5-46C7-ABFE-E96ACE40084F}"/>
                </a:ext>
              </a:extLst>
            </p:cNvPr>
            <p:cNvSpPr/>
            <p:nvPr/>
          </p:nvSpPr>
          <p:spPr>
            <a:xfrm>
              <a:off x="3982063"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SMF</a:t>
              </a:r>
              <a:endParaRPr lang="zh-CN" altLang="en-US" sz="1200" b="1" dirty="0">
                <a:solidFill>
                  <a:schemeClr val="tx1"/>
                </a:solidFill>
              </a:endParaRPr>
            </a:p>
          </p:txBody>
        </p:sp>
        <p:sp>
          <p:nvSpPr>
            <p:cNvPr id="10" name="矩形 9">
              <a:extLst>
                <a:ext uri="{FF2B5EF4-FFF2-40B4-BE49-F238E27FC236}">
                  <a16:creationId xmlns:a16="http://schemas.microsoft.com/office/drawing/2014/main" id="{6BD16101-97BB-4619-AF65-60A2FDCD6814}"/>
                </a:ext>
              </a:extLst>
            </p:cNvPr>
            <p:cNvSpPr/>
            <p:nvPr/>
          </p:nvSpPr>
          <p:spPr>
            <a:xfrm>
              <a:off x="5520812"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b="1" dirty="0">
                  <a:solidFill>
                    <a:schemeClr val="tx1"/>
                  </a:solidFill>
                </a:rPr>
                <a:t>MB-SMF</a:t>
              </a:r>
              <a:endParaRPr lang="zh-CN" altLang="en-US" sz="1000" b="1" dirty="0">
                <a:solidFill>
                  <a:schemeClr val="tx1"/>
                </a:solidFill>
              </a:endParaRPr>
            </a:p>
          </p:txBody>
        </p:sp>
        <p:sp>
          <p:nvSpPr>
            <p:cNvPr id="11" name="矩形 10">
              <a:extLst>
                <a:ext uri="{FF2B5EF4-FFF2-40B4-BE49-F238E27FC236}">
                  <a16:creationId xmlns:a16="http://schemas.microsoft.com/office/drawing/2014/main" id="{21500DBB-7397-4247-A6DB-96925F78779D}"/>
                </a:ext>
              </a:extLst>
            </p:cNvPr>
            <p:cNvSpPr/>
            <p:nvPr/>
          </p:nvSpPr>
          <p:spPr>
            <a:xfrm>
              <a:off x="6975986"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PCF</a:t>
              </a:r>
              <a:endParaRPr lang="zh-CN" altLang="en-US" sz="1200" b="1" dirty="0">
                <a:solidFill>
                  <a:schemeClr val="tx1"/>
                </a:solidFill>
              </a:endParaRPr>
            </a:p>
          </p:txBody>
        </p:sp>
        <p:sp>
          <p:nvSpPr>
            <p:cNvPr id="12" name="矩形 11">
              <a:extLst>
                <a:ext uri="{FF2B5EF4-FFF2-40B4-BE49-F238E27FC236}">
                  <a16:creationId xmlns:a16="http://schemas.microsoft.com/office/drawing/2014/main" id="{22EE5DDE-4781-4A71-8106-FEC217E98A26}"/>
                </a:ext>
              </a:extLst>
            </p:cNvPr>
            <p:cNvSpPr/>
            <p:nvPr/>
          </p:nvSpPr>
          <p:spPr>
            <a:xfrm>
              <a:off x="10864644"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AF</a:t>
              </a:r>
              <a:endParaRPr lang="zh-CN" altLang="en-US" sz="1200" b="1" dirty="0">
                <a:solidFill>
                  <a:schemeClr val="tx1"/>
                </a:solidFill>
              </a:endParaRPr>
            </a:p>
          </p:txBody>
        </p:sp>
        <p:sp>
          <p:nvSpPr>
            <p:cNvPr id="13" name="矩形 12">
              <a:extLst>
                <a:ext uri="{FF2B5EF4-FFF2-40B4-BE49-F238E27FC236}">
                  <a16:creationId xmlns:a16="http://schemas.microsoft.com/office/drawing/2014/main" id="{E0A3BB4F-967C-42B4-BFA2-36EB3F97313D}"/>
                </a:ext>
              </a:extLst>
            </p:cNvPr>
            <p:cNvSpPr/>
            <p:nvPr/>
          </p:nvSpPr>
          <p:spPr>
            <a:xfrm>
              <a:off x="9694605"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NEF</a:t>
              </a:r>
              <a:endParaRPr lang="zh-CN" altLang="en-US" sz="1200" b="1" dirty="0">
                <a:solidFill>
                  <a:schemeClr val="tx1"/>
                </a:solidFill>
              </a:endParaRPr>
            </a:p>
          </p:txBody>
        </p:sp>
        <p:sp>
          <p:nvSpPr>
            <p:cNvPr id="14" name="矩形 13">
              <a:extLst>
                <a:ext uri="{FF2B5EF4-FFF2-40B4-BE49-F238E27FC236}">
                  <a16:creationId xmlns:a16="http://schemas.microsoft.com/office/drawing/2014/main" id="{E8B8ACE9-3AA1-439D-9937-18E1F9B27178}"/>
                </a:ext>
              </a:extLst>
            </p:cNvPr>
            <p:cNvSpPr/>
            <p:nvPr/>
          </p:nvSpPr>
          <p:spPr>
            <a:xfrm>
              <a:off x="8416410" y="285135"/>
              <a:ext cx="668594" cy="3834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b="1" dirty="0">
                  <a:solidFill>
                    <a:schemeClr val="tx1"/>
                  </a:solidFill>
                </a:rPr>
                <a:t>UDM</a:t>
              </a:r>
              <a:endParaRPr lang="zh-CN" altLang="en-US" sz="1100" b="1" dirty="0">
                <a:solidFill>
                  <a:schemeClr val="tx1"/>
                </a:solidFill>
              </a:endParaRPr>
            </a:p>
          </p:txBody>
        </p:sp>
        <p:grpSp>
          <p:nvGrpSpPr>
            <p:cNvPr id="15" name="组合 14">
              <a:extLst>
                <a:ext uri="{FF2B5EF4-FFF2-40B4-BE49-F238E27FC236}">
                  <a16:creationId xmlns:a16="http://schemas.microsoft.com/office/drawing/2014/main" id="{B292E384-6E69-458C-9882-B87A2E0FA0EC}"/>
                </a:ext>
              </a:extLst>
            </p:cNvPr>
            <p:cNvGrpSpPr/>
            <p:nvPr/>
          </p:nvGrpSpPr>
          <p:grpSpPr>
            <a:xfrm>
              <a:off x="732501" y="668594"/>
              <a:ext cx="10466440" cy="6046838"/>
              <a:chOff x="761998" y="973394"/>
              <a:chExt cx="10466440" cy="5142271"/>
            </a:xfrm>
          </p:grpSpPr>
          <p:cxnSp>
            <p:nvCxnSpPr>
              <p:cNvPr id="16" name="直接连接符 15">
                <a:extLst>
                  <a:ext uri="{FF2B5EF4-FFF2-40B4-BE49-F238E27FC236}">
                    <a16:creationId xmlns:a16="http://schemas.microsoft.com/office/drawing/2014/main" id="{E41399E0-13FC-4468-A6A9-2CE3A911B273}"/>
                  </a:ext>
                </a:extLst>
              </p:cNvPr>
              <p:cNvCxnSpPr>
                <a:stCxn id="7" idx="2"/>
              </p:cNvCxnSpPr>
              <p:nvPr/>
            </p:nvCxnSpPr>
            <p:spPr>
              <a:xfrm>
                <a:off x="761998"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E4D48B49-BB3C-4322-9678-91B24CD72711}"/>
                  </a:ext>
                </a:extLst>
              </p:cNvPr>
              <p:cNvCxnSpPr>
                <a:stCxn id="8" idx="2"/>
              </p:cNvCxnSpPr>
              <p:nvPr/>
            </p:nvCxnSpPr>
            <p:spPr>
              <a:xfrm>
                <a:off x="2954593"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599AD66E-9B33-4041-915E-875574D45FED}"/>
                  </a:ext>
                </a:extLst>
              </p:cNvPr>
              <p:cNvCxnSpPr>
                <a:stCxn id="9" idx="2"/>
              </p:cNvCxnSpPr>
              <p:nvPr/>
            </p:nvCxnSpPr>
            <p:spPr>
              <a:xfrm>
                <a:off x="4345857"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107B904E-D5DF-4DA6-B522-B58461ABC36D}"/>
                  </a:ext>
                </a:extLst>
              </p:cNvPr>
              <p:cNvCxnSpPr>
                <a:stCxn id="10" idx="2"/>
              </p:cNvCxnSpPr>
              <p:nvPr/>
            </p:nvCxnSpPr>
            <p:spPr>
              <a:xfrm>
                <a:off x="5884606"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3164CCC6-F658-45D8-A62B-C5C482220A12}"/>
                  </a:ext>
                </a:extLst>
              </p:cNvPr>
              <p:cNvCxnSpPr>
                <a:stCxn id="11" idx="2"/>
              </p:cNvCxnSpPr>
              <p:nvPr/>
            </p:nvCxnSpPr>
            <p:spPr>
              <a:xfrm>
                <a:off x="7339780"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8C67E059-17FB-4753-BBD7-29B876229845}"/>
                  </a:ext>
                </a:extLst>
              </p:cNvPr>
              <p:cNvCxnSpPr>
                <a:stCxn id="12" idx="2"/>
              </p:cNvCxnSpPr>
              <p:nvPr/>
            </p:nvCxnSpPr>
            <p:spPr>
              <a:xfrm>
                <a:off x="11228438"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EF6B463F-6F2C-48D3-89C8-83DEA3B10EC7}"/>
                  </a:ext>
                </a:extLst>
              </p:cNvPr>
              <p:cNvCxnSpPr>
                <a:stCxn id="13" idx="2"/>
              </p:cNvCxnSpPr>
              <p:nvPr/>
            </p:nvCxnSpPr>
            <p:spPr>
              <a:xfrm>
                <a:off x="10058399"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0395634C-BA75-4AA6-A127-00DB699FD8EC}"/>
                  </a:ext>
                </a:extLst>
              </p:cNvPr>
              <p:cNvCxnSpPr>
                <a:stCxn id="14" idx="2"/>
              </p:cNvCxnSpPr>
              <p:nvPr/>
            </p:nvCxnSpPr>
            <p:spPr>
              <a:xfrm>
                <a:off x="8780204" y="973394"/>
                <a:ext cx="0" cy="5142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4" name="直接箭头连接符 23">
              <a:extLst>
                <a:ext uri="{FF2B5EF4-FFF2-40B4-BE49-F238E27FC236}">
                  <a16:creationId xmlns:a16="http://schemas.microsoft.com/office/drawing/2014/main" id="{42191F22-1131-4BCA-9AC6-13338146FE8F}"/>
                </a:ext>
              </a:extLst>
            </p:cNvPr>
            <p:cNvCxnSpPr/>
            <p:nvPr/>
          </p:nvCxnSpPr>
          <p:spPr>
            <a:xfrm flipH="1">
              <a:off x="5855109" y="1120877"/>
              <a:ext cx="41737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E444EE0E-DB85-4B38-AE32-07AF78074F67}"/>
                </a:ext>
              </a:extLst>
            </p:cNvPr>
            <p:cNvSpPr txBox="1"/>
            <p:nvPr/>
          </p:nvSpPr>
          <p:spPr>
            <a:xfrm>
              <a:off x="5904269" y="813099"/>
              <a:ext cx="3652686" cy="321135"/>
            </a:xfrm>
            <a:prstGeom prst="rect">
              <a:avLst/>
            </a:prstGeom>
            <a:noFill/>
          </p:spPr>
          <p:txBody>
            <a:bodyPr wrap="square" rtlCol="0">
              <a:spAutoFit/>
            </a:bodyPr>
            <a:lstStyle/>
            <a:p>
              <a:r>
                <a:rPr lang="en-US" altLang="zh-CN" sz="1050" dirty="0"/>
                <a:t>1a. MBS session creation (MBS session priority)</a:t>
              </a:r>
              <a:endParaRPr lang="zh-CN" altLang="en-US" sz="1050" dirty="0"/>
            </a:p>
          </p:txBody>
        </p:sp>
        <p:cxnSp>
          <p:nvCxnSpPr>
            <p:cNvPr id="26" name="直接箭头连接符 25">
              <a:extLst>
                <a:ext uri="{FF2B5EF4-FFF2-40B4-BE49-F238E27FC236}">
                  <a16:creationId xmlns:a16="http://schemas.microsoft.com/office/drawing/2014/main" id="{FB1E63AA-9E0C-4DF5-9F71-FD8961A9C4A6}"/>
                </a:ext>
              </a:extLst>
            </p:cNvPr>
            <p:cNvCxnSpPr/>
            <p:nvPr/>
          </p:nvCxnSpPr>
          <p:spPr>
            <a:xfrm flipH="1">
              <a:off x="10028902" y="1125793"/>
              <a:ext cx="11749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a:extLst>
                <a:ext uri="{FF2B5EF4-FFF2-40B4-BE49-F238E27FC236}">
                  <a16:creationId xmlns:a16="http://schemas.microsoft.com/office/drawing/2014/main" id="{568FF6CE-8327-4769-BEE7-76D3B9DA4B65}"/>
                </a:ext>
              </a:extLst>
            </p:cNvPr>
            <p:cNvCxnSpPr/>
            <p:nvPr/>
          </p:nvCxnSpPr>
          <p:spPr>
            <a:xfrm flipH="1">
              <a:off x="7310283" y="2086581"/>
              <a:ext cx="38886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矩形 27">
              <a:extLst>
                <a:ext uri="{FF2B5EF4-FFF2-40B4-BE49-F238E27FC236}">
                  <a16:creationId xmlns:a16="http://schemas.microsoft.com/office/drawing/2014/main" id="{31C963BA-9286-49B3-829F-D7C260146C79}"/>
                </a:ext>
              </a:extLst>
            </p:cNvPr>
            <p:cNvSpPr/>
            <p:nvPr/>
          </p:nvSpPr>
          <p:spPr>
            <a:xfrm>
              <a:off x="2443313" y="1258528"/>
              <a:ext cx="4163964" cy="3146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2a. Shared tunnel establishment (MBS session priority)</a:t>
              </a:r>
              <a:endParaRPr lang="zh-CN" altLang="en-US" sz="1050" dirty="0">
                <a:solidFill>
                  <a:schemeClr val="tx1"/>
                </a:solidFill>
              </a:endParaRPr>
            </a:p>
          </p:txBody>
        </p:sp>
        <p:sp>
          <p:nvSpPr>
            <p:cNvPr id="29" name="文本框 28">
              <a:extLst>
                <a:ext uri="{FF2B5EF4-FFF2-40B4-BE49-F238E27FC236}">
                  <a16:creationId xmlns:a16="http://schemas.microsoft.com/office/drawing/2014/main" id="{F744CA57-8F9A-435E-9551-9DD6B67867E8}"/>
                </a:ext>
              </a:extLst>
            </p:cNvPr>
            <p:cNvSpPr txBox="1"/>
            <p:nvPr/>
          </p:nvSpPr>
          <p:spPr>
            <a:xfrm>
              <a:off x="759543" y="796863"/>
              <a:ext cx="1519083" cy="491148"/>
            </a:xfrm>
            <a:prstGeom prst="rect">
              <a:avLst/>
            </a:prstGeom>
            <a:noFill/>
          </p:spPr>
          <p:txBody>
            <a:bodyPr wrap="square" rtlCol="0">
              <a:spAutoFit/>
            </a:bodyPr>
            <a:lstStyle/>
            <a:p>
              <a:pPr algn="ctr"/>
              <a:r>
                <a:rPr lang="en-US" altLang="zh-CN" sz="1000" b="1" dirty="0"/>
                <a:t>MBS session priority information</a:t>
              </a:r>
            </a:p>
          </p:txBody>
        </p:sp>
        <p:sp>
          <p:nvSpPr>
            <p:cNvPr id="30" name="文本框 29">
              <a:extLst>
                <a:ext uri="{FF2B5EF4-FFF2-40B4-BE49-F238E27FC236}">
                  <a16:creationId xmlns:a16="http://schemas.microsoft.com/office/drawing/2014/main" id="{6E358D9F-C5AB-41E6-95B2-37853188DE1A}"/>
                </a:ext>
              </a:extLst>
            </p:cNvPr>
            <p:cNvSpPr txBox="1"/>
            <p:nvPr/>
          </p:nvSpPr>
          <p:spPr>
            <a:xfrm>
              <a:off x="759543" y="1685227"/>
              <a:ext cx="1519083" cy="491147"/>
            </a:xfrm>
            <a:prstGeom prst="rect">
              <a:avLst/>
            </a:prstGeom>
            <a:noFill/>
          </p:spPr>
          <p:txBody>
            <a:bodyPr wrap="square" rtlCol="0">
              <a:spAutoFit/>
            </a:bodyPr>
            <a:lstStyle/>
            <a:p>
              <a:pPr algn="ctr"/>
              <a:r>
                <a:rPr lang="en-US" altLang="zh-CN" sz="1000" b="1" dirty="0"/>
                <a:t>MBS UE priority information</a:t>
              </a:r>
              <a:endParaRPr lang="zh-CN" altLang="en-US" sz="1000" b="1" dirty="0"/>
            </a:p>
          </p:txBody>
        </p:sp>
        <p:sp>
          <p:nvSpPr>
            <p:cNvPr id="31" name="矩形 30">
              <a:extLst>
                <a:ext uri="{FF2B5EF4-FFF2-40B4-BE49-F238E27FC236}">
                  <a16:creationId xmlns:a16="http://schemas.microsoft.com/office/drawing/2014/main" id="{CEE06F9C-11FB-4BD5-B2DC-E11FC322D798}"/>
                </a:ext>
              </a:extLst>
            </p:cNvPr>
            <p:cNvSpPr/>
            <p:nvPr/>
          </p:nvSpPr>
          <p:spPr>
            <a:xfrm>
              <a:off x="2438397" y="2193039"/>
              <a:ext cx="5034115" cy="3146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2b. PDU session modification (Connected UE)</a:t>
              </a:r>
              <a:endParaRPr lang="zh-CN" altLang="en-US" sz="1050" dirty="0">
                <a:solidFill>
                  <a:schemeClr val="tx1"/>
                </a:solidFill>
              </a:endParaRPr>
            </a:p>
          </p:txBody>
        </p:sp>
        <p:sp>
          <p:nvSpPr>
            <p:cNvPr id="32" name="文本框 31">
              <a:extLst>
                <a:ext uri="{FF2B5EF4-FFF2-40B4-BE49-F238E27FC236}">
                  <a16:creationId xmlns:a16="http://schemas.microsoft.com/office/drawing/2014/main" id="{BF5E8050-7308-4005-BA26-1F406BF77553}"/>
                </a:ext>
              </a:extLst>
            </p:cNvPr>
            <p:cNvSpPr txBox="1"/>
            <p:nvPr/>
          </p:nvSpPr>
          <p:spPr>
            <a:xfrm>
              <a:off x="7310282" y="1770234"/>
              <a:ext cx="4114802" cy="321135"/>
            </a:xfrm>
            <a:prstGeom prst="rect">
              <a:avLst/>
            </a:prstGeom>
            <a:noFill/>
          </p:spPr>
          <p:txBody>
            <a:bodyPr wrap="square" rtlCol="0">
              <a:spAutoFit/>
            </a:bodyPr>
            <a:lstStyle/>
            <a:p>
              <a:r>
                <a:rPr lang="en-US" altLang="zh-CN" sz="1050" dirty="0"/>
                <a:t>1b. Npcf_PolicyAuthorization_Update (Connected UE)</a:t>
              </a:r>
              <a:endParaRPr lang="zh-CN" altLang="en-US" sz="1050" dirty="0"/>
            </a:p>
          </p:txBody>
        </p:sp>
        <p:sp>
          <p:nvSpPr>
            <p:cNvPr id="33" name="矩形 32">
              <a:extLst>
                <a:ext uri="{FF2B5EF4-FFF2-40B4-BE49-F238E27FC236}">
                  <a16:creationId xmlns:a16="http://schemas.microsoft.com/office/drawing/2014/main" id="{3BF60DF1-B2B9-4ED8-BCE7-F2AD28689F2C}"/>
                </a:ext>
              </a:extLst>
            </p:cNvPr>
            <p:cNvSpPr/>
            <p:nvPr/>
          </p:nvSpPr>
          <p:spPr>
            <a:xfrm>
              <a:off x="2244216" y="2574765"/>
              <a:ext cx="1909916" cy="4728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3b. RAN </a:t>
              </a:r>
              <a:r>
                <a:rPr lang="en-US" altLang="zh-CN" sz="1050" b="1" dirty="0">
                  <a:solidFill>
                    <a:schemeClr val="tx1"/>
                  </a:solidFill>
                </a:rPr>
                <a:t>MAY</a:t>
              </a:r>
              <a:r>
                <a:rPr lang="en-US" altLang="zh-CN" sz="1050" dirty="0">
                  <a:solidFill>
                    <a:schemeClr val="tx1"/>
                  </a:solidFill>
                </a:rPr>
                <a:t> keep this UE to connected</a:t>
              </a:r>
              <a:endParaRPr lang="zh-CN" altLang="en-US" sz="1050" dirty="0">
                <a:solidFill>
                  <a:schemeClr val="tx1"/>
                </a:solidFill>
              </a:endParaRPr>
            </a:p>
          </p:txBody>
        </p:sp>
        <p:cxnSp>
          <p:nvCxnSpPr>
            <p:cNvPr id="34" name="直接箭头连接符 33">
              <a:extLst>
                <a:ext uri="{FF2B5EF4-FFF2-40B4-BE49-F238E27FC236}">
                  <a16:creationId xmlns:a16="http://schemas.microsoft.com/office/drawing/2014/main" id="{76AE572A-89AE-4A7D-9981-6AEF98162B15}"/>
                </a:ext>
              </a:extLst>
            </p:cNvPr>
            <p:cNvCxnSpPr/>
            <p:nvPr/>
          </p:nvCxnSpPr>
          <p:spPr>
            <a:xfrm flipH="1">
              <a:off x="5837902" y="3487428"/>
              <a:ext cx="41737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文本框 34">
              <a:extLst>
                <a:ext uri="{FF2B5EF4-FFF2-40B4-BE49-F238E27FC236}">
                  <a16:creationId xmlns:a16="http://schemas.microsoft.com/office/drawing/2014/main" id="{E4F7C3CB-BAA7-427F-85C5-D5BE1A9C76C6}"/>
                </a:ext>
              </a:extLst>
            </p:cNvPr>
            <p:cNvSpPr txBox="1"/>
            <p:nvPr/>
          </p:nvSpPr>
          <p:spPr>
            <a:xfrm>
              <a:off x="5887062" y="3179651"/>
              <a:ext cx="3652686" cy="321135"/>
            </a:xfrm>
            <a:prstGeom prst="rect">
              <a:avLst/>
            </a:prstGeom>
            <a:noFill/>
          </p:spPr>
          <p:txBody>
            <a:bodyPr wrap="square" rtlCol="0">
              <a:spAutoFit/>
            </a:bodyPr>
            <a:lstStyle/>
            <a:p>
              <a:r>
                <a:rPr lang="en-US" altLang="zh-CN" sz="1050" dirty="0"/>
                <a:t>1c. MBS session creation (list of Connected UE)</a:t>
              </a:r>
              <a:endParaRPr lang="zh-CN" altLang="en-US" sz="1050" dirty="0"/>
            </a:p>
          </p:txBody>
        </p:sp>
        <p:cxnSp>
          <p:nvCxnSpPr>
            <p:cNvPr id="36" name="直接箭头连接符 35">
              <a:extLst>
                <a:ext uri="{FF2B5EF4-FFF2-40B4-BE49-F238E27FC236}">
                  <a16:creationId xmlns:a16="http://schemas.microsoft.com/office/drawing/2014/main" id="{5502BC3D-E72A-486F-B2E7-D5570452AF01}"/>
                </a:ext>
              </a:extLst>
            </p:cNvPr>
            <p:cNvCxnSpPr/>
            <p:nvPr/>
          </p:nvCxnSpPr>
          <p:spPr>
            <a:xfrm flipH="1">
              <a:off x="10019070" y="3488005"/>
              <a:ext cx="11749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直接箭头连接符 36">
              <a:extLst>
                <a:ext uri="{FF2B5EF4-FFF2-40B4-BE49-F238E27FC236}">
                  <a16:creationId xmlns:a16="http://schemas.microsoft.com/office/drawing/2014/main" id="{811FA7D2-97DF-4C00-A766-ABF531154DE4}"/>
                </a:ext>
              </a:extLst>
            </p:cNvPr>
            <p:cNvCxnSpPr/>
            <p:nvPr/>
          </p:nvCxnSpPr>
          <p:spPr>
            <a:xfrm>
              <a:off x="732501" y="3639828"/>
              <a:ext cx="35838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34A833DE-FF67-49BA-BF8F-9EF2E7DFD00B}"/>
                </a:ext>
              </a:extLst>
            </p:cNvPr>
            <p:cNvSpPr txBox="1"/>
            <p:nvPr/>
          </p:nvSpPr>
          <p:spPr>
            <a:xfrm>
              <a:off x="779204" y="3324285"/>
              <a:ext cx="1039766" cy="321135"/>
            </a:xfrm>
            <a:prstGeom prst="rect">
              <a:avLst/>
            </a:prstGeom>
            <a:noFill/>
          </p:spPr>
          <p:txBody>
            <a:bodyPr wrap="square" rtlCol="0">
              <a:spAutoFit/>
            </a:bodyPr>
            <a:lstStyle/>
            <a:p>
              <a:r>
                <a:rPr lang="en-US" altLang="zh-CN" sz="1050" dirty="0"/>
                <a:t>2c. UE join</a:t>
              </a:r>
              <a:endParaRPr lang="zh-CN" altLang="en-US" sz="1050" dirty="0"/>
            </a:p>
          </p:txBody>
        </p:sp>
        <p:cxnSp>
          <p:nvCxnSpPr>
            <p:cNvPr id="39" name="直接箭头连接符 38">
              <a:extLst>
                <a:ext uri="{FF2B5EF4-FFF2-40B4-BE49-F238E27FC236}">
                  <a16:creationId xmlns:a16="http://schemas.microsoft.com/office/drawing/2014/main" id="{897BF6B1-8136-4681-BDC9-DAF64483A0A1}"/>
                </a:ext>
              </a:extLst>
            </p:cNvPr>
            <p:cNvCxnSpPr/>
            <p:nvPr/>
          </p:nvCxnSpPr>
          <p:spPr>
            <a:xfrm flipH="1">
              <a:off x="4316360" y="3752899"/>
              <a:ext cx="153874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文本框 39">
              <a:extLst>
                <a:ext uri="{FF2B5EF4-FFF2-40B4-BE49-F238E27FC236}">
                  <a16:creationId xmlns:a16="http://schemas.microsoft.com/office/drawing/2014/main" id="{CE09D699-C34C-49E3-94E9-0746A97BB622}"/>
                </a:ext>
              </a:extLst>
            </p:cNvPr>
            <p:cNvSpPr txBox="1"/>
            <p:nvPr/>
          </p:nvSpPr>
          <p:spPr>
            <a:xfrm>
              <a:off x="4343396" y="3478173"/>
              <a:ext cx="3374926" cy="321135"/>
            </a:xfrm>
            <a:prstGeom prst="rect">
              <a:avLst/>
            </a:prstGeom>
            <a:noFill/>
          </p:spPr>
          <p:txBody>
            <a:bodyPr wrap="square" rtlCol="0">
              <a:spAutoFit/>
            </a:bodyPr>
            <a:lstStyle/>
            <a:p>
              <a:r>
                <a:rPr lang="en-US" altLang="zh-CN" sz="1050" dirty="0"/>
                <a:t>3c. Context subscribe (list of Connected UE)</a:t>
              </a:r>
              <a:endParaRPr lang="zh-CN" altLang="en-US" sz="1050" dirty="0"/>
            </a:p>
          </p:txBody>
        </p:sp>
        <p:sp>
          <p:nvSpPr>
            <p:cNvPr id="41" name="矩形 40">
              <a:extLst>
                <a:ext uri="{FF2B5EF4-FFF2-40B4-BE49-F238E27FC236}">
                  <a16:creationId xmlns:a16="http://schemas.microsoft.com/office/drawing/2014/main" id="{061871C0-08AD-4270-A6A9-BEA802F708FB}"/>
                </a:ext>
              </a:extLst>
            </p:cNvPr>
            <p:cNvSpPr/>
            <p:nvPr/>
          </p:nvSpPr>
          <p:spPr>
            <a:xfrm>
              <a:off x="1568244" y="3854777"/>
              <a:ext cx="3534697" cy="3146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4c. PDU session modification (Connected UE)</a:t>
              </a:r>
              <a:endParaRPr lang="zh-CN" altLang="en-US" sz="1050" dirty="0">
                <a:solidFill>
                  <a:schemeClr val="tx1"/>
                </a:solidFill>
              </a:endParaRPr>
            </a:p>
          </p:txBody>
        </p:sp>
        <p:sp>
          <p:nvSpPr>
            <p:cNvPr id="42" name="矩形 41">
              <a:extLst>
                <a:ext uri="{FF2B5EF4-FFF2-40B4-BE49-F238E27FC236}">
                  <a16:creationId xmlns:a16="http://schemas.microsoft.com/office/drawing/2014/main" id="{CB3FADB9-559D-4C66-923B-DF9BF69F5C80}"/>
                </a:ext>
              </a:extLst>
            </p:cNvPr>
            <p:cNvSpPr/>
            <p:nvPr/>
          </p:nvSpPr>
          <p:spPr>
            <a:xfrm>
              <a:off x="255635" y="4765899"/>
              <a:ext cx="8819536" cy="3146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2d. PDU session establishment (SMF gets prioritized info)</a:t>
              </a:r>
              <a:endParaRPr lang="zh-CN" altLang="en-US" sz="1050" dirty="0">
                <a:solidFill>
                  <a:schemeClr val="tx1"/>
                </a:solidFill>
              </a:endParaRPr>
            </a:p>
          </p:txBody>
        </p:sp>
        <p:cxnSp>
          <p:nvCxnSpPr>
            <p:cNvPr id="43" name="直接箭头连接符 42">
              <a:extLst>
                <a:ext uri="{FF2B5EF4-FFF2-40B4-BE49-F238E27FC236}">
                  <a16:creationId xmlns:a16="http://schemas.microsoft.com/office/drawing/2014/main" id="{363B3BD8-90D2-4B56-8231-D37AF78A39D3}"/>
                </a:ext>
              </a:extLst>
            </p:cNvPr>
            <p:cNvCxnSpPr/>
            <p:nvPr/>
          </p:nvCxnSpPr>
          <p:spPr>
            <a:xfrm>
              <a:off x="717752" y="5397459"/>
              <a:ext cx="35838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文本框 43">
              <a:extLst>
                <a:ext uri="{FF2B5EF4-FFF2-40B4-BE49-F238E27FC236}">
                  <a16:creationId xmlns:a16="http://schemas.microsoft.com/office/drawing/2014/main" id="{C1492CE6-06D8-4F8D-AEB4-58240FCBF6B9}"/>
                </a:ext>
              </a:extLst>
            </p:cNvPr>
            <p:cNvSpPr txBox="1"/>
            <p:nvPr/>
          </p:nvSpPr>
          <p:spPr>
            <a:xfrm>
              <a:off x="764456" y="5081916"/>
              <a:ext cx="1039766" cy="321135"/>
            </a:xfrm>
            <a:prstGeom prst="rect">
              <a:avLst/>
            </a:prstGeom>
            <a:noFill/>
          </p:spPr>
          <p:txBody>
            <a:bodyPr wrap="square" rtlCol="0">
              <a:spAutoFit/>
            </a:bodyPr>
            <a:lstStyle/>
            <a:p>
              <a:r>
                <a:rPr lang="en-US" altLang="zh-CN" sz="1050" dirty="0"/>
                <a:t>3d. UE join</a:t>
              </a:r>
              <a:endParaRPr lang="zh-CN" altLang="en-US" sz="1050" dirty="0"/>
            </a:p>
          </p:txBody>
        </p:sp>
        <p:sp>
          <p:nvSpPr>
            <p:cNvPr id="45" name="矩形 44">
              <a:extLst>
                <a:ext uri="{FF2B5EF4-FFF2-40B4-BE49-F238E27FC236}">
                  <a16:creationId xmlns:a16="http://schemas.microsoft.com/office/drawing/2014/main" id="{947592A1-0D7B-4E8F-B30F-0F6872F3CB7F}"/>
                </a:ext>
              </a:extLst>
            </p:cNvPr>
            <p:cNvSpPr/>
            <p:nvPr/>
          </p:nvSpPr>
          <p:spPr>
            <a:xfrm>
              <a:off x="1917289" y="5490323"/>
              <a:ext cx="3534697" cy="3146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solidFill>
                </a:rPr>
                <a:t>4d. PDU session modification (Inactive UE)</a:t>
              </a:r>
              <a:endParaRPr lang="zh-CN" altLang="en-US" sz="1050" dirty="0">
                <a:solidFill>
                  <a:schemeClr val="tx1"/>
                </a:solidFill>
              </a:endParaRPr>
            </a:p>
          </p:txBody>
        </p:sp>
        <p:cxnSp>
          <p:nvCxnSpPr>
            <p:cNvPr id="46" name="直接箭头连接符 45">
              <a:extLst>
                <a:ext uri="{FF2B5EF4-FFF2-40B4-BE49-F238E27FC236}">
                  <a16:creationId xmlns:a16="http://schemas.microsoft.com/office/drawing/2014/main" id="{0D977F68-598A-436C-9F32-89B5BDC1CE23}"/>
                </a:ext>
              </a:extLst>
            </p:cNvPr>
            <p:cNvCxnSpPr/>
            <p:nvPr/>
          </p:nvCxnSpPr>
          <p:spPr>
            <a:xfrm flipH="1">
              <a:off x="10028902" y="4623630"/>
              <a:ext cx="11651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直接箭头连接符 46">
              <a:extLst>
                <a:ext uri="{FF2B5EF4-FFF2-40B4-BE49-F238E27FC236}">
                  <a16:creationId xmlns:a16="http://schemas.microsoft.com/office/drawing/2014/main" id="{71750475-1A65-4CBB-BF0D-4A3CC9F80F7C}"/>
                </a:ext>
              </a:extLst>
            </p:cNvPr>
            <p:cNvCxnSpPr/>
            <p:nvPr/>
          </p:nvCxnSpPr>
          <p:spPr>
            <a:xfrm flipH="1">
              <a:off x="8755623" y="4633462"/>
              <a:ext cx="12732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文本框 47">
              <a:extLst>
                <a:ext uri="{FF2B5EF4-FFF2-40B4-BE49-F238E27FC236}">
                  <a16:creationId xmlns:a16="http://schemas.microsoft.com/office/drawing/2014/main" id="{1D2FEB4E-5DCC-4058-87FB-98A897EC7EFB}"/>
                </a:ext>
              </a:extLst>
            </p:cNvPr>
            <p:cNvSpPr txBox="1"/>
            <p:nvPr/>
          </p:nvSpPr>
          <p:spPr>
            <a:xfrm>
              <a:off x="8755622" y="4302822"/>
              <a:ext cx="3245305" cy="378155"/>
            </a:xfrm>
            <a:prstGeom prst="rect">
              <a:avLst/>
            </a:prstGeom>
            <a:noFill/>
          </p:spPr>
          <p:txBody>
            <a:bodyPr wrap="square" rtlCol="0">
              <a:spAutoFit/>
            </a:bodyPr>
            <a:lstStyle/>
            <a:p>
              <a:r>
                <a:rPr lang="en-US" altLang="zh-CN" sz="1050" dirty="0"/>
                <a:t>1d. Authorized UE list + prioritized info</a:t>
              </a:r>
              <a:endParaRPr lang="zh-CN" altLang="en-US" sz="1050" dirty="0"/>
            </a:p>
          </p:txBody>
        </p:sp>
        <p:sp>
          <p:nvSpPr>
            <p:cNvPr id="49" name="矩形 48">
              <a:extLst>
                <a:ext uri="{FF2B5EF4-FFF2-40B4-BE49-F238E27FC236}">
                  <a16:creationId xmlns:a16="http://schemas.microsoft.com/office/drawing/2014/main" id="{E6BA39D0-D1C3-4808-86E6-0A01A67BDD40}"/>
                </a:ext>
              </a:extLst>
            </p:cNvPr>
            <p:cNvSpPr/>
            <p:nvPr/>
          </p:nvSpPr>
          <p:spPr>
            <a:xfrm>
              <a:off x="7059814" y="6121405"/>
              <a:ext cx="4690651" cy="407784"/>
            </a:xfrm>
            <a:prstGeom prst="rect">
              <a:avLst/>
            </a:prstGeom>
            <a:solidFill>
              <a:schemeClr val="accent1"/>
            </a:solidFill>
            <a:ln>
              <a:solidFill>
                <a:schemeClr val="accent1">
                  <a:shade val="50000"/>
                </a:schemeClr>
              </a:solidFill>
            </a:ln>
          </p:spPr>
          <p:txBody>
            <a:bodyPr wrap="square">
              <a:spAutoFit/>
            </a:bodyPr>
            <a:lstStyle/>
            <a:p>
              <a:pPr algn="ctr"/>
              <a:r>
                <a:rPr lang="en-US" altLang="zh-CN" sz="1200" b="1" dirty="0">
                  <a:solidFill>
                    <a:schemeClr val="bg1"/>
                  </a:solidFill>
                </a:rPr>
                <a:t>Overview of Assistance information provisioning</a:t>
              </a:r>
              <a:endParaRPr lang="zh-CN" altLang="en-US" sz="1200" b="1" dirty="0">
                <a:solidFill>
                  <a:schemeClr val="bg1"/>
                </a:solidFill>
              </a:endParaRPr>
            </a:p>
          </p:txBody>
        </p:sp>
        <p:cxnSp>
          <p:nvCxnSpPr>
            <p:cNvPr id="50" name="直接连接符 49">
              <a:extLst>
                <a:ext uri="{FF2B5EF4-FFF2-40B4-BE49-F238E27FC236}">
                  <a16:creationId xmlns:a16="http://schemas.microsoft.com/office/drawing/2014/main" id="{FFE0B1BD-0324-4C22-B309-F8E2B6780A41}"/>
                </a:ext>
              </a:extLst>
            </p:cNvPr>
            <p:cNvCxnSpPr/>
            <p:nvPr/>
          </p:nvCxnSpPr>
          <p:spPr>
            <a:xfrm>
              <a:off x="255635" y="1670256"/>
              <a:ext cx="11685549" cy="0"/>
            </a:xfrm>
            <a:prstGeom prst="line">
              <a:avLst/>
            </a:prstGeom>
            <a:ln w="25400">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1" name="文本框 50">
              <a:extLst>
                <a:ext uri="{FF2B5EF4-FFF2-40B4-BE49-F238E27FC236}">
                  <a16:creationId xmlns:a16="http://schemas.microsoft.com/office/drawing/2014/main" id="{5E215E8C-68C0-4C6B-BC11-F16E10DB0317}"/>
                </a:ext>
              </a:extLst>
            </p:cNvPr>
            <p:cNvSpPr txBox="1"/>
            <p:nvPr/>
          </p:nvSpPr>
          <p:spPr>
            <a:xfrm>
              <a:off x="11136407" y="2719197"/>
              <a:ext cx="737421" cy="340025"/>
            </a:xfrm>
            <a:prstGeom prst="rect">
              <a:avLst/>
            </a:prstGeom>
            <a:noFill/>
          </p:spPr>
          <p:txBody>
            <a:bodyPr wrap="square" rtlCol="0">
              <a:spAutoFit/>
            </a:bodyPr>
            <a:lstStyle/>
            <a:p>
              <a:r>
                <a:rPr lang="en-US" altLang="zh-CN" sz="1200" b="1" dirty="0"/>
                <a:t>Alt#1</a:t>
              </a:r>
              <a:endParaRPr lang="zh-CN" altLang="en-US" sz="1200" b="1" dirty="0"/>
            </a:p>
          </p:txBody>
        </p:sp>
        <p:sp>
          <p:nvSpPr>
            <p:cNvPr id="52" name="文本框 51">
              <a:extLst>
                <a:ext uri="{FF2B5EF4-FFF2-40B4-BE49-F238E27FC236}">
                  <a16:creationId xmlns:a16="http://schemas.microsoft.com/office/drawing/2014/main" id="{2108A6CB-4E89-4AD5-82F1-815A2127C423}"/>
                </a:ext>
              </a:extLst>
            </p:cNvPr>
            <p:cNvSpPr txBox="1"/>
            <p:nvPr/>
          </p:nvSpPr>
          <p:spPr>
            <a:xfrm>
              <a:off x="11153706" y="3898841"/>
              <a:ext cx="737421" cy="340025"/>
            </a:xfrm>
            <a:prstGeom prst="rect">
              <a:avLst/>
            </a:prstGeom>
            <a:noFill/>
          </p:spPr>
          <p:txBody>
            <a:bodyPr wrap="square" rtlCol="0">
              <a:spAutoFit/>
            </a:bodyPr>
            <a:lstStyle/>
            <a:p>
              <a:r>
                <a:rPr lang="en-US" altLang="zh-CN" sz="1200" b="1" dirty="0"/>
                <a:t>Alt#2</a:t>
              </a:r>
              <a:endParaRPr lang="zh-CN" altLang="en-US" sz="1200" b="1" dirty="0"/>
            </a:p>
          </p:txBody>
        </p:sp>
        <p:sp>
          <p:nvSpPr>
            <p:cNvPr id="53" name="文本框 52">
              <a:extLst>
                <a:ext uri="{FF2B5EF4-FFF2-40B4-BE49-F238E27FC236}">
                  <a16:creationId xmlns:a16="http://schemas.microsoft.com/office/drawing/2014/main" id="{3C9C2A1B-D3FE-4BD1-9446-EBDC59364CD6}"/>
                </a:ext>
              </a:extLst>
            </p:cNvPr>
            <p:cNvSpPr txBox="1"/>
            <p:nvPr/>
          </p:nvSpPr>
          <p:spPr>
            <a:xfrm>
              <a:off x="11121616" y="5499021"/>
              <a:ext cx="737421" cy="340025"/>
            </a:xfrm>
            <a:prstGeom prst="rect">
              <a:avLst/>
            </a:prstGeom>
            <a:noFill/>
          </p:spPr>
          <p:txBody>
            <a:bodyPr wrap="square" rtlCol="0">
              <a:spAutoFit/>
            </a:bodyPr>
            <a:lstStyle/>
            <a:p>
              <a:r>
                <a:rPr lang="en-US" altLang="zh-CN" sz="1200" b="1" dirty="0"/>
                <a:t>Alt#3</a:t>
              </a:r>
              <a:endParaRPr lang="zh-CN" altLang="en-US" sz="1200" b="1" dirty="0"/>
            </a:p>
          </p:txBody>
        </p:sp>
      </p:grpSp>
      <p:sp>
        <p:nvSpPr>
          <p:cNvPr id="55" name="文本框 54">
            <a:extLst>
              <a:ext uri="{FF2B5EF4-FFF2-40B4-BE49-F238E27FC236}">
                <a16:creationId xmlns:a16="http://schemas.microsoft.com/office/drawing/2014/main" id="{4BA21642-C79B-477D-86B4-4C2BAE16BB69}"/>
              </a:ext>
            </a:extLst>
          </p:cNvPr>
          <p:cNvSpPr txBox="1"/>
          <p:nvPr/>
        </p:nvSpPr>
        <p:spPr>
          <a:xfrm>
            <a:off x="9423671" y="1763150"/>
            <a:ext cx="2586962" cy="923330"/>
          </a:xfrm>
          <a:prstGeom prst="rect">
            <a:avLst/>
          </a:prstGeom>
          <a:noFill/>
        </p:spPr>
        <p:txBody>
          <a:bodyPr wrap="square" rtlCol="0">
            <a:spAutoFit/>
          </a:bodyPr>
          <a:lstStyle/>
          <a:p>
            <a:pPr marL="285750" indent="-285750">
              <a:buFont typeface="Arial" panose="020B0604020202020204" pitchFamily="34" charset="0"/>
              <a:buChar char="•"/>
            </a:pPr>
            <a:r>
              <a:rPr lang="en-US" altLang="zh-CN" b="1" dirty="0"/>
              <a:t>Issue #1 – the way to provide the assistant info for MBS</a:t>
            </a:r>
            <a:endParaRPr lang="zh-CN" altLang="en-US" b="1" dirty="0"/>
          </a:p>
        </p:txBody>
      </p:sp>
    </p:spTree>
    <p:extLst>
      <p:ext uri="{BB962C8B-B14F-4D97-AF65-F5344CB8AC3E}">
        <p14:creationId xmlns:p14="http://schemas.microsoft.com/office/powerpoint/2010/main" val="3954562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683047-33F9-46C3-8EDA-4698D66AC950}"/>
              </a:ext>
            </a:extLst>
          </p:cNvPr>
          <p:cNvSpPr>
            <a:spLocks noGrp="1"/>
          </p:cNvSpPr>
          <p:nvPr>
            <p:ph type="title"/>
          </p:nvPr>
        </p:nvSpPr>
        <p:spPr/>
        <p:txBody>
          <a:bodyPr/>
          <a:lstStyle/>
          <a:p>
            <a:r>
              <a:rPr lang="en-US" altLang="zh-CN" b="1" dirty="0"/>
              <a:t>KI#1 (RRC Inactive reception), cont’d</a:t>
            </a:r>
            <a:endParaRPr lang="zh-CN" altLang="en-US" dirty="0"/>
          </a:p>
        </p:txBody>
      </p:sp>
      <p:sp>
        <p:nvSpPr>
          <p:cNvPr id="3" name="内容占位符 2">
            <a:extLst>
              <a:ext uri="{FF2B5EF4-FFF2-40B4-BE49-F238E27FC236}">
                <a16:creationId xmlns:a16="http://schemas.microsoft.com/office/drawing/2014/main" id="{94BACE1A-7D62-4DA8-8BC8-FBCEBFD610E0}"/>
              </a:ext>
            </a:extLst>
          </p:cNvPr>
          <p:cNvSpPr>
            <a:spLocks noGrp="1"/>
          </p:cNvSpPr>
          <p:nvPr>
            <p:ph idx="1"/>
          </p:nvPr>
        </p:nvSpPr>
        <p:spPr>
          <a:xfrm>
            <a:off x="838199" y="1825625"/>
            <a:ext cx="11028903" cy="4351338"/>
          </a:xfrm>
        </p:spPr>
        <p:txBody>
          <a:bodyPr>
            <a:normAutofit fontScale="92500" lnSpcReduction="20000"/>
          </a:bodyPr>
          <a:lstStyle/>
          <a:p>
            <a:pPr marL="285750" indent="-285750">
              <a:lnSpc>
                <a:spcPct val="110000"/>
              </a:lnSpc>
            </a:pPr>
            <a:r>
              <a:rPr lang="en-US" altLang="zh-CN" b="1" dirty="0"/>
              <a:t>Issue #2 – What information will be provided to the RAN? </a:t>
            </a:r>
          </a:p>
          <a:p>
            <a:pPr marL="742950" lvl="1" indent="-285750">
              <a:lnSpc>
                <a:spcPct val="110000"/>
              </a:lnSpc>
            </a:pPr>
            <a:r>
              <a:rPr lang="en-US" altLang="zh-CN" b="1" dirty="0"/>
              <a:t>Alt #1</a:t>
            </a:r>
            <a:r>
              <a:rPr lang="en-US" altLang="zh-CN" dirty="0"/>
              <a:t>: For an MBS session, an indication if the UE is Privileged(or the UE is suggested to be kept in CM-CONNECTED mode);</a:t>
            </a:r>
          </a:p>
          <a:p>
            <a:pPr marL="742950" lvl="1" indent="-285750">
              <a:lnSpc>
                <a:spcPct val="110000"/>
              </a:lnSpc>
            </a:pPr>
            <a:r>
              <a:rPr lang="en-US" altLang="zh-CN" b="1" strike="sngStrike" dirty="0"/>
              <a:t>Alt #2</a:t>
            </a:r>
            <a:r>
              <a:rPr lang="en-US" altLang="zh-CN" strike="sngStrike" dirty="0"/>
              <a:t>: For an MBS session, an indication if the UE can be switched to RRC Inactive mode and receive MBS data.?</a:t>
            </a:r>
          </a:p>
          <a:p>
            <a:pPr marL="742950" lvl="1" indent="-285750">
              <a:lnSpc>
                <a:spcPct val="110000"/>
              </a:lnSpc>
            </a:pPr>
            <a:r>
              <a:rPr lang="en-US" altLang="zh-CN" b="1" dirty="0"/>
              <a:t>Alt #3</a:t>
            </a:r>
            <a:r>
              <a:rPr lang="en-US" altLang="zh-CN" dirty="0"/>
              <a:t>: An indication if the UE is privileged (or suggested to be kept in CM-CONNECTED)</a:t>
            </a:r>
          </a:p>
          <a:p>
            <a:pPr marL="285750" indent="-285750">
              <a:lnSpc>
                <a:spcPct val="110000"/>
              </a:lnSpc>
            </a:pPr>
            <a:endParaRPr lang="en-US" altLang="zh-CN" dirty="0"/>
          </a:p>
          <a:p>
            <a:pPr marL="285750" indent="-285750">
              <a:lnSpc>
                <a:spcPct val="110000"/>
              </a:lnSpc>
            </a:pPr>
            <a:r>
              <a:rPr lang="en-US" altLang="zh-CN" b="1" dirty="0"/>
              <a:t>Issue #3 – How to include KI#1 in the WID objective?</a:t>
            </a:r>
          </a:p>
          <a:p>
            <a:pPr marL="742950" lvl="1" indent="-285750">
              <a:lnSpc>
                <a:spcPct val="110000"/>
              </a:lnSpc>
            </a:pPr>
            <a:r>
              <a:rPr lang="en-US" altLang="zh-CN" dirty="0"/>
              <a:t>Proposal: add KI#1 in the WID objective from the perspective of “requirement”, e.g.,: </a:t>
            </a:r>
          </a:p>
          <a:p>
            <a:pPr marL="1200150" lvl="2" indent="-285750">
              <a:lnSpc>
                <a:spcPct val="110000"/>
              </a:lnSpc>
            </a:pPr>
            <a:r>
              <a:rPr lang="en-US" altLang="zh-CN" i="1" dirty="0"/>
              <a:t>Support of </a:t>
            </a:r>
            <a:r>
              <a:rPr lang="en-GB" altLang="zh-CN" i="1" dirty="0"/>
              <a:t>UEs within an MBS multicast session to receive MBS session data while in CM-CONNECTED with RRC Inactive state</a:t>
            </a:r>
            <a:r>
              <a:rPr lang="en-GB" altLang="zh-CN" dirty="0"/>
              <a:t>.</a:t>
            </a:r>
            <a:r>
              <a:rPr lang="en-US" altLang="zh-CN" dirty="0"/>
              <a:t> </a:t>
            </a:r>
            <a:endParaRPr lang="zh-CN" altLang="en-US" dirty="0"/>
          </a:p>
          <a:p>
            <a:pPr>
              <a:lnSpc>
                <a:spcPct val="110000"/>
              </a:lnSpc>
            </a:pPr>
            <a:endParaRPr lang="zh-CN" altLang="en-US" dirty="0"/>
          </a:p>
        </p:txBody>
      </p:sp>
    </p:spTree>
    <p:extLst>
      <p:ext uri="{BB962C8B-B14F-4D97-AF65-F5344CB8AC3E}">
        <p14:creationId xmlns:p14="http://schemas.microsoft.com/office/powerpoint/2010/main" val="163680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683047-33F9-46C3-8EDA-4698D66AC950}"/>
              </a:ext>
            </a:extLst>
          </p:cNvPr>
          <p:cNvSpPr>
            <a:spLocks noGrp="1"/>
          </p:cNvSpPr>
          <p:nvPr>
            <p:ph type="title"/>
          </p:nvPr>
        </p:nvSpPr>
        <p:spPr/>
        <p:txBody>
          <a:bodyPr/>
          <a:lstStyle/>
          <a:p>
            <a:r>
              <a:rPr lang="en-US" altLang="zh-CN" b="1" dirty="0"/>
              <a:t>KI#2 (MOCN sharing)</a:t>
            </a:r>
            <a:endParaRPr lang="zh-CN" altLang="en-US" dirty="0"/>
          </a:p>
        </p:txBody>
      </p:sp>
      <p:sp>
        <p:nvSpPr>
          <p:cNvPr id="3" name="内容占位符 2">
            <a:extLst>
              <a:ext uri="{FF2B5EF4-FFF2-40B4-BE49-F238E27FC236}">
                <a16:creationId xmlns:a16="http://schemas.microsoft.com/office/drawing/2014/main" id="{94BACE1A-7D62-4DA8-8BC8-FBCEBFD610E0}"/>
              </a:ext>
            </a:extLst>
          </p:cNvPr>
          <p:cNvSpPr>
            <a:spLocks noGrp="1"/>
          </p:cNvSpPr>
          <p:nvPr>
            <p:ph idx="1"/>
          </p:nvPr>
        </p:nvSpPr>
        <p:spPr>
          <a:xfrm>
            <a:off x="7282543" y="2496684"/>
            <a:ext cx="4764173" cy="3009220"/>
          </a:xfrm>
        </p:spPr>
        <p:txBody>
          <a:bodyPr>
            <a:normAutofit fontScale="70000" lnSpcReduction="20000"/>
          </a:bodyPr>
          <a:lstStyle/>
          <a:p>
            <a:pPr marL="285750" indent="-285750">
              <a:lnSpc>
                <a:spcPct val="110000"/>
              </a:lnSpc>
            </a:pPr>
            <a:r>
              <a:rPr lang="en-US" altLang="zh-CN" b="1" dirty="0"/>
              <a:t>Issue #1 – Usage of TMGI and Backward compatibility? </a:t>
            </a:r>
            <a:endParaRPr lang="en-US" altLang="zh-CN" dirty="0"/>
          </a:p>
          <a:p>
            <a:pPr marL="285750" indent="-285750">
              <a:lnSpc>
                <a:spcPct val="110000"/>
              </a:lnSpc>
            </a:pPr>
            <a:r>
              <a:rPr lang="en-US" altLang="zh-CN" b="1" dirty="0"/>
              <a:t>Issue #2 – Resource efficiency?</a:t>
            </a:r>
          </a:p>
          <a:p>
            <a:pPr marL="285750" indent="-285750">
              <a:lnSpc>
                <a:spcPct val="110000"/>
              </a:lnSpc>
            </a:pPr>
            <a:r>
              <a:rPr lang="en-US" altLang="zh-CN" b="1" dirty="0"/>
              <a:t>Issue #3 – Flexibility of releasing?</a:t>
            </a:r>
          </a:p>
          <a:p>
            <a:pPr marL="285750" indent="-285750">
              <a:lnSpc>
                <a:spcPct val="110000"/>
              </a:lnSpc>
            </a:pPr>
            <a:r>
              <a:rPr lang="en-US" altLang="zh-CN" b="1" dirty="0"/>
              <a:t>Issue #4 – O&amp;M Configuration to be standardized?</a:t>
            </a:r>
          </a:p>
          <a:p>
            <a:pPr marL="285750" indent="-285750">
              <a:lnSpc>
                <a:spcPct val="110000"/>
              </a:lnSpc>
            </a:pPr>
            <a:r>
              <a:rPr lang="en-US" altLang="zh-CN" b="1" dirty="0"/>
              <a:t>Issue #5 – Service layer enhancement?</a:t>
            </a:r>
          </a:p>
        </p:txBody>
      </p:sp>
      <p:sp>
        <p:nvSpPr>
          <p:cNvPr id="34" name="内容占位符 2">
            <a:extLst>
              <a:ext uri="{FF2B5EF4-FFF2-40B4-BE49-F238E27FC236}">
                <a16:creationId xmlns:a16="http://schemas.microsoft.com/office/drawing/2014/main" id="{4F494872-2139-48D8-AEAD-F2910304C41F}"/>
              </a:ext>
            </a:extLst>
          </p:cNvPr>
          <p:cNvSpPr txBox="1">
            <a:spLocks/>
          </p:cNvSpPr>
          <p:nvPr/>
        </p:nvSpPr>
        <p:spPr>
          <a:xfrm>
            <a:off x="838199" y="1825625"/>
            <a:ext cx="1102890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10000"/>
              </a:lnSpc>
            </a:pPr>
            <a:r>
              <a:rPr lang="en-US" altLang="zh-CN" b="1" dirty="0"/>
              <a:t>Overview </a:t>
            </a:r>
          </a:p>
          <a:p>
            <a:pPr marL="457200" lvl="1" indent="0">
              <a:lnSpc>
                <a:spcPct val="110000"/>
              </a:lnSpc>
              <a:buFont typeface="Arial" panose="020B0604020202020204" pitchFamily="34" charset="0"/>
              <a:buNone/>
            </a:pPr>
            <a:r>
              <a:rPr lang="en-US" altLang="zh-CN" dirty="0"/>
              <a:t> </a:t>
            </a:r>
            <a:endParaRPr lang="zh-CN" altLang="en-US" dirty="0"/>
          </a:p>
          <a:p>
            <a:pPr>
              <a:lnSpc>
                <a:spcPct val="110000"/>
              </a:lnSpc>
            </a:pPr>
            <a:endParaRPr lang="zh-CN" altLang="en-US" dirty="0"/>
          </a:p>
        </p:txBody>
      </p:sp>
      <p:graphicFrame>
        <p:nvGraphicFramePr>
          <p:cNvPr id="35" name="表格 34">
            <a:extLst>
              <a:ext uri="{FF2B5EF4-FFF2-40B4-BE49-F238E27FC236}">
                <a16:creationId xmlns:a16="http://schemas.microsoft.com/office/drawing/2014/main" id="{6AB87787-9482-42F1-9CFF-2F28905EAF03}"/>
              </a:ext>
            </a:extLst>
          </p:cNvPr>
          <p:cNvGraphicFramePr>
            <a:graphicFrameLocks noGrp="1"/>
          </p:cNvGraphicFramePr>
          <p:nvPr>
            <p:extLst>
              <p:ext uri="{D42A27DB-BD31-4B8C-83A1-F6EECF244321}">
                <p14:modId xmlns:p14="http://schemas.microsoft.com/office/powerpoint/2010/main" val="3866858802"/>
              </p:ext>
            </p:extLst>
          </p:nvPr>
        </p:nvGraphicFramePr>
        <p:xfrm>
          <a:off x="1069521" y="2558635"/>
          <a:ext cx="6017079" cy="2323607"/>
        </p:xfrm>
        <a:graphic>
          <a:graphicData uri="http://schemas.openxmlformats.org/drawingml/2006/table">
            <a:tbl>
              <a:tblPr/>
              <a:tblGrid>
                <a:gridCol w="865415">
                  <a:extLst>
                    <a:ext uri="{9D8B030D-6E8A-4147-A177-3AD203B41FA5}">
                      <a16:colId xmlns:a16="http://schemas.microsoft.com/office/drawing/2014/main" val="602960213"/>
                    </a:ext>
                  </a:extLst>
                </a:gridCol>
                <a:gridCol w="4359728">
                  <a:extLst>
                    <a:ext uri="{9D8B030D-6E8A-4147-A177-3AD203B41FA5}">
                      <a16:colId xmlns:a16="http://schemas.microsoft.com/office/drawing/2014/main" val="840046383"/>
                    </a:ext>
                  </a:extLst>
                </a:gridCol>
                <a:gridCol w="791936">
                  <a:extLst>
                    <a:ext uri="{9D8B030D-6E8A-4147-A177-3AD203B41FA5}">
                      <a16:colId xmlns:a16="http://schemas.microsoft.com/office/drawing/2014/main" val="903644561"/>
                    </a:ext>
                  </a:extLst>
                </a:gridCol>
              </a:tblGrid>
              <a:tr h="334717">
                <a:tc>
                  <a:txBody>
                    <a:bodyPr/>
                    <a:lstStyle/>
                    <a:p>
                      <a:pPr algn="ctr"/>
                      <a:r>
                        <a:rPr lang="en-US" sz="1050" b="1" u="sng" dirty="0">
                          <a:solidFill>
                            <a:srgbClr val="0000FF"/>
                          </a:solidFill>
                          <a:effectLst/>
                          <a:latin typeface="Arial" panose="020B0604020202020204" pitchFamily="34" charset="0"/>
                          <a:hlinkClick r:id="rId2"/>
                        </a:rPr>
                        <a:t>S2-2208395</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KI#2, Evaluation Update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Ericsson</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51011210"/>
                  </a:ext>
                </a:extLst>
              </a:tr>
              <a:tr h="334717">
                <a:tc>
                  <a:txBody>
                    <a:bodyPr/>
                    <a:lstStyle/>
                    <a:p>
                      <a:pPr algn="ctr"/>
                      <a:r>
                        <a:rPr lang="en-US" sz="1050" b="1" u="sng" dirty="0">
                          <a:solidFill>
                            <a:srgbClr val="0000FF"/>
                          </a:solidFill>
                          <a:effectLst/>
                          <a:latin typeface="Arial" panose="020B0604020202020204" pitchFamily="34" charset="0"/>
                          <a:hlinkClick r:id="rId3"/>
                        </a:rPr>
                        <a:t>S2-2208474</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a:effectLst/>
                          <a:latin typeface="Arial" panose="020B0604020202020204" pitchFamily="34" charset="0"/>
                        </a:rPr>
                        <a:t>23.700-47: KI#2, Interim conclusion updates</a:t>
                      </a:r>
                      <a:endParaRPr lang="en-US" sz="110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Nokia</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98313589"/>
                  </a:ext>
                </a:extLst>
              </a:tr>
              <a:tr h="334717">
                <a:tc>
                  <a:txBody>
                    <a:bodyPr/>
                    <a:lstStyle/>
                    <a:p>
                      <a:pPr algn="ctr"/>
                      <a:r>
                        <a:rPr lang="en-US" sz="1050" b="1" u="sng" dirty="0">
                          <a:solidFill>
                            <a:srgbClr val="0000FF"/>
                          </a:solidFill>
                          <a:effectLst/>
                          <a:latin typeface="Arial" panose="020B0604020202020204" pitchFamily="34" charset="0"/>
                          <a:hlinkClick r:id="rId4"/>
                        </a:rPr>
                        <a:t>S2-2208725</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KI#2: Update the conclusions</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Huawei</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27989256"/>
                  </a:ext>
                </a:extLst>
              </a:tr>
              <a:tr h="334717">
                <a:tc>
                  <a:txBody>
                    <a:bodyPr/>
                    <a:lstStyle/>
                    <a:p>
                      <a:pPr algn="ctr"/>
                      <a:r>
                        <a:rPr lang="en-US" sz="1050" b="1" u="sng" dirty="0">
                          <a:solidFill>
                            <a:srgbClr val="0000FF"/>
                          </a:solidFill>
                          <a:effectLst/>
                          <a:latin typeface="Arial" panose="020B0604020202020204" pitchFamily="34" charset="0"/>
                          <a:hlinkClick r:id="rId5"/>
                        </a:rPr>
                        <a:t>S2-2208732</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Conclusion update on KI #2(MOCN network sharing)</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SAMSUNG</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16177859"/>
                  </a:ext>
                </a:extLst>
              </a:tr>
              <a:tr h="334717">
                <a:tc>
                  <a:txBody>
                    <a:bodyPr/>
                    <a:lstStyle/>
                    <a:p>
                      <a:pPr algn="ctr"/>
                      <a:r>
                        <a:rPr lang="en-US" sz="1050" b="1" u="sng" dirty="0">
                          <a:solidFill>
                            <a:srgbClr val="0000FF"/>
                          </a:solidFill>
                          <a:effectLst/>
                          <a:latin typeface="Arial" panose="020B0604020202020204" pitchFamily="34" charset="0"/>
                          <a:hlinkClick r:id="rId6"/>
                        </a:rPr>
                        <a:t>S2-2208844</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Conclusions for KI#2</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Qualcomm</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68179984"/>
                  </a:ext>
                </a:extLst>
              </a:tr>
              <a:tr h="650022">
                <a:tc>
                  <a:txBody>
                    <a:bodyPr/>
                    <a:lstStyle/>
                    <a:p>
                      <a:pPr algn="ctr"/>
                      <a:r>
                        <a:rPr lang="en-US" sz="1050" b="1" u="sng" dirty="0">
                          <a:solidFill>
                            <a:srgbClr val="0000FF"/>
                          </a:solidFill>
                          <a:effectLst/>
                          <a:latin typeface="Arial" panose="020B0604020202020204" pitchFamily="34" charset="0"/>
                          <a:hlinkClick r:id="rId7"/>
                        </a:rPr>
                        <a:t>S2-2208967</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23.700-47: KI#2, update the evaluation and conclusion for the Key issue#2</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ZTE</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88696819"/>
                  </a:ext>
                </a:extLst>
              </a:tr>
            </a:tbl>
          </a:graphicData>
        </a:graphic>
      </p:graphicFrame>
    </p:spTree>
    <p:extLst>
      <p:ext uri="{BB962C8B-B14F-4D97-AF65-F5344CB8AC3E}">
        <p14:creationId xmlns:p14="http://schemas.microsoft.com/office/powerpoint/2010/main" val="133832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683047-33F9-46C3-8EDA-4698D66AC950}"/>
              </a:ext>
            </a:extLst>
          </p:cNvPr>
          <p:cNvSpPr>
            <a:spLocks noGrp="1"/>
          </p:cNvSpPr>
          <p:nvPr>
            <p:ph type="title"/>
          </p:nvPr>
        </p:nvSpPr>
        <p:spPr/>
        <p:txBody>
          <a:bodyPr/>
          <a:lstStyle/>
          <a:p>
            <a:r>
              <a:rPr lang="en-US" altLang="zh-CN" b="1" dirty="0"/>
              <a:t>KI#2 (MOCN sharing), cont’d</a:t>
            </a:r>
            <a:endParaRPr lang="zh-CN" altLang="en-US" dirty="0"/>
          </a:p>
        </p:txBody>
      </p:sp>
      <p:sp>
        <p:nvSpPr>
          <p:cNvPr id="3" name="内容占位符 2">
            <a:extLst>
              <a:ext uri="{FF2B5EF4-FFF2-40B4-BE49-F238E27FC236}">
                <a16:creationId xmlns:a16="http://schemas.microsoft.com/office/drawing/2014/main" id="{94BACE1A-7D62-4DA8-8BC8-FBCEBFD610E0}"/>
              </a:ext>
            </a:extLst>
          </p:cNvPr>
          <p:cNvSpPr>
            <a:spLocks noGrp="1"/>
          </p:cNvSpPr>
          <p:nvPr>
            <p:ph idx="1"/>
          </p:nvPr>
        </p:nvSpPr>
        <p:spPr>
          <a:xfrm>
            <a:off x="718457" y="1924389"/>
            <a:ext cx="5259429" cy="4109017"/>
          </a:xfrm>
        </p:spPr>
        <p:txBody>
          <a:bodyPr>
            <a:normAutofit/>
          </a:bodyPr>
          <a:lstStyle/>
          <a:p>
            <a:pPr marL="285750" indent="-285750">
              <a:lnSpc>
                <a:spcPct val="110000"/>
              </a:lnSpc>
            </a:pPr>
            <a:r>
              <a:rPr lang="en-US" altLang="zh-CN" sz="1400" b="1" dirty="0"/>
              <a:t>Issue #1 – Usage of TMGI and Backward compatibility?</a:t>
            </a:r>
          </a:p>
          <a:p>
            <a:pPr marL="285750" indent="-285750">
              <a:lnSpc>
                <a:spcPct val="110000"/>
              </a:lnSpc>
            </a:pPr>
            <a:endParaRPr lang="en-US" altLang="zh-CN" b="1" dirty="0"/>
          </a:p>
          <a:p>
            <a:pPr marL="285750" indent="-285750">
              <a:lnSpc>
                <a:spcPct val="110000"/>
              </a:lnSpc>
            </a:pPr>
            <a:endParaRPr lang="en-US" altLang="zh-CN" dirty="0"/>
          </a:p>
        </p:txBody>
      </p:sp>
      <p:grpSp>
        <p:nvGrpSpPr>
          <p:cNvPr id="50" name="组合 49">
            <a:extLst>
              <a:ext uri="{FF2B5EF4-FFF2-40B4-BE49-F238E27FC236}">
                <a16:creationId xmlns:a16="http://schemas.microsoft.com/office/drawing/2014/main" id="{7066AACC-964B-4C75-8843-4BB7BDA9F02F}"/>
              </a:ext>
            </a:extLst>
          </p:cNvPr>
          <p:cNvGrpSpPr/>
          <p:nvPr/>
        </p:nvGrpSpPr>
        <p:grpSpPr>
          <a:xfrm>
            <a:off x="1104900" y="2330327"/>
            <a:ext cx="4240823" cy="1378924"/>
            <a:chOff x="1104900" y="2330327"/>
            <a:chExt cx="4825093" cy="1499556"/>
          </a:xfrm>
        </p:grpSpPr>
        <p:sp>
          <p:nvSpPr>
            <p:cNvPr id="4" name="矩形 3">
              <a:extLst>
                <a:ext uri="{FF2B5EF4-FFF2-40B4-BE49-F238E27FC236}">
                  <a16:creationId xmlns:a16="http://schemas.microsoft.com/office/drawing/2014/main" id="{90EC6064-1003-4F9C-BCDF-2266253929F2}"/>
                </a:ext>
              </a:extLst>
            </p:cNvPr>
            <p:cNvSpPr/>
            <p:nvPr/>
          </p:nvSpPr>
          <p:spPr>
            <a:xfrm>
              <a:off x="1104900" y="2514600"/>
              <a:ext cx="1379764" cy="351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Rel-17 NG-RAN</a:t>
              </a:r>
              <a:endParaRPr lang="zh-CN" altLang="en-US" sz="1100" dirty="0"/>
            </a:p>
          </p:txBody>
        </p:sp>
        <p:cxnSp>
          <p:nvCxnSpPr>
            <p:cNvPr id="6" name="直接箭头连接符 5">
              <a:extLst>
                <a:ext uri="{FF2B5EF4-FFF2-40B4-BE49-F238E27FC236}">
                  <a16:creationId xmlns:a16="http://schemas.microsoft.com/office/drawing/2014/main" id="{D1FE1FF7-1A5E-4C0F-ABF0-B28FC84DE014}"/>
                </a:ext>
              </a:extLst>
            </p:cNvPr>
            <p:cNvCxnSpPr>
              <a:cxnSpLocks/>
            </p:cNvCxnSpPr>
            <p:nvPr/>
          </p:nvCxnSpPr>
          <p:spPr>
            <a:xfrm flipH="1">
              <a:off x="2484665" y="2702380"/>
              <a:ext cx="18532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730EE56A-09FE-4910-91B5-1AB114555B80}"/>
                </a:ext>
              </a:extLst>
            </p:cNvPr>
            <p:cNvSpPr txBox="1"/>
            <p:nvPr/>
          </p:nvSpPr>
          <p:spPr>
            <a:xfrm>
              <a:off x="2484664" y="2330327"/>
              <a:ext cx="3371850" cy="307777"/>
            </a:xfrm>
            <a:prstGeom prst="rect">
              <a:avLst/>
            </a:prstGeom>
            <a:noFill/>
          </p:spPr>
          <p:txBody>
            <a:bodyPr wrap="square" rtlCol="0">
              <a:spAutoFit/>
            </a:bodyPr>
            <a:lstStyle/>
            <a:p>
              <a:r>
                <a:rPr lang="en-US" altLang="zh-CN" sz="1400" dirty="0"/>
                <a:t>Message sent for Rel-18 MOCN</a:t>
              </a:r>
              <a:endParaRPr lang="zh-CN" altLang="en-US" sz="1400" dirty="0"/>
            </a:p>
          </p:txBody>
        </p:sp>
        <p:sp>
          <p:nvSpPr>
            <p:cNvPr id="11" name="矩形 10">
              <a:extLst>
                <a:ext uri="{FF2B5EF4-FFF2-40B4-BE49-F238E27FC236}">
                  <a16:creationId xmlns:a16="http://schemas.microsoft.com/office/drawing/2014/main" id="{402FFFC6-8B16-438B-A205-4C2D8DD94C1B}"/>
                </a:ext>
              </a:extLst>
            </p:cNvPr>
            <p:cNvSpPr/>
            <p:nvPr/>
          </p:nvSpPr>
          <p:spPr>
            <a:xfrm>
              <a:off x="1104900" y="3385162"/>
              <a:ext cx="1379764" cy="3510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Rel-17 5GC NFs</a:t>
              </a:r>
              <a:endParaRPr lang="zh-CN" altLang="en-US" sz="1100" dirty="0"/>
            </a:p>
          </p:txBody>
        </p:sp>
        <p:cxnSp>
          <p:nvCxnSpPr>
            <p:cNvPr id="12" name="直接箭头连接符 11">
              <a:extLst>
                <a:ext uri="{FF2B5EF4-FFF2-40B4-BE49-F238E27FC236}">
                  <a16:creationId xmlns:a16="http://schemas.microsoft.com/office/drawing/2014/main" id="{733D435D-1081-48A2-A35B-0FFFB72FEFA2}"/>
                </a:ext>
              </a:extLst>
            </p:cNvPr>
            <p:cNvCxnSpPr>
              <a:cxnSpLocks/>
            </p:cNvCxnSpPr>
            <p:nvPr/>
          </p:nvCxnSpPr>
          <p:spPr>
            <a:xfrm flipH="1">
              <a:off x="2484664" y="3557974"/>
              <a:ext cx="18532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F57230F6-0374-4FC2-A083-97DA20CD5356}"/>
                </a:ext>
              </a:extLst>
            </p:cNvPr>
            <p:cNvSpPr txBox="1"/>
            <p:nvPr/>
          </p:nvSpPr>
          <p:spPr>
            <a:xfrm>
              <a:off x="2558143" y="3179115"/>
              <a:ext cx="3371850" cy="307777"/>
            </a:xfrm>
            <a:prstGeom prst="rect">
              <a:avLst/>
            </a:prstGeom>
            <a:noFill/>
          </p:spPr>
          <p:txBody>
            <a:bodyPr wrap="square" rtlCol="0">
              <a:spAutoFit/>
            </a:bodyPr>
            <a:lstStyle/>
            <a:p>
              <a:r>
                <a:rPr lang="en-US" altLang="zh-CN" sz="1400" dirty="0"/>
                <a:t>Message sent for Rel-18 MOCN</a:t>
              </a:r>
              <a:endParaRPr lang="zh-CN" altLang="en-US" sz="1400" dirty="0"/>
            </a:p>
          </p:txBody>
        </p:sp>
        <p:sp>
          <p:nvSpPr>
            <p:cNvPr id="14" name="文本框 13">
              <a:extLst>
                <a:ext uri="{FF2B5EF4-FFF2-40B4-BE49-F238E27FC236}">
                  <a16:creationId xmlns:a16="http://schemas.microsoft.com/office/drawing/2014/main" id="{05A4881C-B862-4063-9C0A-95B073E38B0A}"/>
                </a:ext>
              </a:extLst>
            </p:cNvPr>
            <p:cNvSpPr txBox="1"/>
            <p:nvPr/>
          </p:nvSpPr>
          <p:spPr>
            <a:xfrm>
              <a:off x="2558143" y="2699659"/>
              <a:ext cx="1592035" cy="261610"/>
            </a:xfrm>
            <a:prstGeom prst="rect">
              <a:avLst/>
            </a:prstGeom>
            <a:noFill/>
          </p:spPr>
          <p:txBody>
            <a:bodyPr wrap="square" rtlCol="0">
              <a:spAutoFit/>
            </a:bodyPr>
            <a:lstStyle/>
            <a:p>
              <a:r>
                <a:rPr lang="en-US" altLang="zh-CN" sz="1050" dirty="0">
                  <a:solidFill>
                    <a:srgbClr val="FF0000"/>
                  </a:solidFill>
                </a:rPr>
                <a:t>Possibility to reject?</a:t>
              </a:r>
              <a:endParaRPr lang="zh-CN" altLang="en-US" sz="1050" dirty="0">
                <a:solidFill>
                  <a:srgbClr val="FF0000"/>
                </a:solidFill>
              </a:endParaRPr>
            </a:p>
          </p:txBody>
        </p:sp>
        <p:sp>
          <p:nvSpPr>
            <p:cNvPr id="15" name="文本框 14">
              <a:extLst>
                <a:ext uri="{FF2B5EF4-FFF2-40B4-BE49-F238E27FC236}">
                  <a16:creationId xmlns:a16="http://schemas.microsoft.com/office/drawing/2014/main" id="{11ED26CB-6869-4FCE-BDE6-E87F50F1A3DD}"/>
                </a:ext>
              </a:extLst>
            </p:cNvPr>
            <p:cNvSpPr txBox="1"/>
            <p:nvPr/>
          </p:nvSpPr>
          <p:spPr>
            <a:xfrm>
              <a:off x="2558143" y="3568273"/>
              <a:ext cx="1592035" cy="261610"/>
            </a:xfrm>
            <a:prstGeom prst="rect">
              <a:avLst/>
            </a:prstGeom>
            <a:noFill/>
          </p:spPr>
          <p:txBody>
            <a:bodyPr wrap="square" rtlCol="0">
              <a:spAutoFit/>
            </a:bodyPr>
            <a:lstStyle/>
            <a:p>
              <a:r>
                <a:rPr lang="en-US" altLang="zh-CN" sz="1050" dirty="0">
                  <a:solidFill>
                    <a:srgbClr val="FF0000"/>
                  </a:solidFill>
                </a:rPr>
                <a:t>Possibility to reject?</a:t>
              </a:r>
              <a:endParaRPr lang="zh-CN" altLang="en-US" sz="1050" dirty="0">
                <a:solidFill>
                  <a:srgbClr val="FF0000"/>
                </a:solidFill>
              </a:endParaRPr>
            </a:p>
          </p:txBody>
        </p:sp>
      </p:grpSp>
      <p:grpSp>
        <p:nvGrpSpPr>
          <p:cNvPr id="17" name="组合 16">
            <a:extLst>
              <a:ext uri="{FF2B5EF4-FFF2-40B4-BE49-F238E27FC236}">
                <a16:creationId xmlns:a16="http://schemas.microsoft.com/office/drawing/2014/main" id="{511653BB-56FF-4812-BBB8-35FE889EBB91}"/>
              </a:ext>
            </a:extLst>
          </p:cNvPr>
          <p:cNvGrpSpPr/>
          <p:nvPr/>
        </p:nvGrpSpPr>
        <p:grpSpPr>
          <a:xfrm>
            <a:off x="976993" y="4367600"/>
            <a:ext cx="3325585" cy="2060311"/>
            <a:chOff x="1172667" y="2728124"/>
            <a:chExt cx="4219236" cy="4021798"/>
          </a:xfrm>
        </p:grpSpPr>
        <p:grpSp>
          <p:nvGrpSpPr>
            <p:cNvPr id="18" name="组合 17">
              <a:extLst>
                <a:ext uri="{FF2B5EF4-FFF2-40B4-BE49-F238E27FC236}">
                  <a16:creationId xmlns:a16="http://schemas.microsoft.com/office/drawing/2014/main" id="{4289A43C-8117-4B9C-9BF5-FBB460ADBBBF}"/>
                </a:ext>
              </a:extLst>
            </p:cNvPr>
            <p:cNvGrpSpPr/>
            <p:nvPr/>
          </p:nvGrpSpPr>
          <p:grpSpPr>
            <a:xfrm>
              <a:off x="1172667" y="2728124"/>
              <a:ext cx="4020675" cy="3393355"/>
              <a:chOff x="1143170" y="2983762"/>
              <a:chExt cx="4020675" cy="3393355"/>
            </a:xfrm>
          </p:grpSpPr>
          <p:sp>
            <p:nvSpPr>
              <p:cNvPr id="28" name="等腰三角形 27">
                <a:extLst>
                  <a:ext uri="{FF2B5EF4-FFF2-40B4-BE49-F238E27FC236}">
                    <a16:creationId xmlns:a16="http://schemas.microsoft.com/office/drawing/2014/main" id="{BEA6B21E-918A-49C3-83B5-917DE49FA25E}"/>
                  </a:ext>
                </a:extLst>
              </p:cNvPr>
              <p:cNvSpPr/>
              <p:nvPr/>
            </p:nvSpPr>
            <p:spPr>
              <a:xfrm>
                <a:off x="2059023" y="5140002"/>
                <a:ext cx="452927" cy="871671"/>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1050"/>
              </a:p>
            </p:txBody>
          </p:sp>
          <p:sp>
            <p:nvSpPr>
              <p:cNvPr id="29" name="等腰三角形 28">
                <a:extLst>
                  <a:ext uri="{FF2B5EF4-FFF2-40B4-BE49-F238E27FC236}">
                    <a16:creationId xmlns:a16="http://schemas.microsoft.com/office/drawing/2014/main" id="{4A8A7A28-96D7-4876-A3BF-C3C083E2AB74}"/>
                  </a:ext>
                </a:extLst>
              </p:cNvPr>
              <p:cNvSpPr/>
              <p:nvPr/>
            </p:nvSpPr>
            <p:spPr>
              <a:xfrm>
                <a:off x="3384971" y="5140002"/>
                <a:ext cx="452927" cy="871671"/>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1050"/>
              </a:p>
            </p:txBody>
          </p:sp>
          <p:sp>
            <p:nvSpPr>
              <p:cNvPr id="30" name="矩形 29">
                <a:extLst>
                  <a:ext uri="{FF2B5EF4-FFF2-40B4-BE49-F238E27FC236}">
                    <a16:creationId xmlns:a16="http://schemas.microsoft.com/office/drawing/2014/main" id="{EDD908F5-2C66-4ECC-9FF1-20C68A8C771D}"/>
                  </a:ext>
                </a:extLst>
              </p:cNvPr>
              <p:cNvSpPr/>
              <p:nvPr/>
            </p:nvSpPr>
            <p:spPr>
              <a:xfrm>
                <a:off x="2143460" y="6011673"/>
                <a:ext cx="284052" cy="365444"/>
              </a:xfrm>
              <a:prstGeom prst="rect">
                <a:avLst/>
              </a:prstGeom>
            </p:spPr>
            <p:txBody>
              <a:bodyPr wrap="square">
                <a:spAutoFit/>
              </a:bodyPr>
              <a:lstStyle/>
              <a:p>
                <a:r>
                  <a:rPr lang="en-US" altLang="zh-CN" sz="1050" dirty="0"/>
                  <a:t>x</a:t>
                </a:r>
                <a:endParaRPr lang="zh-CN" altLang="en-US" sz="1050" dirty="0"/>
              </a:p>
            </p:txBody>
          </p:sp>
          <p:sp>
            <p:nvSpPr>
              <p:cNvPr id="31" name="矩形 30">
                <a:extLst>
                  <a:ext uri="{FF2B5EF4-FFF2-40B4-BE49-F238E27FC236}">
                    <a16:creationId xmlns:a16="http://schemas.microsoft.com/office/drawing/2014/main" id="{C9228B90-51CE-4D42-8A8C-12FBB2C79A3F}"/>
                  </a:ext>
                </a:extLst>
              </p:cNvPr>
              <p:cNvSpPr/>
              <p:nvPr/>
            </p:nvSpPr>
            <p:spPr>
              <a:xfrm>
                <a:off x="3463797" y="6003455"/>
                <a:ext cx="246734" cy="365444"/>
              </a:xfrm>
              <a:prstGeom prst="rect">
                <a:avLst/>
              </a:prstGeom>
            </p:spPr>
            <p:txBody>
              <a:bodyPr wrap="none">
                <a:spAutoFit/>
              </a:bodyPr>
              <a:lstStyle/>
              <a:p>
                <a:r>
                  <a:rPr lang="en-US" altLang="zh-CN" sz="1050" dirty="0"/>
                  <a:t>y</a:t>
                </a:r>
                <a:endParaRPr lang="zh-CN" altLang="en-US" sz="1050" dirty="0"/>
              </a:p>
            </p:txBody>
          </p:sp>
          <p:sp>
            <p:nvSpPr>
              <p:cNvPr id="32" name="矩形 31">
                <a:extLst>
                  <a:ext uri="{FF2B5EF4-FFF2-40B4-BE49-F238E27FC236}">
                    <a16:creationId xmlns:a16="http://schemas.microsoft.com/office/drawing/2014/main" id="{CF1421B5-8C5A-4D3F-B2ED-5B19F17D51DB}"/>
                  </a:ext>
                </a:extLst>
              </p:cNvPr>
              <p:cNvSpPr/>
              <p:nvPr/>
            </p:nvSpPr>
            <p:spPr>
              <a:xfrm>
                <a:off x="1236571" y="4011234"/>
                <a:ext cx="1061883" cy="5702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t>5GC of PLMN a</a:t>
                </a:r>
                <a:endParaRPr lang="zh-CN" altLang="en-US" sz="1050" dirty="0"/>
              </a:p>
            </p:txBody>
          </p:sp>
          <p:sp>
            <p:nvSpPr>
              <p:cNvPr id="33" name="矩形 32">
                <a:extLst>
                  <a:ext uri="{FF2B5EF4-FFF2-40B4-BE49-F238E27FC236}">
                    <a16:creationId xmlns:a16="http://schemas.microsoft.com/office/drawing/2014/main" id="{F5DD1A57-5A4F-4A84-AF64-ACE1C3B1560F}"/>
                  </a:ext>
                </a:extLst>
              </p:cNvPr>
              <p:cNvSpPr/>
              <p:nvPr/>
            </p:nvSpPr>
            <p:spPr>
              <a:xfrm>
                <a:off x="2437865" y="4011233"/>
                <a:ext cx="1061883" cy="5702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t>5GC of PLMN b</a:t>
                </a:r>
                <a:endParaRPr lang="zh-CN" altLang="en-US" sz="1050" dirty="0"/>
              </a:p>
            </p:txBody>
          </p:sp>
          <p:sp>
            <p:nvSpPr>
              <p:cNvPr id="36" name="矩形 35">
                <a:extLst>
                  <a:ext uri="{FF2B5EF4-FFF2-40B4-BE49-F238E27FC236}">
                    <a16:creationId xmlns:a16="http://schemas.microsoft.com/office/drawing/2014/main" id="{6D812D0F-13B6-48F4-9DE1-8E887E8A4CB7}"/>
                  </a:ext>
                </a:extLst>
              </p:cNvPr>
              <p:cNvSpPr/>
              <p:nvPr/>
            </p:nvSpPr>
            <p:spPr>
              <a:xfrm>
                <a:off x="3653745" y="4010904"/>
                <a:ext cx="1061883" cy="57027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sz="1050" dirty="0">
                    <a:solidFill>
                      <a:schemeClr val="tx1"/>
                    </a:solidFill>
                  </a:rPr>
                  <a:t>5GC of PLMN c</a:t>
                </a:r>
                <a:endParaRPr lang="zh-CN" altLang="en-US" sz="1050" dirty="0">
                  <a:solidFill>
                    <a:schemeClr val="tx1"/>
                  </a:solidFill>
                </a:endParaRPr>
              </a:p>
            </p:txBody>
          </p:sp>
          <p:sp>
            <p:nvSpPr>
              <p:cNvPr id="37" name="矩形 36">
                <a:extLst>
                  <a:ext uri="{FF2B5EF4-FFF2-40B4-BE49-F238E27FC236}">
                    <a16:creationId xmlns:a16="http://schemas.microsoft.com/office/drawing/2014/main" id="{EC57F176-8C3F-4615-A263-2956E868C2E7}"/>
                  </a:ext>
                </a:extLst>
              </p:cNvPr>
              <p:cNvSpPr/>
              <p:nvPr/>
            </p:nvSpPr>
            <p:spPr>
              <a:xfrm>
                <a:off x="2643973" y="2983762"/>
                <a:ext cx="649665" cy="38345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1050" dirty="0"/>
                  <a:t>AF</a:t>
                </a:r>
                <a:endParaRPr lang="zh-CN" altLang="en-US" sz="1050" dirty="0"/>
              </a:p>
            </p:txBody>
          </p:sp>
          <p:cxnSp>
            <p:nvCxnSpPr>
              <p:cNvPr id="38" name="直接连接符 37">
                <a:extLst>
                  <a:ext uri="{FF2B5EF4-FFF2-40B4-BE49-F238E27FC236}">
                    <a16:creationId xmlns:a16="http://schemas.microsoft.com/office/drawing/2014/main" id="{CB550B75-8A82-40A8-B5CA-BC92626BE0B6}"/>
                  </a:ext>
                </a:extLst>
              </p:cNvPr>
              <p:cNvCxnSpPr>
                <a:stCxn id="32" idx="2"/>
                <a:endCxn id="28" idx="1"/>
              </p:cNvCxnSpPr>
              <p:nvPr/>
            </p:nvCxnSpPr>
            <p:spPr>
              <a:xfrm>
                <a:off x="1767513" y="4581505"/>
                <a:ext cx="404742" cy="99433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接连接符 38">
                <a:extLst>
                  <a:ext uri="{FF2B5EF4-FFF2-40B4-BE49-F238E27FC236}">
                    <a16:creationId xmlns:a16="http://schemas.microsoft.com/office/drawing/2014/main" id="{DB64329F-39B7-4283-BF79-9DFCD3CB6181}"/>
                  </a:ext>
                </a:extLst>
              </p:cNvPr>
              <p:cNvCxnSpPr>
                <a:stCxn id="33" idx="2"/>
                <a:endCxn id="28" idx="5"/>
              </p:cNvCxnSpPr>
              <p:nvPr/>
            </p:nvCxnSpPr>
            <p:spPr>
              <a:xfrm flipH="1">
                <a:off x="2398718" y="4581504"/>
                <a:ext cx="570089" cy="99433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a:extLst>
                  <a:ext uri="{FF2B5EF4-FFF2-40B4-BE49-F238E27FC236}">
                    <a16:creationId xmlns:a16="http://schemas.microsoft.com/office/drawing/2014/main" id="{C940E9AE-040F-447A-BABC-4F7AEC07348F}"/>
                  </a:ext>
                </a:extLst>
              </p:cNvPr>
              <p:cNvCxnSpPr>
                <a:stCxn id="36" idx="2"/>
                <a:endCxn id="44" idx="1"/>
              </p:cNvCxnSpPr>
              <p:nvPr/>
            </p:nvCxnSpPr>
            <p:spPr>
              <a:xfrm>
                <a:off x="4184687" y="4581175"/>
                <a:ext cx="639463" cy="9946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a16="http://schemas.microsoft.com/office/drawing/2014/main" id="{595D35E5-E388-4AFF-BA33-014272C5080C}"/>
                  </a:ext>
                </a:extLst>
              </p:cNvPr>
              <p:cNvCxnSpPr>
                <a:stCxn id="37" idx="2"/>
                <a:endCxn id="32" idx="0"/>
              </p:cNvCxnSpPr>
              <p:nvPr/>
            </p:nvCxnSpPr>
            <p:spPr>
              <a:xfrm flipH="1">
                <a:off x="1767513" y="3367220"/>
                <a:ext cx="1201293" cy="644014"/>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2" name="直接连接符 41">
                <a:extLst>
                  <a:ext uri="{FF2B5EF4-FFF2-40B4-BE49-F238E27FC236}">
                    <a16:creationId xmlns:a16="http://schemas.microsoft.com/office/drawing/2014/main" id="{F06864B7-6779-4D46-BD6C-548370790193}"/>
                  </a:ext>
                </a:extLst>
              </p:cNvPr>
              <p:cNvCxnSpPr>
                <a:stCxn id="37" idx="2"/>
                <a:endCxn id="33" idx="0"/>
              </p:cNvCxnSpPr>
              <p:nvPr/>
            </p:nvCxnSpPr>
            <p:spPr>
              <a:xfrm>
                <a:off x="2968806" y="3367220"/>
                <a:ext cx="1" cy="644013"/>
              </a:xfrm>
              <a:prstGeom prst="line">
                <a:avLst/>
              </a:prstGeom>
            </p:spPr>
            <p:style>
              <a:lnRef idx="1">
                <a:schemeClr val="accent1"/>
              </a:lnRef>
              <a:fillRef idx="0">
                <a:schemeClr val="accent1"/>
              </a:fillRef>
              <a:effectRef idx="0">
                <a:schemeClr val="accent1"/>
              </a:effectRef>
              <a:fontRef idx="minor">
                <a:schemeClr val="tx1"/>
              </a:fontRef>
            </p:style>
          </p:cxnSp>
          <p:sp>
            <p:nvSpPr>
              <p:cNvPr id="43" name="矩形 42">
                <a:extLst>
                  <a:ext uri="{FF2B5EF4-FFF2-40B4-BE49-F238E27FC236}">
                    <a16:creationId xmlns:a16="http://schemas.microsoft.com/office/drawing/2014/main" id="{98C36EB7-B6FE-4820-A21C-F35E20C7F60E}"/>
                  </a:ext>
                </a:extLst>
              </p:cNvPr>
              <p:cNvSpPr/>
              <p:nvPr/>
            </p:nvSpPr>
            <p:spPr>
              <a:xfrm>
                <a:off x="1143170" y="4784523"/>
                <a:ext cx="845890" cy="300954"/>
              </a:xfrm>
              <a:prstGeom prst="rect">
                <a:avLst/>
              </a:prstGeom>
            </p:spPr>
            <p:txBody>
              <a:bodyPr wrap="square">
                <a:spAutoFit/>
              </a:bodyPr>
              <a:lstStyle/>
              <a:p>
                <a:pPr algn="ctr"/>
                <a:r>
                  <a:rPr lang="en-US" altLang="zh-CN" sz="800" dirty="0"/>
                  <a:t>MOCN TMGI </a:t>
                </a:r>
                <a:r>
                  <a:rPr lang="el-GR" altLang="zh-CN" sz="800" dirty="0"/>
                  <a:t>α</a:t>
                </a:r>
                <a:endParaRPr lang="zh-CN" altLang="en-US" sz="800" dirty="0"/>
              </a:p>
            </p:txBody>
          </p:sp>
          <p:sp>
            <p:nvSpPr>
              <p:cNvPr id="44" name="等腰三角形 43">
                <a:extLst>
                  <a:ext uri="{FF2B5EF4-FFF2-40B4-BE49-F238E27FC236}">
                    <a16:creationId xmlns:a16="http://schemas.microsoft.com/office/drawing/2014/main" id="{97815487-B3F6-45A3-98A6-30CDDA5E16AF}"/>
                  </a:ext>
                </a:extLst>
              </p:cNvPr>
              <p:cNvSpPr/>
              <p:nvPr/>
            </p:nvSpPr>
            <p:spPr>
              <a:xfrm>
                <a:off x="4710918" y="5140002"/>
                <a:ext cx="452927" cy="871671"/>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1050"/>
              </a:p>
            </p:txBody>
          </p:sp>
          <p:cxnSp>
            <p:nvCxnSpPr>
              <p:cNvPr id="45" name="直接连接符 44">
                <a:extLst>
                  <a:ext uri="{FF2B5EF4-FFF2-40B4-BE49-F238E27FC236}">
                    <a16:creationId xmlns:a16="http://schemas.microsoft.com/office/drawing/2014/main" id="{9D0A0F78-A95F-4539-8430-55609890BE2E}"/>
                  </a:ext>
                </a:extLst>
              </p:cNvPr>
              <p:cNvCxnSpPr>
                <a:stCxn id="33" idx="2"/>
                <a:endCxn id="29" idx="1"/>
              </p:cNvCxnSpPr>
              <p:nvPr/>
            </p:nvCxnSpPr>
            <p:spPr>
              <a:xfrm>
                <a:off x="2968807" y="4581504"/>
                <a:ext cx="529396" cy="994334"/>
              </a:xfrm>
              <a:prstGeom prst="line">
                <a:avLst/>
              </a:prstGeom>
            </p:spPr>
            <p:style>
              <a:lnRef idx="1">
                <a:schemeClr val="accent1"/>
              </a:lnRef>
              <a:fillRef idx="0">
                <a:schemeClr val="accent1"/>
              </a:fillRef>
              <a:effectRef idx="0">
                <a:schemeClr val="accent1"/>
              </a:effectRef>
              <a:fontRef idx="minor">
                <a:schemeClr val="tx1"/>
              </a:fontRef>
            </p:style>
          </p:cxnSp>
          <p:sp>
            <p:nvSpPr>
              <p:cNvPr id="46" name="矩形 45">
                <a:extLst>
                  <a:ext uri="{FF2B5EF4-FFF2-40B4-BE49-F238E27FC236}">
                    <a16:creationId xmlns:a16="http://schemas.microsoft.com/office/drawing/2014/main" id="{0A988BEB-603B-4B1F-8C15-1027F3224AF0}"/>
                  </a:ext>
                </a:extLst>
              </p:cNvPr>
              <p:cNvSpPr/>
              <p:nvPr/>
            </p:nvSpPr>
            <p:spPr>
              <a:xfrm>
                <a:off x="4789744" y="6011673"/>
                <a:ext cx="238786" cy="365444"/>
              </a:xfrm>
              <a:prstGeom prst="rect">
                <a:avLst/>
              </a:prstGeom>
            </p:spPr>
            <p:txBody>
              <a:bodyPr wrap="none">
                <a:spAutoFit/>
              </a:bodyPr>
              <a:lstStyle/>
              <a:p>
                <a:r>
                  <a:rPr lang="en-US" altLang="zh-CN" sz="1050" dirty="0"/>
                  <a:t>z</a:t>
                </a:r>
                <a:endParaRPr lang="zh-CN" altLang="en-US" sz="1050" dirty="0"/>
              </a:p>
            </p:txBody>
          </p:sp>
          <p:cxnSp>
            <p:nvCxnSpPr>
              <p:cNvPr id="47" name="直接连接符 46">
                <a:extLst>
                  <a:ext uri="{FF2B5EF4-FFF2-40B4-BE49-F238E27FC236}">
                    <a16:creationId xmlns:a16="http://schemas.microsoft.com/office/drawing/2014/main" id="{05887B0A-4586-40BE-A5CA-F0515007C555}"/>
                  </a:ext>
                </a:extLst>
              </p:cNvPr>
              <p:cNvCxnSpPr>
                <a:stCxn id="37" idx="2"/>
                <a:endCxn id="36" idx="0"/>
              </p:cNvCxnSpPr>
              <p:nvPr/>
            </p:nvCxnSpPr>
            <p:spPr>
              <a:xfrm>
                <a:off x="2968806" y="3367220"/>
                <a:ext cx="1215881" cy="643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接连接符 47">
                <a:extLst>
                  <a:ext uri="{FF2B5EF4-FFF2-40B4-BE49-F238E27FC236}">
                    <a16:creationId xmlns:a16="http://schemas.microsoft.com/office/drawing/2014/main" id="{A4A41A2E-0511-4EB7-BCD9-05A87567DCF8}"/>
                  </a:ext>
                </a:extLst>
              </p:cNvPr>
              <p:cNvCxnSpPr>
                <a:stCxn id="29" idx="5"/>
                <a:endCxn id="36" idx="2"/>
              </p:cNvCxnSpPr>
              <p:nvPr/>
            </p:nvCxnSpPr>
            <p:spPr>
              <a:xfrm flipV="1">
                <a:off x="3724666" y="4581175"/>
                <a:ext cx="460021" cy="994663"/>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9" name="直接连接符 18">
              <a:extLst>
                <a:ext uri="{FF2B5EF4-FFF2-40B4-BE49-F238E27FC236}">
                  <a16:creationId xmlns:a16="http://schemas.microsoft.com/office/drawing/2014/main" id="{F5854F6A-66C7-4AE6-91B4-5BBFFA716C24}"/>
                </a:ext>
              </a:extLst>
            </p:cNvPr>
            <p:cNvCxnSpPr>
              <a:stCxn id="28" idx="5"/>
              <a:endCxn id="36" idx="2"/>
            </p:cNvCxnSpPr>
            <p:nvPr/>
          </p:nvCxnSpPr>
          <p:spPr>
            <a:xfrm flipV="1">
              <a:off x="2428215" y="4325537"/>
              <a:ext cx="1785969" cy="994663"/>
            </a:xfrm>
            <a:prstGeom prst="line">
              <a:avLst/>
            </a:prstGeom>
          </p:spPr>
          <p:style>
            <a:lnRef idx="1">
              <a:schemeClr val="accent1"/>
            </a:lnRef>
            <a:fillRef idx="0">
              <a:schemeClr val="accent1"/>
            </a:fillRef>
            <a:effectRef idx="0">
              <a:schemeClr val="accent1"/>
            </a:effectRef>
            <a:fontRef idx="minor">
              <a:schemeClr val="tx1"/>
            </a:fontRef>
          </p:style>
        </p:cxnSp>
        <p:sp>
          <p:nvSpPr>
            <p:cNvPr id="20" name="下箭头 90">
              <a:extLst>
                <a:ext uri="{FF2B5EF4-FFF2-40B4-BE49-F238E27FC236}">
                  <a16:creationId xmlns:a16="http://schemas.microsoft.com/office/drawing/2014/main" id="{DDB4DA37-9877-4201-8FAE-C9FAD2F6D43F}"/>
                </a:ext>
              </a:extLst>
            </p:cNvPr>
            <p:cNvSpPr/>
            <p:nvPr/>
          </p:nvSpPr>
          <p:spPr>
            <a:xfrm>
              <a:off x="1999381" y="6085045"/>
              <a:ext cx="610274" cy="363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p>
          </p:txBody>
        </p:sp>
        <p:sp>
          <p:nvSpPr>
            <p:cNvPr id="21" name="下箭头 91">
              <a:extLst>
                <a:ext uri="{FF2B5EF4-FFF2-40B4-BE49-F238E27FC236}">
                  <a16:creationId xmlns:a16="http://schemas.microsoft.com/office/drawing/2014/main" id="{445A9BC7-41AE-4E09-BBE6-C7BB9E07AA4E}"/>
                </a:ext>
              </a:extLst>
            </p:cNvPr>
            <p:cNvSpPr/>
            <p:nvPr/>
          </p:nvSpPr>
          <p:spPr>
            <a:xfrm>
              <a:off x="3152093" y="6085045"/>
              <a:ext cx="315729" cy="363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p>
          </p:txBody>
        </p:sp>
        <p:sp>
          <p:nvSpPr>
            <p:cNvPr id="22" name="下箭头 92">
              <a:extLst>
                <a:ext uri="{FF2B5EF4-FFF2-40B4-BE49-F238E27FC236}">
                  <a16:creationId xmlns:a16="http://schemas.microsoft.com/office/drawing/2014/main" id="{08EECC12-E86D-4A34-9395-DEB852810629}"/>
                </a:ext>
              </a:extLst>
            </p:cNvPr>
            <p:cNvSpPr/>
            <p:nvPr/>
          </p:nvSpPr>
          <p:spPr>
            <a:xfrm>
              <a:off x="3885543" y="6085045"/>
              <a:ext cx="315729" cy="363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p>
          </p:txBody>
        </p:sp>
        <p:sp>
          <p:nvSpPr>
            <p:cNvPr id="23" name="下箭头 93">
              <a:extLst>
                <a:ext uri="{FF2B5EF4-FFF2-40B4-BE49-F238E27FC236}">
                  <a16:creationId xmlns:a16="http://schemas.microsoft.com/office/drawing/2014/main" id="{8682ADBF-3173-456D-8F81-C04A076B79F1}"/>
                </a:ext>
              </a:extLst>
            </p:cNvPr>
            <p:cNvSpPr/>
            <p:nvPr/>
          </p:nvSpPr>
          <p:spPr>
            <a:xfrm>
              <a:off x="4811093" y="6085045"/>
              <a:ext cx="315729" cy="363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p>
          </p:txBody>
        </p:sp>
        <p:sp>
          <p:nvSpPr>
            <p:cNvPr id="24" name="矩形 23">
              <a:extLst>
                <a:ext uri="{FF2B5EF4-FFF2-40B4-BE49-F238E27FC236}">
                  <a16:creationId xmlns:a16="http://schemas.microsoft.com/office/drawing/2014/main" id="{A931A7D3-D7E6-4919-B712-2E31283E62F7}"/>
                </a:ext>
              </a:extLst>
            </p:cNvPr>
            <p:cNvSpPr/>
            <p:nvPr/>
          </p:nvSpPr>
          <p:spPr>
            <a:xfrm>
              <a:off x="1881573" y="6448968"/>
              <a:ext cx="845890" cy="300954"/>
            </a:xfrm>
            <a:prstGeom prst="rect">
              <a:avLst/>
            </a:prstGeom>
          </p:spPr>
          <p:txBody>
            <a:bodyPr wrap="square">
              <a:spAutoFit/>
            </a:bodyPr>
            <a:lstStyle/>
            <a:p>
              <a:pPr algn="ctr"/>
              <a:r>
                <a:rPr lang="en-US" altLang="zh-CN" sz="800" dirty="0"/>
                <a:t>MOCN TMGI </a:t>
              </a:r>
              <a:r>
                <a:rPr lang="el-GR" altLang="zh-CN" sz="800" dirty="0"/>
                <a:t>α</a:t>
              </a:r>
              <a:endParaRPr lang="zh-CN" altLang="en-US" sz="800" dirty="0"/>
            </a:p>
          </p:txBody>
        </p:sp>
        <p:sp>
          <p:nvSpPr>
            <p:cNvPr id="25" name="矩形 24">
              <a:extLst>
                <a:ext uri="{FF2B5EF4-FFF2-40B4-BE49-F238E27FC236}">
                  <a16:creationId xmlns:a16="http://schemas.microsoft.com/office/drawing/2014/main" id="{264807E4-FA11-401B-AAF1-93E685E9CD0F}"/>
                </a:ext>
              </a:extLst>
            </p:cNvPr>
            <p:cNvSpPr/>
            <p:nvPr/>
          </p:nvSpPr>
          <p:spPr>
            <a:xfrm>
              <a:off x="2852751" y="6401371"/>
              <a:ext cx="845890" cy="300954"/>
            </a:xfrm>
            <a:prstGeom prst="rect">
              <a:avLst/>
            </a:prstGeom>
          </p:spPr>
          <p:txBody>
            <a:bodyPr wrap="square">
              <a:spAutoFit/>
            </a:bodyPr>
            <a:lstStyle/>
            <a:p>
              <a:pPr algn="ctr"/>
              <a:r>
                <a:rPr lang="en-US" altLang="zh-CN" sz="800" dirty="0"/>
                <a:t>Broadcast for b</a:t>
              </a:r>
              <a:endParaRPr lang="zh-CN" altLang="en-US" sz="800" dirty="0"/>
            </a:p>
          </p:txBody>
        </p:sp>
        <p:sp>
          <p:nvSpPr>
            <p:cNvPr id="26" name="矩形 25">
              <a:extLst>
                <a:ext uri="{FF2B5EF4-FFF2-40B4-BE49-F238E27FC236}">
                  <a16:creationId xmlns:a16="http://schemas.microsoft.com/office/drawing/2014/main" id="{16D36A8E-D0D8-4099-B6CB-D1FDC2EF57B4}"/>
                </a:ext>
              </a:extLst>
            </p:cNvPr>
            <p:cNvSpPr/>
            <p:nvPr/>
          </p:nvSpPr>
          <p:spPr>
            <a:xfrm>
              <a:off x="3604782" y="6420327"/>
              <a:ext cx="845890" cy="300954"/>
            </a:xfrm>
            <a:prstGeom prst="rect">
              <a:avLst/>
            </a:prstGeom>
          </p:spPr>
          <p:txBody>
            <a:bodyPr wrap="square">
              <a:spAutoFit/>
            </a:bodyPr>
            <a:lstStyle/>
            <a:p>
              <a:pPr algn="ctr"/>
              <a:r>
                <a:rPr lang="en-US" altLang="zh-CN" sz="800" dirty="0"/>
                <a:t>Broadcast for c</a:t>
              </a:r>
              <a:endParaRPr lang="zh-CN" altLang="en-US" sz="800" dirty="0"/>
            </a:p>
          </p:txBody>
        </p:sp>
        <p:sp>
          <p:nvSpPr>
            <p:cNvPr id="27" name="矩形 26">
              <a:extLst>
                <a:ext uri="{FF2B5EF4-FFF2-40B4-BE49-F238E27FC236}">
                  <a16:creationId xmlns:a16="http://schemas.microsoft.com/office/drawing/2014/main" id="{F47C1E63-A34C-473C-8122-4DF023509E50}"/>
                </a:ext>
              </a:extLst>
            </p:cNvPr>
            <p:cNvSpPr/>
            <p:nvPr/>
          </p:nvSpPr>
          <p:spPr>
            <a:xfrm>
              <a:off x="4546013" y="6435617"/>
              <a:ext cx="845890" cy="300954"/>
            </a:xfrm>
            <a:prstGeom prst="rect">
              <a:avLst/>
            </a:prstGeom>
          </p:spPr>
          <p:txBody>
            <a:bodyPr wrap="square">
              <a:spAutoFit/>
            </a:bodyPr>
            <a:lstStyle/>
            <a:p>
              <a:pPr algn="ctr"/>
              <a:r>
                <a:rPr lang="en-US" altLang="zh-CN" sz="800" dirty="0"/>
                <a:t>Broadcast for c</a:t>
              </a:r>
              <a:endParaRPr lang="zh-CN" altLang="en-US" sz="800" dirty="0"/>
            </a:p>
          </p:txBody>
        </p:sp>
      </p:grpSp>
      <p:sp>
        <p:nvSpPr>
          <p:cNvPr id="10" name="矩形 9">
            <a:extLst>
              <a:ext uri="{FF2B5EF4-FFF2-40B4-BE49-F238E27FC236}">
                <a16:creationId xmlns:a16="http://schemas.microsoft.com/office/drawing/2014/main" id="{55D3DA71-4855-4D6F-9221-03845710A887}"/>
              </a:ext>
            </a:extLst>
          </p:cNvPr>
          <p:cNvSpPr/>
          <p:nvPr/>
        </p:nvSpPr>
        <p:spPr>
          <a:xfrm>
            <a:off x="718457" y="3942952"/>
            <a:ext cx="6096000" cy="1288686"/>
          </a:xfrm>
          <a:prstGeom prst="rect">
            <a:avLst/>
          </a:prstGeom>
        </p:spPr>
        <p:txBody>
          <a:bodyPr>
            <a:spAutoFit/>
          </a:bodyPr>
          <a:lstStyle/>
          <a:p>
            <a:pPr marL="285750" indent="-285750">
              <a:lnSpc>
                <a:spcPct val="110000"/>
              </a:lnSpc>
              <a:spcBef>
                <a:spcPts val="1000"/>
              </a:spcBef>
              <a:buFont typeface="Arial" panose="020B0604020202020204" pitchFamily="34" charset="0"/>
              <a:buChar char="•"/>
            </a:pPr>
            <a:r>
              <a:rPr lang="en-US" altLang="zh-CN" sz="1400" b="1" dirty="0"/>
              <a:t>Issue #2 – Resource efficiency?</a:t>
            </a:r>
          </a:p>
          <a:p>
            <a:pPr marL="285750" indent="-285750">
              <a:lnSpc>
                <a:spcPct val="110000"/>
              </a:lnSpc>
              <a:spcBef>
                <a:spcPts val="1000"/>
              </a:spcBef>
              <a:buFont typeface="Arial" panose="020B0604020202020204" pitchFamily="34" charset="0"/>
              <a:buChar char="•"/>
            </a:pPr>
            <a:endParaRPr lang="en-US" altLang="zh-CN" sz="1400" b="1" dirty="0"/>
          </a:p>
          <a:p>
            <a:pPr marL="285750" indent="-285750">
              <a:lnSpc>
                <a:spcPct val="110000"/>
              </a:lnSpc>
            </a:pPr>
            <a:endParaRPr lang="en-US" altLang="zh-CN" b="1" dirty="0"/>
          </a:p>
          <a:p>
            <a:pPr marL="285750" indent="-285750">
              <a:lnSpc>
                <a:spcPct val="110000"/>
              </a:lnSpc>
            </a:pPr>
            <a:endParaRPr lang="en-US" altLang="zh-CN" b="1" dirty="0"/>
          </a:p>
        </p:txBody>
      </p:sp>
      <p:sp>
        <p:nvSpPr>
          <p:cNvPr id="16" name="矩形 15">
            <a:extLst>
              <a:ext uri="{FF2B5EF4-FFF2-40B4-BE49-F238E27FC236}">
                <a16:creationId xmlns:a16="http://schemas.microsoft.com/office/drawing/2014/main" id="{B02F17F9-982C-4B61-A61E-4E6D074F0AD8}"/>
              </a:ext>
            </a:extLst>
          </p:cNvPr>
          <p:cNvSpPr/>
          <p:nvPr/>
        </p:nvSpPr>
        <p:spPr>
          <a:xfrm>
            <a:off x="5885588" y="1895742"/>
            <a:ext cx="6096000" cy="3950249"/>
          </a:xfrm>
          <a:prstGeom prst="rect">
            <a:avLst/>
          </a:prstGeom>
        </p:spPr>
        <p:txBody>
          <a:bodyPr>
            <a:spAutoFit/>
          </a:bodyPr>
          <a:lstStyle/>
          <a:p>
            <a:pPr marL="285750" indent="-285750">
              <a:lnSpc>
                <a:spcPct val="110000"/>
              </a:lnSpc>
              <a:spcBef>
                <a:spcPts val="1000"/>
              </a:spcBef>
              <a:buFont typeface="Arial" panose="020B0604020202020204" pitchFamily="34" charset="0"/>
              <a:buChar char="•"/>
            </a:pPr>
            <a:r>
              <a:rPr lang="en-US" altLang="zh-CN" sz="1400" b="1" dirty="0"/>
              <a:t>Issue #3 – Flexibility of releasing/update?</a:t>
            </a:r>
          </a:p>
          <a:p>
            <a:pPr marL="742950" lvl="1" indent="-285750">
              <a:lnSpc>
                <a:spcPct val="110000"/>
              </a:lnSpc>
              <a:spcBef>
                <a:spcPts val="1000"/>
              </a:spcBef>
              <a:buFont typeface="Arial" panose="020B0604020202020204" pitchFamily="34" charset="0"/>
              <a:buChar char="•"/>
            </a:pPr>
            <a:r>
              <a:rPr lang="en-US" altLang="zh-CN" sz="1400" dirty="0"/>
              <a:t>Whether the release/update will affect other MBS sessions?</a:t>
            </a:r>
          </a:p>
          <a:p>
            <a:pPr marL="742950" lvl="1" indent="-285750">
              <a:lnSpc>
                <a:spcPct val="110000"/>
              </a:lnSpc>
              <a:spcBef>
                <a:spcPts val="1000"/>
              </a:spcBef>
              <a:buFont typeface="Arial" panose="020B0604020202020204" pitchFamily="34" charset="0"/>
              <a:buChar char="•"/>
            </a:pPr>
            <a:r>
              <a:rPr lang="en-US" altLang="zh-CN" sz="1400" dirty="0"/>
              <a:t>E.g., when release one MBS session, will other MBS session for the same broadcast service needs to be updated? Will the TMGI be re-allocated?</a:t>
            </a:r>
          </a:p>
          <a:p>
            <a:pPr>
              <a:lnSpc>
                <a:spcPct val="110000"/>
              </a:lnSpc>
              <a:spcBef>
                <a:spcPts val="1000"/>
              </a:spcBef>
            </a:pPr>
            <a:endParaRPr lang="en-US" altLang="zh-CN" sz="1400" b="1" dirty="0"/>
          </a:p>
          <a:p>
            <a:pPr marL="285750" indent="-285750">
              <a:lnSpc>
                <a:spcPct val="110000"/>
              </a:lnSpc>
              <a:spcBef>
                <a:spcPts val="1000"/>
              </a:spcBef>
              <a:buFont typeface="Arial" panose="020B0604020202020204" pitchFamily="34" charset="0"/>
              <a:buChar char="•"/>
            </a:pPr>
            <a:r>
              <a:rPr lang="en-US" altLang="zh-CN" sz="1400" b="1" dirty="0"/>
              <a:t>Issue #4 – O&amp;M Configuration to be standardized?</a:t>
            </a:r>
          </a:p>
          <a:p>
            <a:pPr marL="742950" lvl="1" indent="-285750">
              <a:lnSpc>
                <a:spcPct val="110000"/>
              </a:lnSpc>
              <a:spcBef>
                <a:spcPts val="1000"/>
              </a:spcBef>
              <a:buFont typeface="Arial" panose="020B0604020202020204" pitchFamily="34" charset="0"/>
              <a:buChar char="•"/>
            </a:pPr>
            <a:r>
              <a:rPr lang="en-US" altLang="zh-CN" sz="1400" dirty="0"/>
              <a:t>Do we need to standardize the OAM in SA2?</a:t>
            </a:r>
          </a:p>
          <a:p>
            <a:pPr marL="742950" lvl="1" indent="-285750">
              <a:lnSpc>
                <a:spcPct val="110000"/>
              </a:lnSpc>
              <a:spcBef>
                <a:spcPts val="1000"/>
              </a:spcBef>
              <a:buFont typeface="Arial" panose="020B0604020202020204" pitchFamily="34" charset="0"/>
              <a:buChar char="•"/>
            </a:pPr>
            <a:endParaRPr lang="en-US" altLang="zh-CN" sz="1400" b="1" dirty="0"/>
          </a:p>
          <a:p>
            <a:pPr marL="285750" indent="-285750">
              <a:lnSpc>
                <a:spcPct val="110000"/>
              </a:lnSpc>
              <a:spcBef>
                <a:spcPts val="1000"/>
              </a:spcBef>
              <a:buFont typeface="Arial" panose="020B0604020202020204" pitchFamily="34" charset="0"/>
              <a:buChar char="•"/>
            </a:pPr>
            <a:r>
              <a:rPr lang="en-US" altLang="zh-CN" sz="1400" b="1" dirty="0"/>
              <a:t>Issue #5 – Service layer enhancement?</a:t>
            </a:r>
          </a:p>
          <a:p>
            <a:pPr marL="742950" lvl="1" indent="-285750">
              <a:lnSpc>
                <a:spcPct val="110000"/>
              </a:lnSpc>
              <a:spcBef>
                <a:spcPts val="1000"/>
              </a:spcBef>
              <a:buFont typeface="Arial" panose="020B0604020202020204" pitchFamily="34" charset="0"/>
              <a:buChar char="•"/>
            </a:pPr>
            <a:r>
              <a:rPr lang="en-US" altLang="zh-CN" sz="1400" dirty="0"/>
              <a:t>E.g., when UE needs to receive more than 1 TMGIs for a certain MBS service.  </a:t>
            </a:r>
          </a:p>
        </p:txBody>
      </p:sp>
      <p:sp>
        <p:nvSpPr>
          <p:cNvPr id="49" name="椭圆 48">
            <a:extLst>
              <a:ext uri="{FF2B5EF4-FFF2-40B4-BE49-F238E27FC236}">
                <a16:creationId xmlns:a16="http://schemas.microsoft.com/office/drawing/2014/main" id="{A8A7A896-56F5-4A45-96DB-56EAEF2F639A}"/>
              </a:ext>
            </a:extLst>
          </p:cNvPr>
          <p:cNvSpPr/>
          <p:nvPr/>
        </p:nvSpPr>
        <p:spPr>
          <a:xfrm>
            <a:off x="2202477" y="5820778"/>
            <a:ext cx="1479946" cy="76578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347987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683047-33F9-46C3-8EDA-4698D66AC950}"/>
              </a:ext>
            </a:extLst>
          </p:cNvPr>
          <p:cNvSpPr>
            <a:spLocks noGrp="1"/>
          </p:cNvSpPr>
          <p:nvPr>
            <p:ph type="title"/>
          </p:nvPr>
        </p:nvSpPr>
        <p:spPr/>
        <p:txBody>
          <a:bodyPr/>
          <a:lstStyle/>
          <a:p>
            <a:r>
              <a:rPr lang="en-US" altLang="zh-CN" b="1" dirty="0"/>
              <a:t>KI#3 (on demand MBS session)</a:t>
            </a:r>
            <a:endParaRPr lang="zh-CN" altLang="en-US" dirty="0"/>
          </a:p>
        </p:txBody>
      </p:sp>
      <p:sp>
        <p:nvSpPr>
          <p:cNvPr id="34" name="内容占位符 2">
            <a:extLst>
              <a:ext uri="{FF2B5EF4-FFF2-40B4-BE49-F238E27FC236}">
                <a16:creationId xmlns:a16="http://schemas.microsoft.com/office/drawing/2014/main" id="{4F494872-2139-48D8-AEAD-F2910304C41F}"/>
              </a:ext>
            </a:extLst>
          </p:cNvPr>
          <p:cNvSpPr txBox="1">
            <a:spLocks/>
          </p:cNvSpPr>
          <p:nvPr/>
        </p:nvSpPr>
        <p:spPr>
          <a:xfrm>
            <a:off x="838199" y="1825625"/>
            <a:ext cx="1102890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10000"/>
              </a:lnSpc>
            </a:pPr>
            <a:r>
              <a:rPr lang="en-US" altLang="zh-CN" b="1" dirty="0"/>
              <a:t>Overview </a:t>
            </a:r>
          </a:p>
          <a:p>
            <a:pPr marL="457200" lvl="1" indent="0">
              <a:lnSpc>
                <a:spcPct val="110000"/>
              </a:lnSpc>
              <a:buFont typeface="Arial" panose="020B0604020202020204" pitchFamily="34" charset="0"/>
              <a:buNone/>
            </a:pPr>
            <a:r>
              <a:rPr lang="en-US" altLang="zh-CN" dirty="0"/>
              <a:t> </a:t>
            </a:r>
            <a:endParaRPr lang="zh-CN" altLang="en-US" dirty="0"/>
          </a:p>
          <a:p>
            <a:pPr>
              <a:lnSpc>
                <a:spcPct val="110000"/>
              </a:lnSpc>
            </a:pPr>
            <a:endParaRPr lang="zh-CN" altLang="en-US" dirty="0"/>
          </a:p>
        </p:txBody>
      </p:sp>
      <p:graphicFrame>
        <p:nvGraphicFramePr>
          <p:cNvPr id="8" name="表格 7">
            <a:extLst>
              <a:ext uri="{FF2B5EF4-FFF2-40B4-BE49-F238E27FC236}">
                <a16:creationId xmlns:a16="http://schemas.microsoft.com/office/drawing/2014/main" id="{CFF6A1B1-4E9D-4EA6-9C6F-5AD47F84D8C9}"/>
              </a:ext>
            </a:extLst>
          </p:cNvPr>
          <p:cNvGraphicFramePr>
            <a:graphicFrameLocks noGrp="1"/>
          </p:cNvGraphicFramePr>
          <p:nvPr>
            <p:extLst>
              <p:ext uri="{D42A27DB-BD31-4B8C-83A1-F6EECF244321}">
                <p14:modId xmlns:p14="http://schemas.microsoft.com/office/powerpoint/2010/main" val="1331989543"/>
              </p:ext>
            </p:extLst>
          </p:nvPr>
        </p:nvGraphicFramePr>
        <p:xfrm>
          <a:off x="1156063" y="4854533"/>
          <a:ext cx="9879873" cy="684876"/>
        </p:xfrm>
        <a:graphic>
          <a:graphicData uri="http://schemas.openxmlformats.org/drawingml/2006/table">
            <a:tbl>
              <a:tblPr/>
              <a:tblGrid>
                <a:gridCol w="1933038">
                  <a:extLst>
                    <a:ext uri="{9D8B030D-6E8A-4147-A177-3AD203B41FA5}">
                      <a16:colId xmlns:a16="http://schemas.microsoft.com/office/drawing/2014/main" val="3015222996"/>
                    </a:ext>
                  </a:extLst>
                </a:gridCol>
                <a:gridCol w="2648945">
                  <a:extLst>
                    <a:ext uri="{9D8B030D-6E8A-4147-A177-3AD203B41FA5}">
                      <a16:colId xmlns:a16="http://schemas.microsoft.com/office/drawing/2014/main" val="3531972705"/>
                    </a:ext>
                  </a:extLst>
                </a:gridCol>
                <a:gridCol w="2648945">
                  <a:extLst>
                    <a:ext uri="{9D8B030D-6E8A-4147-A177-3AD203B41FA5}">
                      <a16:colId xmlns:a16="http://schemas.microsoft.com/office/drawing/2014/main" val="2509015558"/>
                    </a:ext>
                  </a:extLst>
                </a:gridCol>
                <a:gridCol w="2648945">
                  <a:extLst>
                    <a:ext uri="{9D8B030D-6E8A-4147-A177-3AD203B41FA5}">
                      <a16:colId xmlns:a16="http://schemas.microsoft.com/office/drawing/2014/main" val="4232219988"/>
                    </a:ext>
                  </a:extLst>
                </a:gridCol>
              </a:tblGrid>
              <a:tr h="170989">
                <a:tc>
                  <a:txBody>
                    <a:bodyPr/>
                    <a:lstStyle/>
                    <a:p>
                      <a:r>
                        <a:rPr lang="en-US" sz="1050" b="1" u="sng">
                          <a:solidFill>
                            <a:srgbClr val="0000FF"/>
                          </a:solidFill>
                          <a:effectLst/>
                          <a:latin typeface="Arial" panose="020B0604020202020204" pitchFamily="34" charset="0"/>
                          <a:hlinkClick r:id="rId2"/>
                        </a:rPr>
                        <a:t>S2-2208336</a:t>
                      </a:r>
                      <a:endParaRPr lang="en-US" sz="110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a:effectLst/>
                          <a:latin typeface="Arial" panose="020B0604020202020204" pitchFamily="34" charset="0"/>
                        </a:rPr>
                        <a:t>23.700-47: KI#3, Evaluation update</a:t>
                      </a:r>
                      <a:endParaRPr lang="en-US" sz="110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sz="1050" dirty="0">
                          <a:effectLst/>
                          <a:latin typeface="Arial" panose="020B0604020202020204" pitchFamily="34" charset="0"/>
                        </a:rPr>
                        <a:t>Ericsson</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r>
                        <a:rPr lang="en-US" altLang="zh-CN" sz="1100" dirty="0"/>
                        <a:t>Evaluation</a:t>
                      </a:r>
                      <a:endParaRPr lang="zh-CN" alt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79339634"/>
                  </a:ext>
                </a:extLst>
              </a:tr>
              <a:tr h="317806">
                <a:tc>
                  <a:txBody>
                    <a:bodyPr/>
                    <a:lstStyle/>
                    <a:p>
                      <a:r>
                        <a:rPr lang="en-US" sz="1050" b="1" u="sng" dirty="0">
                          <a:solidFill>
                            <a:srgbClr val="0000FF"/>
                          </a:solidFill>
                          <a:effectLst/>
                          <a:latin typeface="Arial" panose="020B0604020202020204" pitchFamily="34" charset="0"/>
                          <a:hlinkClick r:id="rId3"/>
                        </a:rPr>
                        <a:t>S2-2208660</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FS_5MBS_Ph2 KI#3 Update to evaluation and conclusion</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it-IT" sz="1050" dirty="0">
                          <a:effectLst/>
                          <a:latin typeface="Arial" panose="020B0604020202020204" pitchFamily="34" charset="0"/>
                        </a:rPr>
                        <a:t>China Mobile</a:t>
                      </a:r>
                      <a:endParaRPr lang="it-IT"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altLang="zh-CN" sz="1100" dirty="0"/>
                        <a:t>Evaluation and </a:t>
                      </a:r>
                      <a:r>
                        <a:rPr lang="en-US" altLang="zh-CN" sz="1100" b="1" dirty="0"/>
                        <a:t>Conclusion</a:t>
                      </a:r>
                      <a:endParaRPr lang="zh-CN" altLang="en-US" sz="1100" b="1"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97638770"/>
                  </a:ext>
                </a:extLst>
              </a:tr>
              <a:tr h="170989">
                <a:tc>
                  <a:txBody>
                    <a:bodyPr/>
                    <a:lstStyle/>
                    <a:p>
                      <a:r>
                        <a:rPr lang="en-US" sz="1050" b="1" u="sng" dirty="0">
                          <a:solidFill>
                            <a:srgbClr val="0000FF"/>
                          </a:solidFill>
                          <a:effectLst/>
                          <a:latin typeface="Arial" panose="020B0604020202020204" pitchFamily="34" charset="0"/>
                          <a:hlinkClick r:id="rId4"/>
                        </a:rPr>
                        <a:t>S2-2209190</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KI#3, evaluation updates</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Nokia</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altLang="zh-CN" sz="1100" b="1" dirty="0"/>
                        <a:t>Evaluation</a:t>
                      </a:r>
                      <a:endParaRPr lang="zh-CN" altLang="en-US" sz="1100" b="1"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530096365"/>
                  </a:ext>
                </a:extLst>
              </a:tr>
            </a:tbl>
          </a:graphicData>
        </a:graphic>
      </p:graphicFrame>
      <p:sp>
        <p:nvSpPr>
          <p:cNvPr id="9" name="文本框 8">
            <a:extLst>
              <a:ext uri="{FF2B5EF4-FFF2-40B4-BE49-F238E27FC236}">
                <a16:creationId xmlns:a16="http://schemas.microsoft.com/office/drawing/2014/main" id="{9EB5F673-3E4C-40BF-9113-CD2446A45FD3}"/>
              </a:ext>
            </a:extLst>
          </p:cNvPr>
          <p:cNvSpPr txBox="1"/>
          <p:nvPr/>
        </p:nvSpPr>
        <p:spPr>
          <a:xfrm>
            <a:off x="1156065" y="2576067"/>
            <a:ext cx="10419080" cy="3693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Solution update (2)</a:t>
            </a:r>
            <a:endParaRPr kumimoji="0" lang="zh-CN" altLang="en-US"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aphicFrame>
        <p:nvGraphicFramePr>
          <p:cNvPr id="10" name="表格 9">
            <a:extLst>
              <a:ext uri="{FF2B5EF4-FFF2-40B4-BE49-F238E27FC236}">
                <a16:creationId xmlns:a16="http://schemas.microsoft.com/office/drawing/2014/main" id="{B0662DB2-891E-46CA-99AC-A79A696F9EE3}"/>
              </a:ext>
            </a:extLst>
          </p:cNvPr>
          <p:cNvGraphicFramePr>
            <a:graphicFrameLocks noGrp="1"/>
          </p:cNvGraphicFramePr>
          <p:nvPr>
            <p:extLst>
              <p:ext uri="{D42A27DB-BD31-4B8C-83A1-F6EECF244321}">
                <p14:modId xmlns:p14="http://schemas.microsoft.com/office/powerpoint/2010/main" val="1553439864"/>
              </p:ext>
            </p:extLst>
          </p:nvPr>
        </p:nvGraphicFramePr>
        <p:xfrm>
          <a:off x="1156065" y="3098379"/>
          <a:ext cx="9879873" cy="659784"/>
        </p:xfrm>
        <a:graphic>
          <a:graphicData uri="http://schemas.openxmlformats.org/drawingml/2006/table">
            <a:tbl>
              <a:tblPr/>
              <a:tblGrid>
                <a:gridCol w="1933038">
                  <a:extLst>
                    <a:ext uri="{9D8B030D-6E8A-4147-A177-3AD203B41FA5}">
                      <a16:colId xmlns:a16="http://schemas.microsoft.com/office/drawing/2014/main" val="1243354627"/>
                    </a:ext>
                  </a:extLst>
                </a:gridCol>
                <a:gridCol w="2648945">
                  <a:extLst>
                    <a:ext uri="{9D8B030D-6E8A-4147-A177-3AD203B41FA5}">
                      <a16:colId xmlns:a16="http://schemas.microsoft.com/office/drawing/2014/main" val="3099810126"/>
                    </a:ext>
                  </a:extLst>
                </a:gridCol>
                <a:gridCol w="2648945">
                  <a:extLst>
                    <a:ext uri="{9D8B030D-6E8A-4147-A177-3AD203B41FA5}">
                      <a16:colId xmlns:a16="http://schemas.microsoft.com/office/drawing/2014/main" val="650974885"/>
                    </a:ext>
                  </a:extLst>
                </a:gridCol>
                <a:gridCol w="2648945">
                  <a:extLst>
                    <a:ext uri="{9D8B030D-6E8A-4147-A177-3AD203B41FA5}">
                      <a16:colId xmlns:a16="http://schemas.microsoft.com/office/drawing/2014/main" val="303348220"/>
                    </a:ext>
                  </a:extLst>
                </a:gridCol>
              </a:tblGrid>
              <a:tr h="268187">
                <a:tc>
                  <a:txBody>
                    <a:bodyPr/>
                    <a:lstStyle/>
                    <a:p>
                      <a:r>
                        <a:rPr lang="en-US" sz="1050" b="1" u="sng" dirty="0">
                          <a:solidFill>
                            <a:srgbClr val="0000FF"/>
                          </a:solidFill>
                          <a:effectLst/>
                          <a:latin typeface="Arial" panose="020B0604020202020204" pitchFamily="34" charset="0"/>
                          <a:hlinkClick r:id="rId5"/>
                        </a:rPr>
                        <a:t>S2-2208287</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KI#3, Sol#30 Update to address ENs</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Nokia</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zh-CN" alt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21516645"/>
                  </a:ext>
                </a:extLst>
              </a:tr>
              <a:tr h="138501">
                <a:tc>
                  <a:txBody>
                    <a:bodyPr/>
                    <a:lstStyle/>
                    <a:p>
                      <a:r>
                        <a:rPr lang="en-US" sz="1050" b="1" u="sng" dirty="0">
                          <a:solidFill>
                            <a:srgbClr val="0000FF"/>
                          </a:solidFill>
                          <a:effectLst/>
                          <a:latin typeface="Arial" panose="020B0604020202020204" pitchFamily="34" charset="0"/>
                          <a:hlinkClick r:id="rId6"/>
                        </a:rPr>
                        <a:t>S2-2208657</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S" sz="1050" dirty="0">
                          <a:effectLst/>
                          <a:latin typeface="Arial" panose="020B0604020202020204" pitchFamily="34" charset="0"/>
                        </a:rPr>
                        <a:t>23.700-47: FS_5MBS_Ph2 KI#3 Sol#11 Update for making clarification</a:t>
                      </a:r>
                      <a:endParaRPr 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it-IT" sz="1050" dirty="0">
                          <a:effectLst/>
                          <a:latin typeface="Arial" panose="020B0604020202020204" pitchFamily="34" charset="0"/>
                        </a:rPr>
                        <a:t>China Mobile</a:t>
                      </a:r>
                      <a:endParaRPr lang="it-IT"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zh-CN" altLang="en-US" sz="1100" dirty="0"/>
                    </a:p>
                  </a:txBody>
                  <a:tcPr marL="9852" marR="9852" marT="4926" marB="4926">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64703130"/>
                  </a:ext>
                </a:extLst>
              </a:tr>
            </a:tbl>
          </a:graphicData>
        </a:graphic>
      </p:graphicFrame>
      <p:sp>
        <p:nvSpPr>
          <p:cNvPr id="11" name="文本框 10">
            <a:extLst>
              <a:ext uri="{FF2B5EF4-FFF2-40B4-BE49-F238E27FC236}">
                <a16:creationId xmlns:a16="http://schemas.microsoft.com/office/drawing/2014/main" id="{BF11B514-BF86-46ED-9D02-12ADFE001C07}"/>
              </a:ext>
            </a:extLst>
          </p:cNvPr>
          <p:cNvSpPr txBox="1"/>
          <p:nvPr/>
        </p:nvSpPr>
        <p:spPr>
          <a:xfrm>
            <a:off x="1156065" y="4143333"/>
            <a:ext cx="10419080" cy="3693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Evaluation and conclusion (3)</a:t>
            </a:r>
            <a:r>
              <a:rPr kumimoji="0" lang="en-US" altLang="zh-CN"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sym typeface="Wingdings" panose="05000000000000000000" pitchFamily="2" charset="2"/>
              </a:rPr>
              <a:t>(2)</a:t>
            </a:r>
            <a:endParaRPr kumimoji="0" lang="zh-CN" altLang="en-US" sz="1800" b="0" i="0" u="none" strike="noStrike" kern="120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5346725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27211</TotalTime>
  <Words>1944</Words>
  <Application>Microsoft Office PowerPoint</Application>
  <PresentationFormat>宽屏</PresentationFormat>
  <Paragraphs>218</Paragraphs>
  <Slides>13</Slides>
  <Notes>0</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9" baseType="lpstr">
      <vt:lpstr>Arial</vt:lpstr>
      <vt:lpstr>Calibri</vt:lpstr>
      <vt:lpstr>Calibri Light</vt:lpstr>
      <vt:lpstr>Times New Roman</vt:lpstr>
      <vt:lpstr>Office 主题</vt:lpstr>
      <vt:lpstr>Visio.Drawing.15</vt:lpstr>
      <vt:lpstr>Discussion on MBS</vt:lpstr>
      <vt:lpstr>Agenda</vt:lpstr>
      <vt:lpstr>Rel-18 open issues</vt:lpstr>
      <vt:lpstr>KI#1 (RRC Inactive reception)</vt:lpstr>
      <vt:lpstr>KI#1 (RRC Inactive reception), cont’d</vt:lpstr>
      <vt:lpstr>KI#1 (RRC Inactive reception), cont’d</vt:lpstr>
      <vt:lpstr>KI#2 (MOCN sharing)</vt:lpstr>
      <vt:lpstr>KI#2 (MOCN sharing), cont’d</vt:lpstr>
      <vt:lpstr>KI#3 (on demand MBS session)</vt:lpstr>
      <vt:lpstr>Rel-17 open issues</vt:lpstr>
      <vt:lpstr>MBS Session activation/deactivation</vt:lpstr>
      <vt:lpstr>MBS User service</vt:lpstr>
      <vt:lpstr>Thank you!</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5MBS Status after SA2#152E</dc:title>
  <dc:creator>Rapporteur</dc:creator>
  <cp:lastModifiedBy>Huawei Revision</cp:lastModifiedBy>
  <cp:revision>264</cp:revision>
  <dcterms:created xsi:type="dcterms:W3CDTF">2022-08-29T03:29:33Z</dcterms:created>
  <dcterms:modified xsi:type="dcterms:W3CDTF">2022-10-07T15:25:32Z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(3)iQpObKO1Hhy59DI1qgzYrobXxrVzpre6nCL5JmNpxym/kH2yLuLSvQnY97sg1HgZMm9lRGzt
Qbq/fJ66QDAKy+WQWLOjoJqoETxISmrzkoQ8yfoCvErC0oJJEumGTYx5MHnVNgVEfUwfhmoB
jB7DXnwIdbCz8dbx+6Y1PuQnrLj01o+HyJOQLXSRhlMXmenpzTQG0tPpPg25XvR8f/ivOYeC
ioIFQALSMi/lE1SkAp</vt:lpwstr>
  </property>
  <property fmtid="{D5CDD505-2E9C-101B-9397-08002B2CF9AE}" pid="3" name="_2015_ms_pID_7253431">
    <vt:lpwstr>+ZoQtv/VeGTc/ZdX9+0+Yk7JpN9aEa13KLqFMGHNo29By26W+gkJQd
xPftd0MIbw2njux3rgdo0lTA7MWrnelI8rD9Oxb/BxOSH3ETtL3YwPu6e6Zpe2qR5EnIp992
Ec//VPMIOgxw4QwCQJ6gOMagb1mQpaY71ey4kgzR8tn6OEu2at5a+UfZEzHwIt1kPkFnJhqD
l+NQU3/NwaxyomVDV4o5aPcrDmT3awJZ58iT</vt:lpwstr>
  </property>
  <property fmtid="{D5CDD505-2E9C-101B-9397-08002B2CF9AE}" pid="4" name="_2015_ms_pID_7253432">
    <vt:lpwstr>sw==</vt:lpwstr>
  </property>
</Properties>
</file>