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8"/>
  </p:notesMasterIdLst>
  <p:handoutMasterIdLst>
    <p:handoutMasterId r:id="rId9"/>
  </p:handoutMasterIdLst>
  <p:sldIdLst>
    <p:sldId id="303" r:id="rId5"/>
    <p:sldId id="789" r:id="rId6"/>
    <p:sldId id="791" r:id="rId7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xmlns="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FF33CC"/>
    <a:srgbClr val="FF6699"/>
    <a:srgbClr val="FF99FF"/>
    <a:srgbClr val="62A14D"/>
    <a:srgbClr val="000000"/>
    <a:srgbClr val="C6D254"/>
    <a:srgbClr val="B1D254"/>
    <a:srgbClr val="72AF2F"/>
    <a:srgbClr val="5C8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3BFC62-AEC6-4937-AF12-362AD02283E4}" v="2" dt="2022-01-17T17:01:11.741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4625" autoAdjust="0"/>
  </p:normalViewPr>
  <p:slideViewPr>
    <p:cSldViewPr snapToGrid="0">
      <p:cViewPr>
        <p:scale>
          <a:sx n="110" d="100"/>
          <a:sy n="110" d="100"/>
        </p:scale>
        <p:origin x="-1896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10/19/2022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10/19/2022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</a:t>
            </a:r>
            <a:r>
              <a:rPr lang="de-DE" altLang="ko-KR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153E</a:t>
            </a:r>
            <a:endParaRPr lang="de-DE" altLang="ko-KR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Electronic meeting, </a:t>
            </a:r>
            <a:r>
              <a:rPr lang="de-DE" altLang="ko-KR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10 </a:t>
            </a:r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– </a:t>
            </a:r>
            <a:r>
              <a:rPr lang="de-DE" altLang="ko-KR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17 October,</a:t>
            </a:r>
            <a:r>
              <a:rPr lang="de-DE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 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2022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4854634" y="334106"/>
            <a:ext cx="233587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 smtClean="0">
                <a:effectLst/>
              </a:rPr>
              <a:t>S2-2209208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</a:t>
            </a:r>
            <a:r>
              <a:rPr lang="en-GB" altLang="de-DE" sz="1200" dirty="0" smtClean="0">
                <a:solidFill>
                  <a:schemeClr val="bg1"/>
                </a:solidFill>
              </a:rPr>
              <a:t>WG2#153E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 </a:t>
            </a:r>
            <a:r>
              <a:rPr lang="en-GB" altLang="de-DE" sz="1200" baseline="0" dirty="0">
                <a:solidFill>
                  <a:schemeClr val="bg1"/>
                </a:solidFill>
              </a:rPr>
              <a:t>Electronic meeting, 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10 </a:t>
            </a:r>
            <a:r>
              <a:rPr lang="en-GB" altLang="de-DE" sz="1200" baseline="0" dirty="0">
                <a:solidFill>
                  <a:schemeClr val="bg1"/>
                </a:solidFill>
              </a:rPr>
              <a:t>– 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17 October, </a:t>
            </a:r>
            <a:r>
              <a:rPr lang="en-GB" altLang="de-DE" sz="1200" baseline="0" dirty="0">
                <a:solidFill>
                  <a:schemeClr val="bg1"/>
                </a:solidFill>
              </a:rPr>
              <a:t>2022</a:t>
            </a:r>
            <a:endParaRPr lang="en-GB" altLang="ko-KR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2021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dirty="0" smtClean="0"/>
              <a:t>FS_5G_ProSe_Ph2 </a:t>
            </a: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800" dirty="0"/>
              <a:t/>
            </a:r>
            <a:br>
              <a:rPr lang="en-US" altLang="en-US" sz="1800" dirty="0"/>
            </a:br>
            <a:r>
              <a:rPr lang="en-US" altLang="en-US" sz="1800" dirty="0" smtClean="0">
                <a:latin typeface="Arial" panose="020B0604020202020204" pitchFamily="34" charset="0"/>
              </a:rPr>
              <a:t>CATT, OPPO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594" y="409746"/>
            <a:ext cx="7086194" cy="675167"/>
          </a:xfrm>
        </p:spPr>
        <p:txBody>
          <a:bodyPr/>
          <a:lstStyle/>
          <a:p>
            <a:r>
              <a:rPr lang="en-US" altLang="de-DE" sz="2800" b="1" dirty="0" smtClean="0"/>
              <a:t>FS_5G_ProSe_Ph2 </a:t>
            </a:r>
            <a:r>
              <a:rPr lang="en-US" altLang="de-DE" sz="2800" b="1" dirty="0"/>
              <a:t>status after </a:t>
            </a:r>
            <a:r>
              <a:rPr lang="en-US" altLang="de-DE" sz="2800" b="1" dirty="0" smtClean="0"/>
              <a:t>SA2#153E </a:t>
            </a:r>
            <a:r>
              <a:rPr lang="en-US" altLang="de-DE" sz="2800" b="1" dirty="0"/>
              <a:t>(1/2)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xmlns="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230594" y="2605928"/>
            <a:ext cx="8695692" cy="4034996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TR </a:t>
            </a:r>
            <a:r>
              <a:rPr lang="en-US" altLang="de-DE" sz="1200" kern="0" dirty="0" smtClean="0"/>
              <a:t>23.700-33 v1.1.0 </a:t>
            </a:r>
            <a:r>
              <a:rPr lang="en-US" altLang="de-DE" sz="1200" kern="0" dirty="0"/>
              <a:t>was created based on approved contributions</a:t>
            </a:r>
            <a:r>
              <a:rPr lang="en-US" altLang="de-DE" sz="1200" kern="0" dirty="0" smtClean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 smtClean="0"/>
              <a:t>New and updated overall evaluation and conclusions agreed for existing KIs.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 smtClean="0"/>
              <a:t>WID is updated based on KI#7 conclusions.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 smtClean="0"/>
              <a:t>6 TUs used in total </a:t>
            </a:r>
            <a:r>
              <a:rPr lang="en-US" altLang="de-DE" sz="1200" kern="0" dirty="0"/>
              <a:t>and </a:t>
            </a:r>
            <a:r>
              <a:rPr lang="en-US" altLang="de-DE" sz="1200" kern="0" dirty="0" smtClean="0"/>
              <a:t>no TU </a:t>
            </a:r>
            <a:r>
              <a:rPr lang="en-US" altLang="de-DE" sz="1200" kern="0" dirty="0"/>
              <a:t>left for the Study Phase</a:t>
            </a:r>
            <a:r>
              <a:rPr lang="en-US" altLang="de-DE" sz="1200" kern="0" dirty="0" smtClean="0"/>
              <a:t>.</a:t>
            </a: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en-US" altLang="zh-CN" sz="1600" b="1" dirty="0" smtClean="0"/>
              <a:t>RAN </a:t>
            </a:r>
            <a:r>
              <a:rPr lang="en-US" altLang="zh-CN" sz="1600" b="1" dirty="0"/>
              <a:t>impacts and dependencies</a:t>
            </a:r>
            <a:r>
              <a:rPr lang="en-US" altLang="zh-CN" sz="1600" dirty="0"/>
              <a:t>:</a:t>
            </a:r>
            <a:endParaRPr lang="de-DE" altLang="zh-CN" sz="16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RAN impacts or dependencies identified for Key </a:t>
            </a:r>
            <a:r>
              <a:rPr lang="en-US" altLang="zh-CN" sz="1200" dirty="0" smtClean="0"/>
              <a:t>Issue #1, #2, #4, #5, #6 and #7.</a:t>
            </a:r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altLang="zh-CN" sz="1600" b="1" dirty="0" smtClean="0"/>
              <a:t>Other </a:t>
            </a:r>
            <a:r>
              <a:rPr lang="de-DE" altLang="zh-CN" sz="1600" b="1" dirty="0"/>
              <a:t>WG</a:t>
            </a:r>
            <a:r>
              <a:rPr lang="de-DE" altLang="zh-CN" sz="1600" b="1" dirty="0" smtClean="0"/>
              <a:t> </a:t>
            </a:r>
            <a:r>
              <a:rPr lang="de-DE" altLang="zh-CN" sz="1600" b="1" dirty="0"/>
              <a:t>dependencies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Charging support is expected to be handled by </a:t>
            </a:r>
            <a:r>
              <a:rPr lang="en-US" altLang="zh-CN" sz="1200" dirty="0" smtClean="0"/>
              <a:t>SA5</a:t>
            </a:r>
            <a:r>
              <a:rPr lang="en-US" altLang="zh-CN" sz="1200" dirty="0"/>
              <a:t> </a:t>
            </a:r>
            <a:r>
              <a:rPr lang="en-US" altLang="zh-CN" sz="1200" dirty="0" smtClean="0"/>
              <a:t>and Security support is expected to be handled by SA3, </a:t>
            </a:r>
            <a:r>
              <a:rPr lang="en-US" altLang="zh-CN" sz="1200" dirty="0"/>
              <a:t>and </a:t>
            </a:r>
            <a:r>
              <a:rPr lang="en-US" altLang="zh-CN" sz="1200" dirty="0" smtClean="0"/>
              <a:t>cooperation with SA5 and SA3 </a:t>
            </a:r>
            <a:r>
              <a:rPr lang="en-US" altLang="zh-CN" sz="1200" dirty="0"/>
              <a:t>may be </a:t>
            </a:r>
            <a:r>
              <a:rPr lang="en-US" altLang="zh-CN" sz="1200" dirty="0" smtClean="0"/>
              <a:t>required.</a:t>
            </a:r>
            <a:endParaRPr lang="en-US" altLang="zh-CN" sz="1400" kern="0" dirty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xmlns="" id="{8E7B86D5-0B56-4201-87AC-24C0DDEF5E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2112698"/>
              </p:ext>
            </p:extLst>
          </p:nvPr>
        </p:nvGraphicFramePr>
        <p:xfrm>
          <a:off x="218574" y="1377122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FS_5G_ProSe_Ph2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Study on Proximity-based Services in 5GS Phase 2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75% </a:t>
                      </a:r>
                      <a:r>
                        <a:rPr lang="en-US" sz="1400" b="1" kern="120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-&gt; 95%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Nov, </a:t>
                      </a: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SP-220790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570094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10" y="405422"/>
            <a:ext cx="7405424" cy="813391"/>
          </a:xfrm>
        </p:spPr>
        <p:txBody>
          <a:bodyPr/>
          <a:lstStyle/>
          <a:p>
            <a:r>
              <a:rPr lang="en-US" altLang="de-DE" sz="2800" b="1" dirty="0" smtClean="0"/>
              <a:t>FS_5G_ProSe_Ph2 </a:t>
            </a:r>
            <a:r>
              <a:rPr lang="en-US" altLang="de-DE" sz="2800" b="1" dirty="0"/>
              <a:t>status after </a:t>
            </a:r>
            <a:r>
              <a:rPr lang="en-US" altLang="de-DE" sz="2800" b="1" dirty="0" smtClean="0"/>
              <a:t>SA2#153E </a:t>
            </a:r>
            <a:r>
              <a:rPr lang="en-US" altLang="de-DE" sz="2800" b="1" dirty="0"/>
              <a:t>(2/2)</a:t>
            </a:r>
            <a:endParaRPr lang="en-US" dirty="0"/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xmlns="" id="{07639B51-7A60-40FF-963D-02AC48416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810" y="1302589"/>
            <a:ext cx="8644418" cy="5034415"/>
          </a:xfrm>
        </p:spPr>
        <p:txBody>
          <a:bodyPr/>
          <a:lstStyle/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600" b="1" dirty="0" smtClean="0"/>
              <a:t>Contentious </a:t>
            </a:r>
            <a:r>
              <a:rPr lang="de-DE" sz="1600" b="1" dirty="0"/>
              <a:t>Issue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 smtClean="0"/>
              <a:t>None.</a:t>
            </a:r>
            <a:endParaRPr lang="en-US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Focus for the Next Meeting (</a:t>
            </a:r>
            <a:r>
              <a:rPr lang="de-DE" sz="1600" b="1" dirty="0" smtClean="0"/>
              <a:t>SA2#154)</a:t>
            </a:r>
            <a:r>
              <a:rPr lang="de-DE" sz="1600" dirty="0" smtClean="0"/>
              <a:t>:</a:t>
            </a:r>
            <a:endParaRPr lang="de-DE" sz="16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 smtClean="0"/>
              <a:t>Finalization of conclusions for KI#7 (by borrowing some TU from normative phase).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 smtClean="0"/>
              <a:t>Start normative work for KI#1-#6.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/>
              <a:t>TR 23.700-33 for approval.</a:t>
            </a:r>
            <a:endParaRPr lang="en-GB" altLang="zh-CN" sz="1200" dirty="0" smtClean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 smtClean="0"/>
              <a:t>Overall Plan</a:t>
            </a:r>
            <a:r>
              <a:rPr lang="en-US" altLang="zh-CN" sz="1600" dirty="0" smtClean="0"/>
              <a:t>: (study phase)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05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05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05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050" dirty="0"/>
          </a:p>
          <a:p>
            <a:pPr lvl="1">
              <a:lnSpc>
                <a:spcPct val="110000"/>
              </a:lnSpc>
              <a:defRPr/>
            </a:pPr>
            <a:r>
              <a:rPr lang="en-US" sz="1200" dirty="0"/>
              <a:t>SA2#149-E, 1 TU assigned, </a:t>
            </a:r>
            <a:r>
              <a:rPr lang="en-US" sz="1200" dirty="0" smtClean="0"/>
              <a:t>TR </a:t>
            </a:r>
            <a:r>
              <a:rPr lang="en-US" sz="1200" dirty="0"/>
              <a:t>Skeleton, TR Scope, Architectural Assumption, Key Issues, solutions if quota allowed. 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200" dirty="0"/>
              <a:t>SA2#150-E, 1 TU assigned, </a:t>
            </a:r>
            <a:r>
              <a:rPr lang="en-US" sz="1200" dirty="0" smtClean="0"/>
              <a:t>Last </a:t>
            </a:r>
            <a:r>
              <a:rPr lang="en-US" sz="1200" dirty="0"/>
              <a:t>e-meeting for any new Key Issue, solutions.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200" dirty="0"/>
              <a:t>SA2#151-E, 1 TU assigned, </a:t>
            </a:r>
            <a:r>
              <a:rPr lang="en-US" sz="1200" dirty="0" smtClean="0"/>
              <a:t>Last </a:t>
            </a:r>
            <a:r>
              <a:rPr lang="en-US" sz="1200" dirty="0"/>
              <a:t>e-meeting for any new solution, start the initial evaluation.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200" dirty="0"/>
              <a:t>SA2#152-E, 1 TU assigned, </a:t>
            </a:r>
            <a:r>
              <a:rPr lang="en-US" sz="1200" dirty="0" smtClean="0"/>
              <a:t>Solution </a:t>
            </a:r>
            <a:r>
              <a:rPr lang="en-US" sz="1200" dirty="0"/>
              <a:t>evaluation and conclusion, normative WID creation. 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200" dirty="0"/>
              <a:t>SA2#153-E, 2 TU assigned, </a:t>
            </a:r>
            <a:r>
              <a:rPr lang="en-US" sz="1200" dirty="0" smtClean="0"/>
              <a:t>Finalize </a:t>
            </a:r>
            <a:r>
              <a:rPr lang="en-US" sz="1200" dirty="0"/>
              <a:t>conclusions, update of normative WID if needed, TR for approval.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05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/>
              <a:t>Risks: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/>
              <a:t>None.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050" dirty="0"/>
          </a:p>
          <a:p>
            <a:pPr marL="28575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05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818" y="3352965"/>
            <a:ext cx="8712200" cy="536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453061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82E10A3-DB35-414F-83C1-BF5FB8647349}">
  <ds:schemaRefs>
    <ds:schemaRef ds:uri="09cef1fd-e61b-4dbf-b745-21988b13f978"/>
    <ds:schemaRef ds:uri="dcc30912-d230-4cc2-b11f-bb5ca2a6b6f5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43360</TotalTime>
  <Words>298</Words>
  <Application>Microsoft Office PowerPoint</Application>
  <PresentationFormat>全屏显示(4:3)</PresentationFormat>
  <Paragraphs>43</Paragraphs>
  <Slides>3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Theme</vt:lpstr>
      <vt:lpstr>FS_5G_ProSe_Ph2 Status Report</vt:lpstr>
      <vt:lpstr>FS_5G_ProSe_Ph2 status after SA2#153E (1/2)</vt:lpstr>
      <vt:lpstr>FS_5G_ProSe_Ph2 status after SA2#153E (2/2)</vt:lpstr>
    </vt:vector>
  </TitlesOfParts>
  <Company>3GPP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邓强</cp:lastModifiedBy>
  <cp:revision>1916</cp:revision>
  <dcterms:created xsi:type="dcterms:W3CDTF">2008-08-30T09:32:10Z</dcterms:created>
  <dcterms:modified xsi:type="dcterms:W3CDTF">2022-10-19T05:22:47Z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</Properties>
</file>