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1" r:id="rId4"/>
    <p:sldId id="262" r:id="rId5"/>
    <p:sldId id="258" r:id="rId6"/>
    <p:sldId id="259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063D6-518D-4F9F-A764-627A035155E7}" type="datetimeFigureOut">
              <a:rPr lang="fr-FR" smtClean="0"/>
              <a:t>19/09/2022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9FEB-A9D0-4ED6-AA65-CDFBC069D51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0095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063D6-518D-4F9F-A764-627A035155E7}" type="datetimeFigureOut">
              <a:rPr lang="fr-FR" smtClean="0"/>
              <a:t>19/09/2022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9FEB-A9D0-4ED6-AA65-CDFBC069D51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7909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063D6-518D-4F9F-A764-627A035155E7}" type="datetimeFigureOut">
              <a:rPr lang="fr-FR" smtClean="0"/>
              <a:t>19/09/2022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9FEB-A9D0-4ED6-AA65-CDFBC069D51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706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063D6-518D-4F9F-A764-627A035155E7}" type="datetimeFigureOut">
              <a:rPr lang="fr-FR" smtClean="0"/>
              <a:t>19/09/2022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9FEB-A9D0-4ED6-AA65-CDFBC069D51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8232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063D6-518D-4F9F-A764-627A035155E7}" type="datetimeFigureOut">
              <a:rPr lang="fr-FR" smtClean="0"/>
              <a:t>19/09/2022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9FEB-A9D0-4ED6-AA65-CDFBC069D51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5879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063D6-518D-4F9F-A764-627A035155E7}" type="datetimeFigureOut">
              <a:rPr lang="fr-FR" smtClean="0"/>
              <a:t>19/09/2022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9FEB-A9D0-4ED6-AA65-CDFBC069D51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8230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063D6-518D-4F9F-A764-627A035155E7}" type="datetimeFigureOut">
              <a:rPr lang="fr-FR" smtClean="0"/>
              <a:t>19/09/2022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9FEB-A9D0-4ED6-AA65-CDFBC069D51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4756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063D6-518D-4F9F-A764-627A035155E7}" type="datetimeFigureOut">
              <a:rPr lang="fr-FR" smtClean="0"/>
              <a:t>19/09/2022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9FEB-A9D0-4ED6-AA65-CDFBC069D51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4037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063D6-518D-4F9F-A764-627A035155E7}" type="datetimeFigureOut">
              <a:rPr lang="fr-FR" smtClean="0"/>
              <a:t>19/09/2022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9FEB-A9D0-4ED6-AA65-CDFBC069D51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0733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063D6-518D-4F9F-A764-627A035155E7}" type="datetimeFigureOut">
              <a:rPr lang="fr-FR" smtClean="0"/>
              <a:t>19/09/2022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9FEB-A9D0-4ED6-AA65-CDFBC069D51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8061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063D6-518D-4F9F-A764-627A035155E7}" type="datetimeFigureOut">
              <a:rPr lang="fr-FR" smtClean="0"/>
              <a:t>19/09/2022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9FEB-A9D0-4ED6-AA65-CDFBC069D51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8390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6063D6-518D-4F9F-A764-627A035155E7}" type="datetimeFigureOut">
              <a:rPr lang="fr-FR" smtClean="0"/>
              <a:t>19/09/2022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C9FEB-A9D0-4ED6-AA65-CDFBC069D51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525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38758" y="2495131"/>
            <a:ext cx="59934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dirty="0" smtClean="0">
                <a:solidFill>
                  <a:srgbClr val="00B0F0"/>
                </a:solidFill>
              </a:rPr>
              <a:t>Thales, FS_5GSAT_Ph2, 3gPP Call </a:t>
            </a:r>
            <a:r>
              <a:rPr lang="fr-FR" i="1" dirty="0" err="1" smtClean="0">
                <a:solidFill>
                  <a:srgbClr val="00B0F0"/>
                </a:solidFill>
              </a:rPr>
              <a:t>Conference</a:t>
            </a:r>
            <a:r>
              <a:rPr lang="fr-FR" i="1" dirty="0" smtClean="0">
                <a:solidFill>
                  <a:srgbClr val="00B0F0"/>
                </a:solidFill>
              </a:rPr>
              <a:t> 21th Sept. 2022  </a:t>
            </a:r>
            <a:endParaRPr lang="fr-FR" i="1" dirty="0">
              <a:solidFill>
                <a:srgbClr val="00B0F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23380" y="1971911"/>
            <a:ext cx="44063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solidFill>
                  <a:srgbClr val="00B0F0"/>
                </a:solidFill>
              </a:rPr>
              <a:t>Rapporteur discussion slides </a:t>
            </a:r>
            <a:endParaRPr lang="fr-FR" sz="2800" dirty="0">
              <a:solidFill>
                <a:srgbClr val="00B0F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9177" y="3541571"/>
            <a:ext cx="105703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u="sng" dirty="0" smtClean="0">
                <a:solidFill>
                  <a:srgbClr val="00B0F0"/>
                </a:solidFill>
              </a:rPr>
              <a:t>Objective</a:t>
            </a:r>
            <a:r>
              <a:rPr lang="fr-FR" sz="2800" dirty="0" smtClean="0">
                <a:solidFill>
                  <a:srgbClr val="00B0F0"/>
                </a:solidFill>
              </a:rPr>
              <a:t>: introduction for discussion on how to </a:t>
            </a:r>
            <a:r>
              <a:rPr lang="fr-FR" sz="2800" dirty="0" err="1" smtClean="0">
                <a:solidFill>
                  <a:srgbClr val="00B0F0"/>
                </a:solidFill>
              </a:rPr>
              <a:t>complete</a:t>
            </a:r>
            <a:r>
              <a:rPr lang="fr-FR" sz="2800" dirty="0" smtClean="0">
                <a:solidFill>
                  <a:srgbClr val="00B0F0"/>
                </a:solidFill>
              </a:rPr>
              <a:t> TR23.700-28 </a:t>
            </a:r>
            <a:endParaRPr lang="fr-FR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910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4290" y="0"/>
            <a:ext cx="10515600" cy="1325563"/>
          </a:xfrm>
        </p:spPr>
        <p:txBody>
          <a:bodyPr/>
          <a:lstStyle/>
          <a:p>
            <a:r>
              <a:rPr lang="fr-FR" dirty="0" smtClean="0">
                <a:solidFill>
                  <a:srgbClr val="00B0F0"/>
                </a:solidFill>
              </a:rPr>
              <a:t>TR23.700-28 v 0.4.0 </a:t>
            </a:r>
            <a:r>
              <a:rPr lang="fr-FR" sz="3200" dirty="0" err="1" smtClean="0">
                <a:solidFill>
                  <a:srgbClr val="00B0F0"/>
                </a:solidFill>
              </a:rPr>
              <a:t>after</a:t>
            </a:r>
            <a:r>
              <a:rPr lang="fr-FR" sz="3200" dirty="0" smtClean="0">
                <a:solidFill>
                  <a:srgbClr val="00B0F0"/>
                </a:solidFill>
              </a:rPr>
              <a:t> SA2#152: </a:t>
            </a:r>
            <a:r>
              <a:rPr lang="fr-FR" dirty="0" smtClean="0">
                <a:solidFill>
                  <a:srgbClr val="00B0F0"/>
                </a:solidFill>
              </a:rPr>
              <a:t>STATUS</a:t>
            </a:r>
            <a:endParaRPr lang="fr-FR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6945" y="1325563"/>
            <a:ext cx="10723419" cy="4876366"/>
          </a:xfrm>
        </p:spPr>
        <p:txBody>
          <a:bodyPr>
            <a:normAutofit lnSpcReduction="10000"/>
          </a:bodyPr>
          <a:lstStyle/>
          <a:p>
            <a:r>
              <a:rPr lang="fr-FR" sz="2000" dirty="0" smtClean="0">
                <a:ea typeface="+mj-ea"/>
                <a:cs typeface="+mj-cs"/>
              </a:rPr>
              <a:t>23 solutions are </a:t>
            </a:r>
            <a:r>
              <a:rPr lang="fr-FR" sz="2000" dirty="0" err="1" smtClean="0">
                <a:ea typeface="+mj-ea"/>
                <a:cs typeface="+mj-cs"/>
              </a:rPr>
              <a:t>described</a:t>
            </a:r>
            <a:r>
              <a:rPr lang="fr-FR" sz="2000" dirty="0" smtClean="0">
                <a:ea typeface="+mj-ea"/>
                <a:cs typeface="+mj-cs"/>
              </a:rPr>
              <a:t>, no more new solutions are </a:t>
            </a:r>
            <a:r>
              <a:rPr lang="fr-FR" sz="2000" dirty="0" err="1" smtClean="0">
                <a:ea typeface="+mj-ea"/>
                <a:cs typeface="+mj-cs"/>
              </a:rPr>
              <a:t>expected</a:t>
            </a:r>
            <a:r>
              <a:rPr lang="fr-FR" sz="2000" dirty="0" smtClean="0">
                <a:ea typeface="+mj-ea"/>
                <a:cs typeface="+mj-cs"/>
              </a:rPr>
              <a:t> in SA2#153</a:t>
            </a:r>
          </a:p>
          <a:p>
            <a:r>
              <a:rPr lang="fr-FR" sz="2000" dirty="0" smtClean="0">
                <a:ea typeface="+mj-ea"/>
                <a:cs typeface="+mj-cs"/>
              </a:rPr>
              <a:t>Rel17 s</a:t>
            </a:r>
            <a:r>
              <a:rPr lang="en-GB" sz="2000" dirty="0" err="1" smtClean="0"/>
              <a:t>olution</a:t>
            </a:r>
            <a:r>
              <a:rPr lang="en-GB" sz="2000" dirty="0" smtClean="0"/>
              <a:t> for </a:t>
            </a:r>
            <a:r>
              <a:rPr lang="en-GB" sz="2000" dirty="0"/>
              <a:t>support of </a:t>
            </a:r>
            <a:r>
              <a:rPr lang="en-GB" sz="2000" dirty="0" smtClean="0"/>
              <a:t>discontinuous </a:t>
            </a:r>
            <a:r>
              <a:rPr lang="en-GB" sz="2000" dirty="0"/>
              <a:t>satellite </a:t>
            </a:r>
            <a:r>
              <a:rPr lang="en-GB" sz="2000" dirty="0" smtClean="0"/>
              <a:t>coverage is documented in §7.1</a:t>
            </a:r>
          </a:p>
          <a:p>
            <a:r>
              <a:rPr lang="en-GB" sz="2000" dirty="0" smtClean="0">
                <a:ea typeface="+mj-ea"/>
                <a:cs typeface="+mj-cs"/>
              </a:rPr>
              <a:t>A methodology to rank solutions and be and help for final choice is proposed in §7.2</a:t>
            </a:r>
          </a:p>
          <a:p>
            <a:pPr lvl="1"/>
            <a:r>
              <a:rPr lang="en-GB" sz="1000" dirty="0">
                <a:latin typeface="Calibri" panose="020F0502020204030204" pitchFamily="34" charset="0"/>
                <a:ea typeface="DengXian"/>
                <a:cs typeface="Calibri" panose="020F0502020204030204" pitchFamily="34" charset="0"/>
              </a:rPr>
              <a:t> </a:t>
            </a:r>
            <a:r>
              <a:rPr lang="en-GB" sz="1000" dirty="0" smtClean="0">
                <a:latin typeface="Calibri" panose="020F0502020204030204" pitchFamily="34" charset="0"/>
                <a:ea typeface="DengXian"/>
                <a:cs typeface="Calibri" panose="020F0502020204030204" pitchFamily="34" charset="0"/>
              </a:rPr>
              <a:t>1/Refine </a:t>
            </a:r>
            <a:r>
              <a:rPr lang="en-GB" sz="1000" dirty="0">
                <a:latin typeface="Calibri" panose="020F0502020204030204" pitchFamily="34" charset="0"/>
                <a:ea typeface="DengXian"/>
                <a:cs typeface="Calibri" panose="020F0502020204030204" pitchFamily="34" charset="0"/>
              </a:rPr>
              <a:t>the mapping between solution and Key Issues, by identifying for each aspect of the Key Issue, if the given solution addresses the aspect or not</a:t>
            </a:r>
            <a:r>
              <a:rPr lang="en-GB" sz="1000" dirty="0" smtClean="0">
                <a:latin typeface="Calibri" panose="020F0502020204030204" pitchFamily="34" charset="0"/>
                <a:ea typeface="DengXian"/>
                <a:cs typeface="Calibri" panose="020F0502020204030204" pitchFamily="34" charset="0"/>
              </a:rPr>
              <a:t>.</a:t>
            </a:r>
          </a:p>
          <a:p>
            <a:pPr lvl="1"/>
            <a:r>
              <a:rPr lang="en-GB" sz="10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2/ Agree on preferable system assumptions</a:t>
            </a:r>
          </a:p>
          <a:p>
            <a:pPr lvl="1"/>
            <a:r>
              <a:rPr lang="en-GB" sz="1000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3/ </a:t>
            </a:r>
            <a:r>
              <a:rPr lang="en-GB" sz="1000" dirty="0">
                <a:ea typeface="Times New Roman" panose="02020603050405020304" pitchFamily="18" charset="0"/>
              </a:rPr>
              <a:t>D</a:t>
            </a:r>
            <a:r>
              <a:rPr lang="en-GB" sz="1000" dirty="0" smtClean="0">
                <a:ea typeface="DengXian"/>
              </a:rPr>
              <a:t>etermining the final solutions or assembly of parts of solutions, based on 1/ and 2/ </a:t>
            </a:r>
          </a:p>
          <a:p>
            <a:pPr marL="457200" lvl="1" indent="0">
              <a:buNone/>
            </a:pPr>
            <a:endParaRPr lang="fr-FR" sz="1000" dirty="0" smtClean="0">
              <a:ea typeface="Times New Roman" panose="02020603050405020304" pitchFamily="18" charset="0"/>
            </a:endParaRPr>
          </a:p>
          <a:p>
            <a:r>
              <a:rPr lang="fr-FR" sz="2000" dirty="0" smtClean="0"/>
              <a:t>Initial </a:t>
            </a:r>
            <a:r>
              <a:rPr lang="fr-FR" sz="2000" dirty="0" err="1" smtClean="0"/>
              <a:t>list</a:t>
            </a:r>
            <a:r>
              <a:rPr lang="fr-FR" sz="2000" dirty="0" smtClean="0"/>
              <a:t> of 4 preferable system </a:t>
            </a:r>
            <a:r>
              <a:rPr lang="fr-FR" sz="2000" dirty="0" err="1" smtClean="0"/>
              <a:t>assumptions</a:t>
            </a:r>
            <a:r>
              <a:rPr lang="fr-FR" sz="2000" dirty="0" smtClean="0"/>
              <a:t> </a:t>
            </a:r>
            <a:r>
              <a:rPr lang="fr-FR" sz="2000" dirty="0" err="1" smtClean="0"/>
              <a:t>is</a:t>
            </a:r>
            <a:r>
              <a:rPr lang="fr-FR" sz="2000" dirty="0" smtClean="0"/>
              <a:t> </a:t>
            </a:r>
            <a:r>
              <a:rPr lang="fr-FR" sz="2000" dirty="0" err="1" smtClean="0"/>
              <a:t>presented</a:t>
            </a:r>
            <a:r>
              <a:rPr lang="fr-FR" sz="2000" dirty="0" smtClean="0"/>
              <a:t> in </a:t>
            </a:r>
            <a:r>
              <a:rPr lang="en-GB" sz="2000" dirty="0" smtClean="0"/>
              <a:t>§7.3. </a:t>
            </a:r>
          </a:p>
          <a:p>
            <a:r>
              <a:rPr lang="en-GB" sz="2000" dirty="0"/>
              <a:t>Coverage Information </a:t>
            </a:r>
            <a:r>
              <a:rPr lang="en-GB" sz="2000" dirty="0" smtClean="0"/>
              <a:t>Provisioning (first system assumption determination) is discussed, to UE in §7.4.1, to CN in §7.4.2.</a:t>
            </a:r>
            <a:endParaRPr lang="en-GB" sz="2000" dirty="0"/>
          </a:p>
          <a:p>
            <a:r>
              <a:rPr lang="en-GB" sz="2000" dirty="0" smtClean="0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Traceability matrix between KI requirements, impacts and solutions is provided in §7.5.1</a:t>
            </a:r>
          </a:p>
          <a:p>
            <a:r>
              <a:rPr lang="en-GB" sz="2000" dirty="0" smtClean="0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No solution ranking is proposed yet in §7.5.2</a:t>
            </a:r>
          </a:p>
          <a:p>
            <a:r>
              <a:rPr lang="en-GB" sz="2000" dirty="0" smtClean="0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Limitations of solutions are discussed in §7.5.3</a:t>
            </a:r>
          </a:p>
          <a:p>
            <a:r>
              <a:rPr lang="en-GB" sz="2000" dirty="0" smtClean="0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Conclusions, that should, for each Key Issue, select solutions (and/or part of solutions) to cover all requirements, are to be elaborated in §8 during SA2#153, with rational for choice (preferable system assumptions,…) </a:t>
            </a:r>
          </a:p>
          <a:p>
            <a:endParaRPr lang="en-GB" sz="2400" dirty="0">
              <a:latin typeface="+mj-lt"/>
              <a:ea typeface="+mj-ea"/>
              <a:cs typeface="+mj-cs"/>
            </a:endParaRPr>
          </a:p>
          <a:p>
            <a:endParaRPr lang="fr-FR" sz="240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6" name="Left Brace 5"/>
          <p:cNvSpPr/>
          <p:nvPr/>
        </p:nvSpPr>
        <p:spPr>
          <a:xfrm>
            <a:off x="979055" y="1477818"/>
            <a:ext cx="314035" cy="1542473"/>
          </a:xfrm>
          <a:prstGeom prst="leftBrace">
            <a:avLst>
              <a:gd name="adj1" fmla="val 8333"/>
              <a:gd name="adj2" fmla="val 49543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Left Brace 6"/>
          <p:cNvSpPr/>
          <p:nvPr/>
        </p:nvSpPr>
        <p:spPr>
          <a:xfrm>
            <a:off x="958272" y="3351580"/>
            <a:ext cx="341745" cy="2323090"/>
          </a:xfrm>
          <a:prstGeom prst="leftBrace">
            <a:avLst>
              <a:gd name="adj1" fmla="val 8333"/>
              <a:gd name="adj2" fmla="val 49543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TextBox 7"/>
          <p:cNvSpPr txBox="1"/>
          <p:nvPr/>
        </p:nvSpPr>
        <p:spPr>
          <a:xfrm rot="16200000">
            <a:off x="69237" y="1913554"/>
            <a:ext cx="8563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solidFill>
                  <a:srgbClr val="00B0F0"/>
                </a:solidFill>
              </a:rPr>
              <a:t>OK ?</a:t>
            </a:r>
            <a:endParaRPr lang="fr-FR" sz="2800" dirty="0">
              <a:solidFill>
                <a:srgbClr val="00B0F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rot="16200000">
            <a:off x="-565251" y="4251515"/>
            <a:ext cx="19650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solidFill>
                  <a:srgbClr val="00B0F0"/>
                </a:solidFill>
              </a:rPr>
              <a:t>To </a:t>
            </a:r>
            <a:r>
              <a:rPr lang="fr-FR" sz="2800" dirty="0" err="1" smtClean="0">
                <a:solidFill>
                  <a:srgbClr val="00B0F0"/>
                </a:solidFill>
              </a:rPr>
              <a:t>complete</a:t>
            </a:r>
            <a:endParaRPr lang="fr-FR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7612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4290" y="0"/>
            <a:ext cx="10515600" cy="1325563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rgbClr val="00B0F0"/>
                </a:solidFill>
              </a:rPr>
              <a:t>TR23.700-28 	objective SA2#153 </a:t>
            </a:r>
            <a:endParaRPr lang="fr-FR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299" y="2604132"/>
            <a:ext cx="5989783" cy="2133601"/>
          </a:xfrm>
        </p:spPr>
        <p:txBody>
          <a:bodyPr>
            <a:normAutofit fontScale="62500" lnSpcReduction="20000"/>
          </a:bodyPr>
          <a:lstStyle/>
          <a:p>
            <a:r>
              <a:rPr lang="fr-FR" sz="2000" dirty="0" smtClean="0"/>
              <a:t>Initial </a:t>
            </a:r>
            <a:r>
              <a:rPr lang="fr-FR" sz="2000" dirty="0" err="1" smtClean="0"/>
              <a:t>list</a:t>
            </a:r>
            <a:r>
              <a:rPr lang="fr-FR" sz="2000" dirty="0" smtClean="0"/>
              <a:t> of 4 preferable system </a:t>
            </a:r>
            <a:r>
              <a:rPr lang="fr-FR" sz="2000" dirty="0" err="1" smtClean="0"/>
              <a:t>assumptions</a:t>
            </a:r>
            <a:r>
              <a:rPr lang="fr-FR" sz="2000" dirty="0" smtClean="0"/>
              <a:t> </a:t>
            </a:r>
            <a:r>
              <a:rPr lang="fr-FR" sz="2000" dirty="0" err="1" smtClean="0"/>
              <a:t>is</a:t>
            </a:r>
            <a:r>
              <a:rPr lang="fr-FR" sz="2000" dirty="0" smtClean="0"/>
              <a:t> </a:t>
            </a:r>
            <a:r>
              <a:rPr lang="fr-FR" sz="2000" dirty="0" err="1" smtClean="0"/>
              <a:t>presented</a:t>
            </a:r>
            <a:r>
              <a:rPr lang="fr-FR" sz="2000" dirty="0" smtClean="0"/>
              <a:t> in </a:t>
            </a:r>
            <a:r>
              <a:rPr lang="en-GB" sz="2000" dirty="0" smtClean="0"/>
              <a:t>§7.3. </a:t>
            </a:r>
          </a:p>
          <a:p>
            <a:r>
              <a:rPr lang="en-GB" sz="2000" dirty="0"/>
              <a:t>Coverage Information </a:t>
            </a:r>
            <a:r>
              <a:rPr lang="en-GB" sz="2000" dirty="0" smtClean="0"/>
              <a:t>Provisioning (first system assumption determination) is discussed, to UE in §7.4.1, to CN in §7.4.2.</a:t>
            </a:r>
            <a:endParaRPr lang="en-GB" sz="2000" dirty="0"/>
          </a:p>
          <a:p>
            <a:r>
              <a:rPr lang="en-GB" sz="2000" dirty="0" smtClean="0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Traceability matrix between KI requirements, impacts and solutions is provided in §7.5.1</a:t>
            </a:r>
          </a:p>
          <a:p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No solution ranking is proposed yet in §</a:t>
            </a:r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7.5.2</a:t>
            </a:r>
            <a:endParaRPr lang="en-GB" sz="2000" dirty="0" smtClean="0"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r>
              <a:rPr lang="en-GB" sz="2000" dirty="0" smtClean="0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Limitations of solutions are discussed in §7.5.3</a:t>
            </a:r>
          </a:p>
          <a:p>
            <a:r>
              <a:rPr lang="en-GB" sz="2000" dirty="0" smtClean="0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Conclusions, that should select solutions (and/or part of solutions) to cover all requirements, are to be elaborated in §8 during SA2#153, with rational for choice (preferable system assumptions,…) 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7832436" y="3454400"/>
            <a:ext cx="4194465" cy="1127586"/>
            <a:chOff x="7498772" y="2631615"/>
            <a:chExt cx="4194465" cy="1127586"/>
          </a:xfrm>
        </p:grpSpPr>
        <p:sp>
          <p:nvSpPr>
            <p:cNvPr id="5" name="Rounded Rectangle 4"/>
            <p:cNvSpPr/>
            <p:nvPr/>
          </p:nvSpPr>
          <p:spPr>
            <a:xfrm>
              <a:off x="8451273" y="2817092"/>
              <a:ext cx="3241964" cy="94210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err="1"/>
                <a:t>Need</a:t>
              </a:r>
              <a:r>
                <a:rPr lang="fr-FR" dirty="0"/>
                <a:t> to </a:t>
              </a:r>
              <a:r>
                <a:rPr lang="fr-FR" dirty="0" err="1"/>
                <a:t>be</a:t>
              </a:r>
              <a:r>
                <a:rPr lang="fr-FR" dirty="0"/>
                <a:t> </a:t>
              </a:r>
              <a:r>
                <a:rPr lang="fr-FR" dirty="0" err="1" smtClean="0"/>
                <a:t>completed</a:t>
              </a:r>
              <a:r>
                <a:rPr lang="fr-FR" dirty="0" smtClean="0"/>
                <a:t> </a:t>
              </a:r>
              <a:r>
                <a:rPr lang="fr-FR" dirty="0" err="1"/>
                <a:t>with</a:t>
              </a:r>
              <a:r>
                <a:rPr lang="fr-FR" dirty="0"/>
                <a:t> solutions 17 to </a:t>
              </a:r>
              <a:r>
                <a:rPr lang="fr-FR" dirty="0" smtClean="0"/>
                <a:t>23</a:t>
              </a:r>
              <a:endParaRPr lang="fr-FR" dirty="0"/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 flipH="1" flipV="1">
              <a:off x="7498772" y="2631615"/>
              <a:ext cx="952503" cy="314785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5846617" y="4027055"/>
            <a:ext cx="6180284" cy="1921163"/>
            <a:chOff x="5512953" y="1838038"/>
            <a:chExt cx="6180284" cy="1921163"/>
          </a:xfrm>
        </p:grpSpPr>
        <p:sp>
          <p:nvSpPr>
            <p:cNvPr id="15" name="Rounded Rectangle 14"/>
            <p:cNvSpPr/>
            <p:nvPr/>
          </p:nvSpPr>
          <p:spPr>
            <a:xfrm>
              <a:off x="8451273" y="2817092"/>
              <a:ext cx="3241964" cy="94210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err="1"/>
                <a:t>Need</a:t>
              </a:r>
              <a:r>
                <a:rPr lang="fr-FR" dirty="0"/>
                <a:t> to </a:t>
              </a:r>
              <a:r>
                <a:rPr lang="fr-FR" dirty="0" err="1"/>
                <a:t>be</a:t>
              </a:r>
              <a:r>
                <a:rPr lang="fr-FR" dirty="0"/>
                <a:t> </a:t>
              </a:r>
              <a:r>
                <a:rPr lang="fr-FR" dirty="0" err="1" smtClean="0"/>
                <a:t>completed</a:t>
              </a:r>
              <a:r>
                <a:rPr lang="fr-FR" dirty="0" smtClean="0"/>
                <a:t> </a:t>
              </a:r>
              <a:r>
                <a:rPr lang="fr-FR" dirty="0" err="1"/>
                <a:t>with</a:t>
              </a:r>
              <a:r>
                <a:rPr lang="fr-FR" dirty="0"/>
                <a:t> solutions 17 to 23</a:t>
              </a: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flipH="1" flipV="1">
              <a:off x="5512953" y="1838038"/>
              <a:ext cx="2938322" cy="1108363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460084" y="1467474"/>
            <a:ext cx="7322130" cy="1059347"/>
            <a:chOff x="835889" y="208944"/>
            <a:chExt cx="7322130" cy="1059347"/>
          </a:xfrm>
        </p:grpSpPr>
        <p:sp>
          <p:nvSpPr>
            <p:cNvPr id="21" name="Rounded Rectangle 20"/>
            <p:cNvSpPr/>
            <p:nvPr/>
          </p:nvSpPr>
          <p:spPr>
            <a:xfrm>
              <a:off x="835889" y="208944"/>
              <a:ext cx="7322130" cy="65355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To </a:t>
              </a:r>
              <a:r>
                <a:rPr lang="fr-FR" dirty="0" err="1" smtClean="0"/>
                <a:t>be</a:t>
              </a:r>
              <a:r>
                <a:rPr lang="fr-FR" dirty="0" smtClean="0"/>
                <a:t> </a:t>
              </a:r>
              <a:r>
                <a:rPr lang="fr-FR" dirty="0" err="1" smtClean="0"/>
                <a:t>completed</a:t>
              </a:r>
              <a:r>
                <a:rPr lang="fr-FR" dirty="0" smtClean="0"/>
                <a:t> - At least </a:t>
              </a:r>
              <a:r>
                <a:rPr lang="fr-FR" dirty="0" err="1" smtClean="0"/>
                <a:t>with</a:t>
              </a:r>
              <a:r>
                <a:rPr lang="fr-FR" dirty="0" smtClean="0"/>
                <a:t> preferable architecture for </a:t>
              </a:r>
              <a:r>
                <a:rPr lang="fr-FR" dirty="0" err="1" smtClean="0"/>
                <a:t>coverage</a:t>
              </a:r>
              <a:r>
                <a:rPr lang="fr-FR" dirty="0" smtClean="0"/>
                <a:t> </a:t>
              </a:r>
              <a:r>
                <a:rPr lang="fr-FR" dirty="0" err="1" smtClean="0"/>
                <a:t>map</a:t>
              </a:r>
              <a:r>
                <a:rPr lang="fr-FR" dirty="0" smtClean="0"/>
                <a:t> </a:t>
              </a:r>
              <a:r>
                <a:rPr lang="fr-FR" dirty="0" err="1" smtClean="0"/>
                <a:t>generation</a:t>
              </a:r>
              <a:r>
                <a:rPr lang="fr-FR" dirty="0" smtClean="0"/>
                <a:t> (NW </a:t>
              </a:r>
              <a:r>
                <a:rPr lang="fr-FR" dirty="0" err="1" smtClean="0"/>
                <a:t>side</a:t>
              </a:r>
              <a:r>
                <a:rPr lang="fr-FR" dirty="0" smtClean="0"/>
                <a:t>)</a:t>
              </a:r>
              <a:endParaRPr lang="fr-FR" dirty="0"/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>
              <a:off x="3659910" y="854514"/>
              <a:ext cx="157018" cy="413777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Rounded Rectangle 25"/>
          <p:cNvSpPr/>
          <p:nvPr/>
        </p:nvSpPr>
        <p:spPr>
          <a:xfrm>
            <a:off x="459692" y="5144654"/>
            <a:ext cx="5241637" cy="12608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/>
              <a:t>Preferably</a:t>
            </a:r>
            <a:r>
              <a:rPr lang="fr-FR" dirty="0" smtClean="0"/>
              <a:t> a single (or minimum) </a:t>
            </a:r>
            <a:r>
              <a:rPr lang="fr-FR" dirty="0" err="1" smtClean="0"/>
              <a:t>Tdoc</a:t>
            </a:r>
            <a:r>
              <a:rPr lang="fr-FR" dirty="0" smtClean="0"/>
              <a:t>(s) to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submitted</a:t>
            </a:r>
            <a:r>
              <a:rPr lang="fr-FR" dirty="0" smtClean="0"/>
              <a:t> as basis for discussion </a:t>
            </a:r>
            <a:r>
              <a:rPr lang="fr-FR" dirty="0" err="1" smtClean="0"/>
              <a:t>during</a:t>
            </a:r>
            <a:r>
              <a:rPr lang="fr-FR" dirty="0" smtClean="0"/>
              <a:t> meeting </a:t>
            </a:r>
            <a:endParaRPr lang="fr-FR" dirty="0"/>
          </a:p>
        </p:txBody>
      </p:sp>
      <p:cxnSp>
        <p:nvCxnSpPr>
          <p:cNvPr id="27" name="Straight Arrow Connector 26"/>
          <p:cNvCxnSpPr/>
          <p:nvPr/>
        </p:nvCxnSpPr>
        <p:spPr>
          <a:xfrm flipH="1" flipV="1">
            <a:off x="4399952" y="4737734"/>
            <a:ext cx="5793" cy="42539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oup 33"/>
          <p:cNvGrpSpPr/>
          <p:nvPr/>
        </p:nvGrpSpPr>
        <p:grpSpPr>
          <a:xfrm>
            <a:off x="7667337" y="959703"/>
            <a:ext cx="4391888" cy="1930694"/>
            <a:chOff x="7301349" y="2817092"/>
            <a:chExt cx="4391888" cy="1930694"/>
          </a:xfrm>
        </p:grpSpPr>
        <p:sp>
          <p:nvSpPr>
            <p:cNvPr id="35" name="Rounded Rectangle 34"/>
            <p:cNvSpPr/>
            <p:nvPr/>
          </p:nvSpPr>
          <p:spPr>
            <a:xfrm>
              <a:off x="8451273" y="2817092"/>
              <a:ext cx="3241964" cy="94210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§7.4.1 </a:t>
              </a:r>
              <a:r>
                <a:rPr lang="fr-FR" dirty="0" err="1" smtClean="0"/>
                <a:t>Needs</a:t>
              </a:r>
              <a:r>
                <a:rPr lang="fr-FR" dirty="0" smtClean="0"/>
                <a:t> </a:t>
              </a:r>
              <a:r>
                <a:rPr lang="fr-FR" dirty="0"/>
                <a:t>to </a:t>
              </a:r>
              <a:r>
                <a:rPr lang="fr-FR" dirty="0" err="1"/>
                <a:t>be</a:t>
              </a:r>
              <a:r>
                <a:rPr lang="fr-FR" dirty="0"/>
                <a:t> </a:t>
              </a:r>
              <a:r>
                <a:rPr lang="fr-FR" dirty="0" err="1" smtClean="0"/>
                <a:t>completed</a:t>
              </a:r>
              <a:r>
                <a:rPr lang="fr-FR" dirty="0" smtClean="0"/>
                <a:t> </a:t>
              </a:r>
              <a:r>
                <a:rPr lang="fr-FR" dirty="0" err="1"/>
                <a:t>with</a:t>
              </a:r>
              <a:r>
                <a:rPr lang="fr-FR" dirty="0"/>
                <a:t> solutions </a:t>
              </a:r>
              <a:r>
                <a:rPr lang="fr-FR" dirty="0" smtClean="0"/>
                <a:t>17, 19, 21, 22</a:t>
              </a:r>
              <a:endParaRPr lang="fr-FR" dirty="0"/>
            </a:p>
          </p:txBody>
        </p:sp>
        <p:cxnSp>
          <p:nvCxnSpPr>
            <p:cNvPr id="36" name="Straight Arrow Connector 35"/>
            <p:cNvCxnSpPr/>
            <p:nvPr/>
          </p:nvCxnSpPr>
          <p:spPr>
            <a:xfrm flipH="1">
              <a:off x="7301349" y="3758221"/>
              <a:ext cx="1149924" cy="989565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 38"/>
          <p:cNvGrpSpPr/>
          <p:nvPr/>
        </p:nvGrpSpPr>
        <p:grpSpPr>
          <a:xfrm>
            <a:off x="7897091" y="2073422"/>
            <a:ext cx="4162134" cy="1241098"/>
            <a:chOff x="7531103" y="2817092"/>
            <a:chExt cx="4162134" cy="942109"/>
          </a:xfrm>
        </p:grpSpPr>
        <p:sp>
          <p:nvSpPr>
            <p:cNvPr id="40" name="Rounded Rectangle 39"/>
            <p:cNvSpPr/>
            <p:nvPr/>
          </p:nvSpPr>
          <p:spPr>
            <a:xfrm>
              <a:off x="8451273" y="2817092"/>
              <a:ext cx="3241964" cy="94210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§7.4.2 </a:t>
              </a:r>
              <a:r>
                <a:rPr lang="fr-FR" dirty="0" err="1" smtClean="0"/>
                <a:t>Needs</a:t>
              </a:r>
              <a:r>
                <a:rPr lang="fr-FR" dirty="0" smtClean="0"/>
                <a:t> </a:t>
              </a:r>
              <a:r>
                <a:rPr lang="fr-FR" dirty="0"/>
                <a:t>to </a:t>
              </a:r>
              <a:r>
                <a:rPr lang="fr-FR" dirty="0" err="1"/>
                <a:t>be</a:t>
              </a:r>
              <a:r>
                <a:rPr lang="fr-FR" dirty="0"/>
                <a:t> </a:t>
              </a:r>
              <a:r>
                <a:rPr lang="fr-FR" dirty="0" err="1" smtClean="0"/>
                <a:t>completed</a:t>
              </a:r>
              <a:r>
                <a:rPr lang="fr-FR" dirty="0" smtClean="0"/>
                <a:t> to </a:t>
              </a:r>
              <a:r>
                <a:rPr lang="fr-FR" dirty="0" err="1" smtClean="0"/>
                <a:t>determine</a:t>
              </a:r>
              <a:r>
                <a:rPr lang="fr-FR" dirty="0" smtClean="0"/>
                <a:t> best system </a:t>
              </a:r>
              <a:r>
                <a:rPr lang="fr-FR" dirty="0" err="1" smtClean="0"/>
                <a:t>assumption</a:t>
              </a:r>
              <a:r>
                <a:rPr lang="fr-FR" dirty="0" smtClean="0"/>
                <a:t> for </a:t>
              </a:r>
              <a:r>
                <a:rPr lang="fr-FR" dirty="0" err="1" smtClean="0"/>
                <a:t>coverage</a:t>
              </a:r>
              <a:r>
                <a:rPr lang="fr-FR" dirty="0" smtClean="0"/>
                <a:t> </a:t>
              </a:r>
              <a:r>
                <a:rPr lang="fr-FR" dirty="0" err="1" smtClean="0"/>
                <a:t>map</a:t>
              </a:r>
              <a:r>
                <a:rPr lang="fr-FR" dirty="0" smtClean="0"/>
                <a:t> </a:t>
              </a:r>
              <a:r>
                <a:rPr lang="fr-FR" dirty="0" err="1" smtClean="0"/>
                <a:t>generation</a:t>
              </a:r>
              <a:endParaRPr lang="fr-FR" dirty="0"/>
            </a:p>
          </p:txBody>
        </p:sp>
        <p:cxnSp>
          <p:nvCxnSpPr>
            <p:cNvPr id="41" name="Straight Arrow Connector 40"/>
            <p:cNvCxnSpPr/>
            <p:nvPr/>
          </p:nvCxnSpPr>
          <p:spPr>
            <a:xfrm flipH="1">
              <a:off x="7531103" y="3008280"/>
              <a:ext cx="835884" cy="39885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Rectangle 45"/>
          <p:cNvSpPr/>
          <p:nvPr/>
        </p:nvSpPr>
        <p:spPr>
          <a:xfrm>
            <a:off x="6410000" y="6030160"/>
            <a:ext cx="59735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! call </a:t>
            </a:r>
            <a:r>
              <a:rPr lang="en-US" sz="54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for </a:t>
            </a:r>
            <a:r>
              <a:rPr lang="en-US" sz="54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volunteers !</a:t>
            </a:r>
            <a:endParaRPr lang="en-US" sz="54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410672" y="2871449"/>
            <a:ext cx="2139969" cy="18662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Solution </a:t>
            </a:r>
            <a:r>
              <a:rPr lang="fr-FR" dirty="0" err="1" smtClean="0"/>
              <a:t>ranking</a:t>
            </a:r>
            <a:r>
              <a:rPr lang="fr-FR" dirty="0" smtClean="0"/>
              <a:t>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proposed</a:t>
            </a:r>
            <a:r>
              <a:rPr lang="fr-FR" dirty="0" smtClean="0"/>
              <a:t> </a:t>
            </a:r>
            <a:r>
              <a:rPr lang="fr-FR" dirty="0" err="1" smtClean="0"/>
              <a:t>according</a:t>
            </a:r>
            <a:r>
              <a:rPr lang="fr-FR" dirty="0" smtClean="0"/>
              <a:t> §7.3, §7.5.1  and §7.5.3</a:t>
            </a:r>
            <a:endParaRPr lang="fr-FR" dirty="0"/>
          </a:p>
        </p:txBody>
      </p:sp>
      <p:cxnSp>
        <p:nvCxnSpPr>
          <p:cNvPr id="55" name="Straight Arrow Connector 54"/>
          <p:cNvCxnSpPr>
            <a:stCxn id="53" idx="3"/>
          </p:cNvCxnSpPr>
          <p:nvPr/>
        </p:nvCxnSpPr>
        <p:spPr>
          <a:xfrm flipV="1">
            <a:off x="2550641" y="3769185"/>
            <a:ext cx="386523" cy="3540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323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308" y="208107"/>
            <a:ext cx="11270673" cy="549275"/>
          </a:xfrm>
        </p:spPr>
        <p:txBody>
          <a:bodyPr>
            <a:normAutofit fontScale="90000"/>
          </a:bodyPr>
          <a:lstStyle/>
          <a:p>
            <a:r>
              <a:rPr lang="fr-FR" sz="2800" dirty="0" smtClean="0">
                <a:solidFill>
                  <a:srgbClr val="00B0F0"/>
                </a:solidFill>
              </a:rPr>
              <a:t>(§7.4.2) Discussion on preferable </a:t>
            </a:r>
            <a:r>
              <a:rPr lang="fr-FR" sz="2800" dirty="0">
                <a:solidFill>
                  <a:srgbClr val="00B0F0"/>
                </a:solidFill>
              </a:rPr>
              <a:t>architecture for </a:t>
            </a:r>
            <a:r>
              <a:rPr lang="fr-FR" sz="2800" dirty="0" err="1">
                <a:solidFill>
                  <a:srgbClr val="00B0F0"/>
                </a:solidFill>
              </a:rPr>
              <a:t>coverage</a:t>
            </a:r>
            <a:r>
              <a:rPr lang="fr-FR" sz="2800" dirty="0">
                <a:solidFill>
                  <a:srgbClr val="00B0F0"/>
                </a:solidFill>
              </a:rPr>
              <a:t> </a:t>
            </a:r>
            <a:r>
              <a:rPr lang="fr-FR" sz="2800" dirty="0" err="1">
                <a:solidFill>
                  <a:srgbClr val="00B0F0"/>
                </a:solidFill>
              </a:rPr>
              <a:t>map</a:t>
            </a:r>
            <a:r>
              <a:rPr lang="fr-FR" sz="2800" dirty="0">
                <a:solidFill>
                  <a:srgbClr val="00B0F0"/>
                </a:solidFill>
              </a:rPr>
              <a:t> </a:t>
            </a:r>
            <a:r>
              <a:rPr lang="fr-FR" sz="2800" dirty="0" err="1">
                <a:solidFill>
                  <a:srgbClr val="00B0F0"/>
                </a:solidFill>
              </a:rPr>
              <a:t>generation</a:t>
            </a:r>
            <a:r>
              <a:rPr lang="fr-FR" sz="2800" dirty="0">
                <a:solidFill>
                  <a:srgbClr val="00B0F0"/>
                </a:solidFill>
              </a:rPr>
              <a:t> </a:t>
            </a:r>
            <a:r>
              <a:rPr lang="fr-FR" sz="2800" dirty="0" smtClean="0">
                <a:solidFill>
                  <a:srgbClr val="00B0F0"/>
                </a:solidFill>
              </a:rPr>
              <a:t>(NW </a:t>
            </a:r>
            <a:r>
              <a:rPr lang="fr-FR" sz="2800" dirty="0" err="1">
                <a:solidFill>
                  <a:srgbClr val="00B0F0"/>
                </a:solidFill>
              </a:rPr>
              <a:t>side</a:t>
            </a:r>
            <a:r>
              <a:rPr lang="fr-FR" sz="2800" dirty="0">
                <a:solidFill>
                  <a:srgbClr val="00B0F0"/>
                </a:solidFill>
              </a:rPr>
              <a:t>)</a:t>
            </a:r>
          </a:p>
        </p:txBody>
      </p:sp>
      <p:sp>
        <p:nvSpPr>
          <p:cNvPr id="4" name="Rectangle 3"/>
          <p:cNvSpPr/>
          <p:nvPr/>
        </p:nvSpPr>
        <p:spPr>
          <a:xfrm>
            <a:off x="387545" y="757382"/>
            <a:ext cx="1150889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 err="1" smtClean="0"/>
              <a:t>Several</a:t>
            </a:r>
            <a:r>
              <a:rPr lang="fr-FR" sz="1400" dirty="0" smtClean="0"/>
              <a:t> </a:t>
            </a:r>
            <a:r>
              <a:rPr lang="fr-FR" sz="1400" dirty="0" smtClean="0"/>
              <a:t>contributions in the last SA2#152 propose </a:t>
            </a:r>
            <a:r>
              <a:rPr lang="fr-FR" sz="1400" dirty="0" err="1" smtClean="0"/>
              <a:t>different</a:t>
            </a:r>
            <a:r>
              <a:rPr lang="fr-FR" sz="1400" dirty="0" smtClean="0"/>
              <a:t> architectures for the </a:t>
            </a:r>
            <a:r>
              <a:rPr lang="fr-FR" sz="1400" dirty="0" err="1" smtClean="0"/>
              <a:t>coverage</a:t>
            </a:r>
            <a:r>
              <a:rPr lang="fr-FR" sz="1400" dirty="0" smtClean="0"/>
              <a:t> </a:t>
            </a:r>
            <a:r>
              <a:rPr lang="fr-FR" sz="1400" dirty="0" err="1" smtClean="0"/>
              <a:t>map</a:t>
            </a:r>
            <a:r>
              <a:rPr lang="fr-FR" sz="1400" dirty="0" smtClean="0"/>
              <a:t> information </a:t>
            </a:r>
            <a:r>
              <a:rPr lang="fr-FR" sz="1400" dirty="0" err="1" smtClean="0"/>
              <a:t>generation</a:t>
            </a:r>
            <a:r>
              <a:rPr lang="fr-FR" sz="1400" dirty="0"/>
              <a:t> </a:t>
            </a:r>
            <a:r>
              <a:rPr lang="fr-FR" sz="1400" dirty="0" smtClean="0"/>
              <a:t>and </a:t>
            </a:r>
            <a:r>
              <a:rPr lang="fr-FR" sz="1400" dirty="0" err="1" smtClean="0"/>
              <a:t>transfer</a:t>
            </a:r>
            <a:r>
              <a:rPr lang="fr-FR" sz="1400" dirty="0" smtClean="0"/>
              <a:t> to AMF/MME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 err="1" smtClean="0"/>
              <a:t>It’s</a:t>
            </a:r>
            <a:r>
              <a:rPr lang="fr-FR" sz="1400" dirty="0" smtClean="0"/>
              <a:t> </a:t>
            </a:r>
            <a:r>
              <a:rPr lang="fr-FR" sz="1400" dirty="0" err="1" smtClean="0"/>
              <a:t>seems</a:t>
            </a:r>
            <a:r>
              <a:rPr lang="fr-FR" sz="1400" dirty="0" smtClean="0"/>
              <a:t> good architectural design principal to </a:t>
            </a:r>
            <a:r>
              <a:rPr lang="fr-FR" sz="1400" dirty="0" err="1" smtClean="0"/>
              <a:t>keep</a:t>
            </a:r>
            <a:r>
              <a:rPr lang="fr-FR" sz="1400" dirty="0" smtClean="0"/>
              <a:t> AMF/MME  « </a:t>
            </a:r>
            <a:r>
              <a:rPr lang="en-US" sz="1400" dirty="0"/>
              <a:t>clean MM and RM state machine</a:t>
            </a:r>
            <a:r>
              <a:rPr lang="fr-FR" sz="1400" dirty="0" smtClean="0"/>
              <a:t> », and to </a:t>
            </a:r>
            <a:r>
              <a:rPr lang="fr-FR" sz="1400" dirty="0" err="1" smtClean="0"/>
              <a:t>consider</a:t>
            </a:r>
            <a:r>
              <a:rPr lang="fr-FR" sz="1400" dirty="0" smtClean="0"/>
              <a:t> </a:t>
            </a:r>
            <a:r>
              <a:rPr lang="fr-FR" sz="1400" dirty="0" err="1" smtClean="0"/>
              <a:t>it’s</a:t>
            </a:r>
            <a:r>
              <a:rPr lang="fr-FR" sz="1400" dirty="0" smtClean="0"/>
              <a:t> not AMF/MME job to interface </a:t>
            </a:r>
            <a:r>
              <a:rPr lang="fr-FR" sz="1400" dirty="0" err="1" smtClean="0"/>
              <a:t>with</a:t>
            </a:r>
            <a:r>
              <a:rPr lang="fr-FR" sz="1400" dirty="0" smtClean="0"/>
              <a:t> Satellite Network Center and </a:t>
            </a:r>
            <a:r>
              <a:rPr lang="fr-FR" sz="1400" dirty="0" err="1" smtClean="0"/>
              <a:t>compute</a:t>
            </a:r>
            <a:r>
              <a:rPr lang="fr-FR" sz="1400" dirty="0" smtClean="0"/>
              <a:t> </a:t>
            </a:r>
            <a:r>
              <a:rPr lang="fr-FR" sz="1400" dirty="0" err="1" smtClean="0"/>
              <a:t>coverage</a:t>
            </a:r>
            <a:r>
              <a:rPr lang="fr-FR" sz="1400" dirty="0" smtClean="0"/>
              <a:t> </a:t>
            </a:r>
            <a:r>
              <a:rPr lang="fr-FR" sz="1400" dirty="0" err="1" smtClean="0"/>
              <a:t>maps</a:t>
            </a:r>
            <a:r>
              <a:rPr lang="fr-FR" sz="1400" dirty="0" smtClean="0"/>
              <a:t>… So </a:t>
            </a:r>
            <a:r>
              <a:rPr lang="fr-FR" sz="1400" dirty="0" err="1" smtClean="0"/>
              <a:t>where</a:t>
            </a:r>
            <a:r>
              <a:rPr lang="fr-FR" sz="1400" dirty="0" smtClean="0"/>
              <a:t> </a:t>
            </a:r>
            <a:r>
              <a:rPr lang="fr-FR" sz="1400" dirty="0" err="1" smtClean="0"/>
              <a:t>is</a:t>
            </a:r>
            <a:r>
              <a:rPr lang="fr-FR" sz="1400" dirty="0" smtClean="0"/>
              <a:t> the best place to do </a:t>
            </a:r>
            <a:r>
              <a:rPr lang="fr-FR" sz="1400" dirty="0" err="1" smtClean="0"/>
              <a:t>it</a:t>
            </a:r>
            <a:r>
              <a:rPr lang="fr-FR" sz="1400" dirty="0" smtClean="0"/>
              <a:t>?</a:t>
            </a:r>
          </a:p>
          <a:p>
            <a:endParaRPr lang="fr-FR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000" i="1" dirty="0" smtClean="0"/>
              <a:t>Note </a:t>
            </a:r>
            <a:r>
              <a:rPr lang="fr-FR" sz="1000" i="1" dirty="0" err="1" smtClean="0"/>
              <a:t>this</a:t>
            </a:r>
            <a:r>
              <a:rPr lang="fr-FR" sz="1000" i="1" dirty="0" smtClean="0"/>
              <a:t> </a:t>
            </a:r>
            <a:r>
              <a:rPr lang="fr-FR" sz="1000" i="1" dirty="0" err="1" smtClean="0"/>
              <a:t>is</a:t>
            </a:r>
            <a:r>
              <a:rPr lang="fr-FR" sz="1000" i="1" dirty="0" smtClean="0"/>
              <a:t> </a:t>
            </a:r>
            <a:r>
              <a:rPr lang="fr-FR" sz="1000" i="1" dirty="0" err="1" smtClean="0"/>
              <a:t>independant</a:t>
            </a:r>
            <a:r>
              <a:rPr lang="fr-FR" sz="1000" i="1" dirty="0" smtClean="0"/>
              <a:t> </a:t>
            </a:r>
            <a:r>
              <a:rPr lang="fr-FR" sz="1000" i="1" dirty="0"/>
              <a:t>to the system </a:t>
            </a:r>
            <a:r>
              <a:rPr lang="fr-FR" sz="1000" i="1" dirty="0" err="1" smtClean="0"/>
              <a:t>assumption</a:t>
            </a:r>
            <a:r>
              <a:rPr lang="fr-FR" sz="1000" i="1" dirty="0" smtClean="0"/>
              <a:t> </a:t>
            </a:r>
            <a:r>
              <a:rPr lang="fr-FR" sz="1000" i="1" dirty="0"/>
              <a:t>on </a:t>
            </a:r>
            <a:r>
              <a:rPr lang="fr-FR" sz="1000" i="1" dirty="0" err="1"/>
              <a:t>where</a:t>
            </a:r>
            <a:r>
              <a:rPr lang="fr-FR" sz="1000" i="1" dirty="0"/>
              <a:t> the </a:t>
            </a:r>
            <a:r>
              <a:rPr lang="fr-FR" sz="1000" i="1" dirty="0" err="1" smtClean="0"/>
              <a:t>decisions</a:t>
            </a:r>
            <a:r>
              <a:rPr lang="fr-FR" sz="1000" i="1" dirty="0" smtClean="0"/>
              <a:t> (RR/CM) are </a:t>
            </a:r>
            <a:r>
              <a:rPr lang="fr-FR" sz="1000" i="1" dirty="0" err="1"/>
              <a:t>taken</a:t>
            </a:r>
            <a:r>
              <a:rPr lang="fr-FR" sz="1000" i="1" dirty="0"/>
              <a:t> (UE or CN</a:t>
            </a:r>
            <a:r>
              <a:rPr lang="fr-FR" sz="1000" i="1" dirty="0" smtClean="0"/>
              <a:t>), </a:t>
            </a:r>
            <a:r>
              <a:rPr lang="fr-FR" sz="1000" i="1" dirty="0" err="1" smtClean="0"/>
              <a:t>just</a:t>
            </a:r>
            <a:r>
              <a:rPr lang="fr-FR" sz="1000" i="1" dirty="0" smtClean="0"/>
              <a:t> to </a:t>
            </a:r>
            <a:r>
              <a:rPr lang="fr-FR" sz="1000" i="1" dirty="0" err="1" smtClean="0"/>
              <a:t>determine</a:t>
            </a:r>
            <a:r>
              <a:rPr lang="fr-FR" sz="1000" i="1" dirty="0" smtClean="0"/>
              <a:t> </a:t>
            </a:r>
            <a:r>
              <a:rPr lang="fr-FR" sz="1000" i="1" dirty="0" err="1" smtClean="0"/>
              <a:t>that</a:t>
            </a:r>
            <a:r>
              <a:rPr lang="fr-FR" sz="1000" i="1" dirty="0" smtClean="0"/>
              <a:t> if CN </a:t>
            </a:r>
            <a:r>
              <a:rPr lang="fr-FR" sz="1000" i="1" dirty="0" err="1" smtClean="0"/>
              <a:t>needs</a:t>
            </a:r>
            <a:r>
              <a:rPr lang="fr-FR" sz="1000" i="1" dirty="0" smtClean="0"/>
              <a:t> the </a:t>
            </a:r>
            <a:r>
              <a:rPr lang="fr-FR" sz="1000" i="1" dirty="0" err="1" smtClean="0"/>
              <a:t>coverage</a:t>
            </a:r>
            <a:r>
              <a:rPr lang="fr-FR" sz="1000" i="1" dirty="0" smtClean="0"/>
              <a:t> info, </a:t>
            </a:r>
            <a:r>
              <a:rPr lang="fr-FR" sz="1000" i="1" dirty="0" err="1" smtClean="0"/>
              <a:t>what</a:t>
            </a:r>
            <a:r>
              <a:rPr lang="fr-FR" sz="1000" i="1" dirty="0" smtClean="0"/>
              <a:t> </a:t>
            </a:r>
            <a:r>
              <a:rPr lang="fr-FR" sz="1000" i="1" dirty="0" err="1" smtClean="0"/>
              <a:t>is</a:t>
            </a:r>
            <a:r>
              <a:rPr lang="fr-FR" sz="1000" i="1" dirty="0" smtClean="0"/>
              <a:t> the best place to </a:t>
            </a:r>
            <a:r>
              <a:rPr lang="fr-FR" sz="1000" i="1" dirty="0" err="1" smtClean="0"/>
              <a:t>elaborate</a:t>
            </a:r>
            <a:r>
              <a:rPr lang="fr-FR" sz="1000" i="1" dirty="0" smtClean="0"/>
              <a:t> </a:t>
            </a:r>
            <a:r>
              <a:rPr lang="fr-FR" sz="1000" i="1" dirty="0" err="1" smtClean="0"/>
              <a:t>it</a:t>
            </a:r>
            <a:r>
              <a:rPr lang="fr-FR" sz="1000" i="1" dirty="0" smtClean="0"/>
              <a:t>.  </a:t>
            </a:r>
            <a:endParaRPr lang="fr-FR" sz="1000" i="1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8898196"/>
              </p:ext>
            </p:extLst>
          </p:nvPr>
        </p:nvGraphicFramePr>
        <p:xfrm>
          <a:off x="489527" y="2221222"/>
          <a:ext cx="11573164" cy="38281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val="3471911809"/>
                    </a:ext>
                  </a:extLst>
                </a:gridCol>
                <a:gridCol w="3703782">
                  <a:extLst>
                    <a:ext uri="{9D8B030D-6E8A-4147-A177-3AD203B41FA5}">
                      <a16:colId xmlns:a16="http://schemas.microsoft.com/office/drawing/2014/main" val="3123595719"/>
                    </a:ext>
                  </a:extLst>
                </a:gridCol>
                <a:gridCol w="3343564">
                  <a:extLst>
                    <a:ext uri="{9D8B030D-6E8A-4147-A177-3AD203B41FA5}">
                      <a16:colId xmlns:a16="http://schemas.microsoft.com/office/drawing/2014/main" val="2072361554"/>
                    </a:ext>
                  </a:extLst>
                </a:gridCol>
                <a:gridCol w="3408218">
                  <a:extLst>
                    <a:ext uri="{9D8B030D-6E8A-4147-A177-3AD203B41FA5}">
                      <a16:colId xmlns:a16="http://schemas.microsoft.com/office/drawing/2014/main" val="1116660739"/>
                    </a:ext>
                  </a:extLst>
                </a:gridCol>
              </a:tblGrid>
              <a:tr h="429614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Solution(s) 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 </a:t>
                      </a:r>
                      <a:r>
                        <a:rPr lang="fr-FR" sz="1400" dirty="0" err="1" smtClean="0"/>
                        <a:t>Where</a:t>
                      </a:r>
                      <a:r>
                        <a:rPr lang="fr-FR" sz="1400" dirty="0" smtClean="0"/>
                        <a:t> to </a:t>
                      </a:r>
                      <a:r>
                        <a:rPr lang="fr-FR" sz="1400" dirty="0" err="1" smtClean="0"/>
                        <a:t>elaborate</a:t>
                      </a:r>
                      <a:r>
                        <a:rPr lang="fr-FR" sz="1400" dirty="0" smtClean="0"/>
                        <a:t> </a:t>
                      </a:r>
                      <a:r>
                        <a:rPr lang="fr-FR" sz="1400" dirty="0" err="1" smtClean="0"/>
                        <a:t>cov</a:t>
                      </a:r>
                      <a:r>
                        <a:rPr lang="fr-FR" sz="1400" dirty="0" smtClean="0"/>
                        <a:t>. </a:t>
                      </a:r>
                      <a:r>
                        <a:rPr lang="fr-FR" sz="1400" dirty="0" err="1" smtClean="0"/>
                        <a:t>map</a:t>
                      </a:r>
                      <a:r>
                        <a:rPr lang="fr-FR" sz="1400" dirty="0" smtClean="0"/>
                        <a:t> 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Pro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Cons</a:t>
                      </a:r>
                      <a:r>
                        <a:rPr lang="fr-FR" sz="1400" baseline="0" dirty="0" smtClean="0"/>
                        <a:t> </a:t>
                      </a:r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31390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1, 4, 5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err="1" smtClean="0"/>
                        <a:t>Received</a:t>
                      </a:r>
                      <a:r>
                        <a:rPr lang="fr-FR" sz="1400" baseline="0" dirty="0" smtClean="0"/>
                        <a:t> </a:t>
                      </a:r>
                      <a:r>
                        <a:rPr lang="fr-FR" sz="1400" baseline="0" dirty="0" err="1" smtClean="0"/>
                        <a:t>from</a:t>
                      </a:r>
                      <a:r>
                        <a:rPr lang="fr-FR" sz="1400" baseline="0" dirty="0" smtClean="0"/>
                        <a:t> RAN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R17 compatible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- Limited to </a:t>
                      </a:r>
                      <a:r>
                        <a:rPr lang="fr-FR" sz="1400" dirty="0" err="1" smtClean="0"/>
                        <a:t>coverage</a:t>
                      </a:r>
                      <a:r>
                        <a:rPr lang="fr-FR" sz="1400" dirty="0" smtClean="0"/>
                        <a:t> information </a:t>
                      </a:r>
                      <a:r>
                        <a:rPr lang="fr-FR" sz="1400" dirty="0" err="1" smtClean="0"/>
                        <a:t>available</a:t>
                      </a:r>
                      <a:r>
                        <a:rPr lang="fr-FR" sz="1400" dirty="0" smtClean="0"/>
                        <a:t> in RAN (4 </a:t>
                      </a:r>
                      <a:r>
                        <a:rPr lang="fr-FR" sz="1400" dirty="0" err="1" smtClean="0"/>
                        <a:t>sat</a:t>
                      </a:r>
                      <a:r>
                        <a:rPr lang="fr-FR" sz="1400" dirty="0" smtClean="0"/>
                        <a:t>)</a:t>
                      </a:r>
                    </a:p>
                    <a:p>
                      <a:r>
                        <a:rPr lang="fr-FR" sz="1400" dirty="0" smtClean="0"/>
                        <a:t>- RAN</a:t>
                      </a:r>
                      <a:r>
                        <a:rPr lang="fr-FR" sz="1400" baseline="0" dirty="0" smtClean="0"/>
                        <a:t> </a:t>
                      </a:r>
                      <a:r>
                        <a:rPr lang="fr-FR" sz="1400" baseline="0" dirty="0" err="1" smtClean="0"/>
                        <a:t>dependancy</a:t>
                      </a:r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60664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2,15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err="1" smtClean="0"/>
                        <a:t>External</a:t>
                      </a:r>
                      <a:r>
                        <a:rPr lang="fr-FR" sz="1400" dirty="0" smtClean="0"/>
                        <a:t> server (not via </a:t>
                      </a:r>
                      <a:r>
                        <a:rPr lang="fr-FR" sz="1400" baseline="0" dirty="0" smtClean="0"/>
                        <a:t>SCEF/NEF) 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err="1" smtClean="0"/>
                        <a:t>Possibly</a:t>
                      </a:r>
                      <a:r>
                        <a:rPr lang="fr-FR" sz="1400" baseline="0" dirty="0" smtClean="0"/>
                        <a:t> s</a:t>
                      </a:r>
                      <a:r>
                        <a:rPr lang="fr-FR" sz="1400" dirty="0" smtClean="0"/>
                        <a:t>ingle source RAN/CN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- No standard interface for AMF/MME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- Security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43096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2,17, 19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err="1" smtClean="0"/>
                        <a:t>External</a:t>
                      </a:r>
                      <a:r>
                        <a:rPr lang="fr-FR" sz="1400" dirty="0" smtClean="0"/>
                        <a:t> server (via </a:t>
                      </a:r>
                      <a:r>
                        <a:rPr lang="fr-FR" sz="1400" baseline="0" dirty="0" smtClean="0"/>
                        <a:t>SCEF/NEF) </a:t>
                      </a:r>
                      <a:endParaRPr lang="fr-FR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-</a:t>
                      </a:r>
                      <a:r>
                        <a:rPr lang="fr-FR" sz="1400" baseline="0" dirty="0" smtClean="0"/>
                        <a:t> S</a:t>
                      </a:r>
                      <a:r>
                        <a:rPr lang="fr-FR" sz="1400" dirty="0" smtClean="0"/>
                        <a:t>tandard interface for AMF/MME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- </a:t>
                      </a:r>
                      <a:r>
                        <a:rPr lang="fr-FR" sz="1400" dirty="0" err="1" smtClean="0"/>
                        <a:t>Need</a:t>
                      </a:r>
                      <a:r>
                        <a:rPr lang="fr-FR" sz="1400" dirty="0" smtClean="0"/>
                        <a:t> SCEF/NEF </a:t>
                      </a:r>
                      <a:r>
                        <a:rPr lang="fr-FR" sz="1400" dirty="0" err="1" smtClean="0"/>
                        <a:t>evolution</a:t>
                      </a:r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04870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15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err="1" smtClean="0"/>
                        <a:t>Pre</a:t>
                      </a:r>
                      <a:r>
                        <a:rPr lang="fr-FR" sz="1400" dirty="0" smtClean="0"/>
                        <a:t>-configuration in AMF (option sol15)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Simple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No</a:t>
                      </a:r>
                      <a:r>
                        <a:rPr lang="fr-FR" sz="1400" baseline="0" dirty="0" smtClean="0"/>
                        <a:t> </a:t>
                      </a:r>
                      <a:r>
                        <a:rPr lang="fr-FR" sz="1400" dirty="0" err="1" smtClean="0"/>
                        <a:t>standardized</a:t>
                      </a:r>
                      <a:r>
                        <a:rPr lang="fr-FR" sz="1400" dirty="0" smtClean="0"/>
                        <a:t> interface</a:t>
                      </a:r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99314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6, 21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NWDAF </a:t>
                      </a:r>
                      <a:r>
                        <a:rPr lang="fr-FR" sz="1400" dirty="0" err="1" smtClean="0"/>
                        <a:t>analytics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Standard interface for AMF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- </a:t>
                      </a:r>
                      <a:r>
                        <a:rPr lang="fr-FR" sz="1400" dirty="0" err="1" smtClean="0"/>
                        <a:t>Which</a:t>
                      </a:r>
                      <a:r>
                        <a:rPr lang="fr-FR" sz="1400" dirty="0" smtClean="0"/>
                        <a:t> </a:t>
                      </a:r>
                      <a:r>
                        <a:rPr lang="fr-FR" sz="1400" dirty="0" err="1" smtClean="0"/>
                        <a:t>external</a:t>
                      </a:r>
                      <a:r>
                        <a:rPr lang="fr-FR" sz="1400" dirty="0" smtClean="0"/>
                        <a:t> NWDAF interface?</a:t>
                      </a:r>
                    </a:p>
                    <a:p>
                      <a:r>
                        <a:rPr lang="fr-FR" sz="1400" dirty="0" smtClean="0"/>
                        <a:t>- 5G</a:t>
                      </a:r>
                      <a:r>
                        <a:rPr lang="fr-FR" sz="1400" baseline="0" dirty="0" smtClean="0"/>
                        <a:t> </a:t>
                      </a:r>
                      <a:r>
                        <a:rPr lang="fr-FR" sz="1400" baseline="0" dirty="0" err="1" smtClean="0"/>
                        <a:t>only</a:t>
                      </a:r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73527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17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New</a:t>
                      </a:r>
                      <a:r>
                        <a:rPr lang="fr-FR" sz="1400" baseline="0" dirty="0" smtClean="0"/>
                        <a:t> </a:t>
                      </a:r>
                      <a:r>
                        <a:rPr lang="fr-FR" sz="1400" baseline="0" dirty="0" err="1" smtClean="0"/>
                        <a:t>dedicated</a:t>
                      </a:r>
                      <a:r>
                        <a:rPr lang="fr-FR" sz="1400" baseline="0" dirty="0" smtClean="0"/>
                        <a:t> NF (CMNF)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Stand </a:t>
                      </a:r>
                      <a:r>
                        <a:rPr lang="fr-FR" sz="1400" dirty="0" err="1" smtClean="0"/>
                        <a:t>alone</a:t>
                      </a:r>
                      <a:r>
                        <a:rPr lang="fr-FR" sz="1400" dirty="0" smtClean="0"/>
                        <a:t> </a:t>
                      </a:r>
                      <a:r>
                        <a:rPr lang="fr-FR" sz="1400" dirty="0" err="1" smtClean="0"/>
                        <a:t>dedicated</a:t>
                      </a:r>
                      <a:r>
                        <a:rPr lang="fr-FR" sz="1400" dirty="0" smtClean="0"/>
                        <a:t> NF, </a:t>
                      </a:r>
                      <a:r>
                        <a:rPr lang="fr-FR" sz="1400" dirty="0" err="1" smtClean="0"/>
                        <a:t>clear</a:t>
                      </a:r>
                      <a:r>
                        <a:rPr lang="fr-FR" sz="1400" baseline="0" dirty="0" smtClean="0"/>
                        <a:t> AMF interface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5G</a:t>
                      </a:r>
                      <a:r>
                        <a:rPr lang="fr-FR" sz="1400" baseline="0" dirty="0" smtClean="0"/>
                        <a:t> </a:t>
                      </a:r>
                      <a:r>
                        <a:rPr lang="fr-FR" sz="1400" baseline="0" dirty="0" err="1" smtClean="0"/>
                        <a:t>only</a:t>
                      </a:r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34986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19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err="1" smtClean="0"/>
                        <a:t>Reuse</a:t>
                      </a:r>
                      <a:r>
                        <a:rPr lang="fr-FR" sz="1400" dirty="0" smtClean="0"/>
                        <a:t> CMS UAV architecture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err="1" smtClean="0"/>
                        <a:t>Existing</a:t>
                      </a:r>
                      <a:r>
                        <a:rPr lang="fr-FR" sz="1400" baseline="0" dirty="0" smtClean="0"/>
                        <a:t> </a:t>
                      </a:r>
                      <a:r>
                        <a:rPr lang="fr-FR" sz="1400" baseline="0" dirty="0" err="1" smtClean="0"/>
                        <a:t>arcitecture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Link NTN to UAV architecture</a:t>
                      </a:r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60433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800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8233416" y="6477413"/>
            <a:ext cx="3958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rgbClr val="00B0F0"/>
                </a:solidFill>
              </a:rPr>
              <a:t>Thales, discussion slides for Call </a:t>
            </a:r>
            <a:r>
              <a:rPr lang="fr-FR" sz="1200" i="1" dirty="0" err="1" smtClean="0">
                <a:solidFill>
                  <a:srgbClr val="00B0F0"/>
                </a:solidFill>
              </a:rPr>
              <a:t>Conference</a:t>
            </a:r>
            <a:r>
              <a:rPr lang="fr-FR" sz="1200" i="1" dirty="0" smtClean="0">
                <a:solidFill>
                  <a:srgbClr val="00B0F0"/>
                </a:solidFill>
              </a:rPr>
              <a:t> 21th Sept. 2022  </a:t>
            </a:r>
            <a:endParaRPr lang="fr-FR" sz="1200" i="1" dirty="0">
              <a:solidFill>
                <a:srgbClr val="00B0F0"/>
              </a:solidFill>
            </a:endParaRPr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450" y="5707980"/>
            <a:ext cx="278441" cy="35169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0063" y="5393634"/>
            <a:ext cx="6338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u="sng" dirty="0" err="1" smtClean="0"/>
              <a:t>Legend</a:t>
            </a:r>
            <a:endParaRPr lang="fr-FR" sz="1200" u="sng" dirty="0"/>
          </a:p>
        </p:txBody>
      </p:sp>
      <p:sp>
        <p:nvSpPr>
          <p:cNvPr id="37" name="TextBox 36"/>
          <p:cNvSpPr txBox="1"/>
          <p:nvPr/>
        </p:nvSpPr>
        <p:spPr>
          <a:xfrm>
            <a:off x="752467" y="5745326"/>
            <a:ext cx="64228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-&gt; </a:t>
            </a:r>
            <a:r>
              <a:rPr lang="fr-FR" sz="1200" dirty="0" err="1" smtClean="0"/>
              <a:t>generation</a:t>
            </a:r>
            <a:r>
              <a:rPr lang="fr-FR" sz="1200" dirty="0" smtClean="0"/>
              <a:t> of </a:t>
            </a:r>
            <a:r>
              <a:rPr lang="fr-FR" sz="1200" dirty="0" err="1" smtClean="0"/>
              <a:t>coverage</a:t>
            </a:r>
            <a:r>
              <a:rPr lang="fr-FR" sz="1200" dirty="0" smtClean="0"/>
              <a:t> information for positions/times in relation </a:t>
            </a:r>
            <a:r>
              <a:rPr lang="fr-FR" sz="1200" dirty="0" err="1" smtClean="0"/>
              <a:t>with</a:t>
            </a:r>
            <a:r>
              <a:rPr lang="fr-FR" sz="1200" dirty="0" smtClean="0"/>
              <a:t> Satellite Network Center  </a:t>
            </a:r>
            <a:endParaRPr lang="fr-FR" sz="1200" dirty="0"/>
          </a:p>
        </p:txBody>
      </p:sp>
      <p:sp>
        <p:nvSpPr>
          <p:cNvPr id="4" name="Oval 3"/>
          <p:cNvSpPr/>
          <p:nvPr/>
        </p:nvSpPr>
        <p:spPr>
          <a:xfrm>
            <a:off x="487969" y="6179129"/>
            <a:ext cx="114409" cy="180231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" name="Straight Connector 5"/>
          <p:cNvCxnSpPr/>
          <p:nvPr/>
        </p:nvCxnSpPr>
        <p:spPr>
          <a:xfrm>
            <a:off x="396977" y="6269244"/>
            <a:ext cx="316914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750835" y="6145158"/>
            <a:ext cx="35151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-&gt; </a:t>
            </a:r>
            <a:r>
              <a:rPr lang="fr-FR" sz="1200" dirty="0" err="1" smtClean="0"/>
              <a:t>transfer</a:t>
            </a:r>
            <a:r>
              <a:rPr lang="fr-FR" sz="1200" dirty="0" smtClean="0"/>
              <a:t> of </a:t>
            </a:r>
            <a:r>
              <a:rPr lang="fr-FR" sz="1200" dirty="0" err="1" smtClean="0"/>
              <a:t>coverage</a:t>
            </a:r>
            <a:r>
              <a:rPr lang="fr-FR" sz="1200" dirty="0" smtClean="0"/>
              <a:t> information on </a:t>
            </a:r>
            <a:r>
              <a:rPr lang="fr-FR" sz="1200" dirty="0" err="1" smtClean="0"/>
              <a:t>given</a:t>
            </a:r>
            <a:r>
              <a:rPr lang="fr-FR" sz="1200" dirty="0" smtClean="0"/>
              <a:t> interface</a:t>
            </a:r>
            <a:endParaRPr lang="fr-FR" sz="1200" dirty="0"/>
          </a:p>
        </p:txBody>
      </p:sp>
      <p:sp>
        <p:nvSpPr>
          <p:cNvPr id="109" name="TextBox 108"/>
          <p:cNvSpPr txBox="1"/>
          <p:nvPr/>
        </p:nvSpPr>
        <p:spPr>
          <a:xfrm>
            <a:off x="87990" y="-15567"/>
            <a:ext cx="11875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>
                <a:solidFill>
                  <a:srgbClr val="00B0F0"/>
                </a:solidFill>
              </a:rPr>
              <a:t>Different</a:t>
            </a:r>
            <a:r>
              <a:rPr lang="fr-FR" dirty="0" smtClean="0">
                <a:solidFill>
                  <a:srgbClr val="00B0F0"/>
                </a:solidFill>
              </a:rPr>
              <a:t> system </a:t>
            </a:r>
            <a:r>
              <a:rPr lang="fr-FR" dirty="0" err="1" smtClean="0">
                <a:solidFill>
                  <a:srgbClr val="00B0F0"/>
                </a:solidFill>
              </a:rPr>
              <a:t>assumptions</a:t>
            </a:r>
            <a:r>
              <a:rPr lang="fr-FR" dirty="0" smtClean="0">
                <a:solidFill>
                  <a:srgbClr val="00B0F0"/>
                </a:solidFill>
              </a:rPr>
              <a:t> </a:t>
            </a:r>
            <a:r>
              <a:rPr lang="fr-FR" dirty="0">
                <a:solidFill>
                  <a:srgbClr val="00B0F0"/>
                </a:solidFill>
              </a:rPr>
              <a:t>for </a:t>
            </a:r>
            <a:r>
              <a:rPr lang="fr-FR" dirty="0" err="1">
                <a:solidFill>
                  <a:srgbClr val="00B0F0"/>
                </a:solidFill>
              </a:rPr>
              <a:t>coverage</a:t>
            </a:r>
            <a:r>
              <a:rPr lang="fr-FR" dirty="0">
                <a:solidFill>
                  <a:srgbClr val="00B0F0"/>
                </a:solidFill>
              </a:rPr>
              <a:t> </a:t>
            </a:r>
            <a:r>
              <a:rPr lang="fr-FR" dirty="0" err="1">
                <a:solidFill>
                  <a:srgbClr val="00B0F0"/>
                </a:solidFill>
              </a:rPr>
              <a:t>map</a:t>
            </a:r>
            <a:r>
              <a:rPr lang="fr-FR" dirty="0">
                <a:solidFill>
                  <a:srgbClr val="00B0F0"/>
                </a:solidFill>
              </a:rPr>
              <a:t> </a:t>
            </a:r>
            <a:r>
              <a:rPr lang="fr-FR" dirty="0" err="1" smtClean="0">
                <a:solidFill>
                  <a:srgbClr val="00B0F0"/>
                </a:solidFill>
              </a:rPr>
              <a:t>generation</a:t>
            </a:r>
            <a:r>
              <a:rPr lang="fr-FR" dirty="0" smtClean="0">
                <a:solidFill>
                  <a:srgbClr val="00B0F0"/>
                </a:solidFill>
              </a:rPr>
              <a:t> and </a:t>
            </a:r>
            <a:r>
              <a:rPr lang="fr-FR" dirty="0" err="1" smtClean="0">
                <a:solidFill>
                  <a:srgbClr val="00B0F0"/>
                </a:solidFill>
              </a:rPr>
              <a:t>transfer</a:t>
            </a:r>
            <a:r>
              <a:rPr lang="fr-FR" dirty="0" smtClean="0">
                <a:solidFill>
                  <a:srgbClr val="00B0F0"/>
                </a:solidFill>
              </a:rPr>
              <a:t> - over 5GS</a:t>
            </a:r>
            <a:endParaRPr lang="fr-FR" dirty="0">
              <a:solidFill>
                <a:srgbClr val="00B0F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44416" y="3629517"/>
            <a:ext cx="424873" cy="7389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UE</a:t>
            </a:r>
            <a:endParaRPr lang="fr-FR" sz="1400" dirty="0"/>
          </a:p>
        </p:txBody>
      </p:sp>
      <p:sp>
        <p:nvSpPr>
          <p:cNvPr id="8" name="Rectangle 7"/>
          <p:cNvSpPr/>
          <p:nvPr/>
        </p:nvSpPr>
        <p:spPr>
          <a:xfrm>
            <a:off x="2649996" y="2539264"/>
            <a:ext cx="549564" cy="7389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err="1" smtClean="0"/>
              <a:t>gNB</a:t>
            </a:r>
            <a:endParaRPr lang="fr-FR" sz="1400" dirty="0"/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1369291" y="2788888"/>
            <a:ext cx="1284097" cy="879213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stealth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4784435" y="1851883"/>
            <a:ext cx="549564" cy="7389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AMF</a:t>
            </a:r>
            <a:endParaRPr lang="fr-FR" sz="1400" dirty="0"/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3196608" y="2273770"/>
            <a:ext cx="1587827" cy="34724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081865" y="3190890"/>
            <a:ext cx="1671301" cy="10802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5830744" y="1177506"/>
            <a:ext cx="678663" cy="7389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dirty="0" err="1" smtClean="0"/>
              <a:t>Dedicated</a:t>
            </a:r>
            <a:endParaRPr lang="fr-FR" sz="900" dirty="0" smtClean="0"/>
          </a:p>
          <a:p>
            <a:pPr algn="ctr"/>
            <a:r>
              <a:rPr lang="fr-FR" sz="1400" dirty="0" smtClean="0"/>
              <a:t>NF</a:t>
            </a:r>
            <a:endParaRPr lang="fr-FR" sz="1400" dirty="0"/>
          </a:p>
        </p:txBody>
      </p:sp>
      <p:sp>
        <p:nvSpPr>
          <p:cNvPr id="22" name="Rectangle 21"/>
          <p:cNvSpPr/>
          <p:nvPr/>
        </p:nvSpPr>
        <p:spPr>
          <a:xfrm>
            <a:off x="7772909" y="1592498"/>
            <a:ext cx="549564" cy="9937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NEF</a:t>
            </a:r>
            <a:endParaRPr lang="fr-FR" sz="1400" dirty="0"/>
          </a:p>
        </p:txBody>
      </p:sp>
      <p:cxnSp>
        <p:nvCxnSpPr>
          <p:cNvPr id="24" name="Straight Connector 23"/>
          <p:cNvCxnSpPr/>
          <p:nvPr/>
        </p:nvCxnSpPr>
        <p:spPr>
          <a:xfrm flipV="1">
            <a:off x="5320144" y="2328841"/>
            <a:ext cx="3002329" cy="112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21" idx="2"/>
          </p:cNvCxnSpPr>
          <p:nvPr/>
        </p:nvCxnSpPr>
        <p:spPr>
          <a:xfrm flipH="1">
            <a:off x="6145263" y="1916415"/>
            <a:ext cx="24813" cy="420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632714" y="2431327"/>
            <a:ext cx="5998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SBA/SBI</a:t>
            </a:r>
            <a:endParaRPr lang="fr-FR" sz="1000" dirty="0"/>
          </a:p>
        </p:txBody>
      </p:sp>
      <p:sp>
        <p:nvSpPr>
          <p:cNvPr id="32" name="TextBox 31"/>
          <p:cNvSpPr txBox="1"/>
          <p:nvPr/>
        </p:nvSpPr>
        <p:spPr>
          <a:xfrm>
            <a:off x="1607767" y="3491326"/>
            <a:ext cx="33374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N1</a:t>
            </a:r>
            <a:endParaRPr lang="fr-FR" sz="1000" dirty="0"/>
          </a:p>
        </p:txBody>
      </p:sp>
      <p:sp>
        <p:nvSpPr>
          <p:cNvPr id="33" name="Rectangle 32"/>
          <p:cNvSpPr/>
          <p:nvPr/>
        </p:nvSpPr>
        <p:spPr>
          <a:xfrm>
            <a:off x="4535054" y="932866"/>
            <a:ext cx="3999345" cy="172950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TextBox 33"/>
          <p:cNvSpPr txBox="1"/>
          <p:nvPr/>
        </p:nvSpPr>
        <p:spPr>
          <a:xfrm>
            <a:off x="4490535" y="907217"/>
            <a:ext cx="31931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CP</a:t>
            </a:r>
            <a:endParaRPr lang="fr-FR" sz="1000" dirty="0"/>
          </a:p>
        </p:txBody>
      </p:sp>
      <p:sp>
        <p:nvSpPr>
          <p:cNvPr id="45" name="TextBox 44"/>
          <p:cNvSpPr txBox="1"/>
          <p:nvPr/>
        </p:nvSpPr>
        <p:spPr>
          <a:xfrm>
            <a:off x="3513708" y="2296062"/>
            <a:ext cx="33374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N2</a:t>
            </a:r>
            <a:endParaRPr lang="fr-FR" sz="1000" dirty="0"/>
          </a:p>
        </p:txBody>
      </p:sp>
      <p:sp>
        <p:nvSpPr>
          <p:cNvPr id="46" name="TextBox 45"/>
          <p:cNvSpPr txBox="1"/>
          <p:nvPr/>
        </p:nvSpPr>
        <p:spPr>
          <a:xfrm>
            <a:off x="3464741" y="3421880"/>
            <a:ext cx="33374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N3</a:t>
            </a:r>
            <a:endParaRPr lang="fr-FR" sz="1000" dirty="0"/>
          </a:p>
        </p:txBody>
      </p:sp>
      <p:pic>
        <p:nvPicPr>
          <p:cNvPr id="51" name="Picture 5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0539" y="933962"/>
            <a:ext cx="442412" cy="558800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9614" y="1473152"/>
            <a:ext cx="442412" cy="558800"/>
          </a:xfrm>
          <a:prstGeom prst="rect">
            <a:avLst/>
          </a:prstGeom>
        </p:spPr>
      </p:pic>
      <p:sp>
        <p:nvSpPr>
          <p:cNvPr id="68" name="Rectangle 67"/>
          <p:cNvSpPr/>
          <p:nvPr/>
        </p:nvSpPr>
        <p:spPr>
          <a:xfrm>
            <a:off x="6964407" y="1211241"/>
            <a:ext cx="549564" cy="7389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/>
              <a:t>N</a:t>
            </a:r>
            <a:r>
              <a:rPr lang="fr-FR" sz="1400" dirty="0" smtClean="0"/>
              <a:t>WDAF</a:t>
            </a:r>
            <a:endParaRPr lang="fr-FR" sz="1400" dirty="0"/>
          </a:p>
        </p:txBody>
      </p:sp>
      <p:pic>
        <p:nvPicPr>
          <p:cNvPr id="69" name="Picture 6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2469" y="939371"/>
            <a:ext cx="442412" cy="558800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9059660" y="1106234"/>
            <a:ext cx="2295238" cy="10829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err="1" smtClean="0">
                <a:solidFill>
                  <a:schemeClr val="tx1"/>
                </a:solidFill>
              </a:rPr>
              <a:t>Third</a:t>
            </a:r>
            <a:r>
              <a:rPr lang="fr-FR" sz="1400" dirty="0" smtClean="0">
                <a:solidFill>
                  <a:schemeClr val="tx1"/>
                </a:solidFill>
              </a:rPr>
              <a:t> Party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9104596" y="1339514"/>
            <a:ext cx="676768" cy="73890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Ext.</a:t>
            </a:r>
          </a:p>
          <a:p>
            <a:pPr algn="ctr"/>
            <a:r>
              <a:rPr lang="fr-FR" sz="1400" dirty="0" smtClean="0"/>
              <a:t>Server</a:t>
            </a:r>
            <a:endParaRPr lang="fr-FR" sz="1400" dirty="0"/>
          </a:p>
        </p:txBody>
      </p:sp>
      <p:pic>
        <p:nvPicPr>
          <p:cNvPr id="72" name="Picture 7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0158" y="953926"/>
            <a:ext cx="442412" cy="558800"/>
          </a:xfrm>
          <a:prstGeom prst="rect">
            <a:avLst/>
          </a:prstGeom>
        </p:spPr>
      </p:pic>
      <p:cxnSp>
        <p:nvCxnSpPr>
          <p:cNvPr id="47" name="Straight Connector 46"/>
          <p:cNvCxnSpPr/>
          <p:nvPr/>
        </p:nvCxnSpPr>
        <p:spPr>
          <a:xfrm flipV="1">
            <a:off x="8322473" y="1896099"/>
            <a:ext cx="737187" cy="2620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Group 40"/>
          <p:cNvGrpSpPr/>
          <p:nvPr/>
        </p:nvGrpSpPr>
        <p:grpSpPr>
          <a:xfrm>
            <a:off x="9654237" y="2305958"/>
            <a:ext cx="935030" cy="1014987"/>
            <a:chOff x="9626142" y="2149198"/>
            <a:chExt cx="935030" cy="1014987"/>
          </a:xfrm>
        </p:grpSpPr>
        <p:sp>
          <p:nvSpPr>
            <p:cNvPr id="55" name="Rectangle 54"/>
            <p:cNvSpPr/>
            <p:nvPr/>
          </p:nvSpPr>
          <p:spPr>
            <a:xfrm>
              <a:off x="9626142" y="2425276"/>
              <a:ext cx="676768" cy="73890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/>
                <a:t>CMS</a:t>
              </a:r>
              <a:endParaRPr lang="fr-FR" sz="1400" dirty="0"/>
            </a:p>
            <a:p>
              <a:pPr algn="ctr"/>
              <a:r>
                <a:rPr lang="fr-FR" sz="1400" dirty="0" smtClean="0"/>
                <a:t>UAV</a:t>
              </a:r>
            </a:p>
          </p:txBody>
        </p:sp>
        <p:pic>
          <p:nvPicPr>
            <p:cNvPr id="56" name="Picture 5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18760" y="2149198"/>
              <a:ext cx="442412" cy="558800"/>
            </a:xfrm>
            <a:prstGeom prst="rect">
              <a:avLst/>
            </a:prstGeom>
          </p:spPr>
        </p:pic>
      </p:grpSp>
      <p:cxnSp>
        <p:nvCxnSpPr>
          <p:cNvPr id="60" name="Straight Connector 59"/>
          <p:cNvCxnSpPr>
            <a:endCxn id="55" idx="1"/>
          </p:cNvCxnSpPr>
          <p:nvPr/>
        </p:nvCxnSpPr>
        <p:spPr>
          <a:xfrm>
            <a:off x="8342246" y="2334899"/>
            <a:ext cx="1311991" cy="6165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4735029" y="4025486"/>
            <a:ext cx="549564" cy="7389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UPF</a:t>
            </a:r>
            <a:endParaRPr lang="fr-FR" sz="1400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5284593" y="4284755"/>
            <a:ext cx="4194134" cy="289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477728" y="4416249"/>
            <a:ext cx="3369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N6</a:t>
            </a:r>
            <a:endParaRPr lang="fr-FR" sz="1000" dirty="0"/>
          </a:p>
        </p:txBody>
      </p:sp>
      <p:sp>
        <p:nvSpPr>
          <p:cNvPr id="35" name="Rectangle 34"/>
          <p:cNvSpPr/>
          <p:nvPr/>
        </p:nvSpPr>
        <p:spPr>
          <a:xfrm>
            <a:off x="4496551" y="3855886"/>
            <a:ext cx="3999345" cy="172950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TextBox 38"/>
          <p:cNvSpPr txBox="1"/>
          <p:nvPr/>
        </p:nvSpPr>
        <p:spPr>
          <a:xfrm>
            <a:off x="4451580" y="3823681"/>
            <a:ext cx="3321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/>
              <a:t>U</a:t>
            </a:r>
            <a:r>
              <a:rPr lang="fr-FR" sz="1000" dirty="0" smtClean="0"/>
              <a:t>P</a:t>
            </a:r>
            <a:endParaRPr lang="fr-FR" sz="1000" dirty="0"/>
          </a:p>
        </p:txBody>
      </p:sp>
      <p:grpSp>
        <p:nvGrpSpPr>
          <p:cNvPr id="28" name="Group 27"/>
          <p:cNvGrpSpPr/>
          <p:nvPr/>
        </p:nvGrpSpPr>
        <p:grpSpPr>
          <a:xfrm>
            <a:off x="9405922" y="3787288"/>
            <a:ext cx="2295238" cy="1308588"/>
            <a:chOff x="8647543" y="2706078"/>
            <a:chExt cx="2295238" cy="1308588"/>
          </a:xfrm>
        </p:grpSpPr>
        <p:sp>
          <p:nvSpPr>
            <p:cNvPr id="20" name="Rectangle 19"/>
            <p:cNvSpPr/>
            <p:nvPr/>
          </p:nvSpPr>
          <p:spPr>
            <a:xfrm>
              <a:off x="8647543" y="2931702"/>
              <a:ext cx="2295238" cy="108296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chemeClr val="tx1"/>
                  </a:solidFill>
                </a:rPr>
                <a:t>DN</a:t>
              </a:r>
              <a:endParaRPr lang="fr-FR" sz="1400" dirty="0">
                <a:solidFill>
                  <a:schemeClr val="tx1"/>
                </a:solidFill>
              </a:endParaRP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8713016" y="3053348"/>
              <a:ext cx="676768" cy="73890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/>
                <a:t>Ext.</a:t>
              </a:r>
            </a:p>
            <a:p>
              <a:pPr algn="ctr"/>
              <a:r>
                <a:rPr lang="fr-FR" sz="1400" dirty="0" smtClean="0"/>
                <a:t>Server</a:t>
              </a:r>
              <a:endParaRPr lang="fr-FR" sz="1400" dirty="0"/>
            </a:p>
          </p:txBody>
        </p:sp>
        <p:pic>
          <p:nvPicPr>
            <p:cNvPr id="73" name="Picture 7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68578" y="2706078"/>
              <a:ext cx="442412" cy="558800"/>
            </a:xfrm>
            <a:prstGeom prst="rect">
              <a:avLst/>
            </a:prstGeom>
          </p:spPr>
        </p:pic>
      </p:grpSp>
      <p:sp>
        <p:nvSpPr>
          <p:cNvPr id="75" name="TextBox 74"/>
          <p:cNvSpPr txBox="1"/>
          <p:nvPr/>
        </p:nvSpPr>
        <p:spPr>
          <a:xfrm>
            <a:off x="9012503" y="2484000"/>
            <a:ext cx="5357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N33</a:t>
            </a:r>
            <a:endParaRPr lang="fr-FR" sz="1000" dirty="0"/>
          </a:p>
        </p:txBody>
      </p:sp>
      <p:sp>
        <p:nvSpPr>
          <p:cNvPr id="76" name="TextBox 75"/>
          <p:cNvSpPr txBox="1"/>
          <p:nvPr/>
        </p:nvSpPr>
        <p:spPr>
          <a:xfrm>
            <a:off x="9176522" y="2961620"/>
            <a:ext cx="5293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rgbClr val="C00000"/>
                </a:solidFill>
              </a:rPr>
              <a:t>Sol22</a:t>
            </a:r>
            <a:endParaRPr lang="fr-FR" sz="1200" i="1" dirty="0">
              <a:solidFill>
                <a:srgbClr val="C00000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7874881" y="2348308"/>
            <a:ext cx="361159" cy="1765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TextBox 76"/>
          <p:cNvSpPr txBox="1"/>
          <p:nvPr/>
        </p:nvSpPr>
        <p:spPr>
          <a:xfrm>
            <a:off x="7793161" y="2268969"/>
            <a:ext cx="5293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rgbClr val="C00000"/>
                </a:solidFill>
              </a:rPr>
              <a:t>Sol22</a:t>
            </a:r>
            <a:endParaRPr lang="fr-FR" sz="1200" i="1" dirty="0">
              <a:solidFill>
                <a:srgbClr val="C00000"/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1387113" y="3100118"/>
            <a:ext cx="1323043" cy="9015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3165339" y="2549340"/>
            <a:ext cx="1587827" cy="3472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3454868" y="2771665"/>
            <a:ext cx="33374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N1</a:t>
            </a:r>
            <a:endParaRPr lang="fr-FR" sz="1000" dirty="0"/>
          </a:p>
        </p:txBody>
      </p:sp>
      <p:sp>
        <p:nvSpPr>
          <p:cNvPr id="90" name="TextBox 89"/>
          <p:cNvSpPr txBox="1"/>
          <p:nvPr/>
        </p:nvSpPr>
        <p:spPr>
          <a:xfrm>
            <a:off x="1683475" y="3049501"/>
            <a:ext cx="346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SIB</a:t>
            </a:r>
            <a:endParaRPr lang="fr-FR" sz="1000" dirty="0"/>
          </a:p>
        </p:txBody>
      </p:sp>
      <p:sp>
        <p:nvSpPr>
          <p:cNvPr id="92" name="Oval 91"/>
          <p:cNvSpPr/>
          <p:nvPr/>
        </p:nvSpPr>
        <p:spPr>
          <a:xfrm>
            <a:off x="3848843" y="2655166"/>
            <a:ext cx="114409" cy="180231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TextBox 92"/>
          <p:cNvSpPr txBox="1"/>
          <p:nvPr/>
        </p:nvSpPr>
        <p:spPr>
          <a:xfrm>
            <a:off x="3922237" y="2777247"/>
            <a:ext cx="5293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rgbClr val="C00000"/>
                </a:solidFill>
              </a:rPr>
              <a:t>Sol22</a:t>
            </a:r>
            <a:endParaRPr lang="fr-FR" sz="1200" i="1" dirty="0">
              <a:solidFill>
                <a:srgbClr val="C00000"/>
              </a:solidFill>
            </a:endParaRPr>
          </a:p>
        </p:txBody>
      </p:sp>
      <p:sp>
        <p:nvSpPr>
          <p:cNvPr id="101" name="Oval 100"/>
          <p:cNvSpPr/>
          <p:nvPr/>
        </p:nvSpPr>
        <p:spPr>
          <a:xfrm>
            <a:off x="5711737" y="2246372"/>
            <a:ext cx="114409" cy="180231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" name="TextBox 101"/>
          <p:cNvSpPr txBox="1"/>
          <p:nvPr/>
        </p:nvSpPr>
        <p:spPr>
          <a:xfrm>
            <a:off x="5753738" y="2775902"/>
            <a:ext cx="5293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rgbClr val="C00000"/>
                </a:solidFill>
              </a:rPr>
              <a:t>Sol22</a:t>
            </a:r>
            <a:endParaRPr lang="fr-FR" sz="1200" i="1" dirty="0">
              <a:solidFill>
                <a:srgbClr val="C00000"/>
              </a:solidFill>
            </a:endParaRPr>
          </a:p>
        </p:txBody>
      </p:sp>
      <p:cxnSp>
        <p:nvCxnSpPr>
          <p:cNvPr id="104" name="Straight Arrow Connector 103"/>
          <p:cNvCxnSpPr/>
          <p:nvPr/>
        </p:nvCxnSpPr>
        <p:spPr>
          <a:xfrm flipV="1">
            <a:off x="3908580" y="2853347"/>
            <a:ext cx="1" cy="455933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 flipV="1">
            <a:off x="5763085" y="2490793"/>
            <a:ext cx="1" cy="455933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Oval 111"/>
          <p:cNvSpPr/>
          <p:nvPr/>
        </p:nvSpPr>
        <p:spPr>
          <a:xfrm>
            <a:off x="9376817" y="2752150"/>
            <a:ext cx="114409" cy="180231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3" name="TextBox 112"/>
          <p:cNvSpPr txBox="1"/>
          <p:nvPr/>
        </p:nvSpPr>
        <p:spPr>
          <a:xfrm>
            <a:off x="7510657" y="649807"/>
            <a:ext cx="5245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rgbClr val="00B0F0"/>
                </a:solidFill>
              </a:rPr>
              <a:t>Sol21</a:t>
            </a:r>
            <a:endParaRPr lang="fr-FR" sz="1200" i="1" dirty="0">
              <a:solidFill>
                <a:srgbClr val="00B0F0"/>
              </a:solidFill>
            </a:endParaRPr>
          </a:p>
        </p:txBody>
      </p:sp>
      <p:cxnSp>
        <p:nvCxnSpPr>
          <p:cNvPr id="114" name="Straight Connector 113"/>
          <p:cNvCxnSpPr/>
          <p:nvPr/>
        </p:nvCxnSpPr>
        <p:spPr>
          <a:xfrm flipH="1">
            <a:off x="7239189" y="1949844"/>
            <a:ext cx="8459" cy="3866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19"/>
          <p:cNvSpPr txBox="1"/>
          <p:nvPr/>
        </p:nvSpPr>
        <p:spPr>
          <a:xfrm>
            <a:off x="5763085" y="2955161"/>
            <a:ext cx="5245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rgbClr val="00B0F0"/>
                </a:solidFill>
              </a:rPr>
              <a:t>Sol21</a:t>
            </a:r>
            <a:endParaRPr lang="fr-FR" sz="1200" i="1" dirty="0">
              <a:solidFill>
                <a:srgbClr val="00B0F0"/>
              </a:solidFill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3929315" y="2959459"/>
            <a:ext cx="5245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rgbClr val="00B0F0"/>
                </a:solidFill>
              </a:rPr>
              <a:t>Sol21</a:t>
            </a:r>
            <a:endParaRPr lang="fr-FR" sz="1200" i="1" dirty="0">
              <a:solidFill>
                <a:srgbClr val="00B0F0"/>
              </a:solidFill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8520109" y="1580695"/>
            <a:ext cx="5245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rgbClr val="00B050"/>
                </a:solidFill>
              </a:rPr>
              <a:t>Sol19</a:t>
            </a:r>
            <a:endParaRPr lang="fr-FR" sz="1200" i="1" dirty="0">
              <a:solidFill>
                <a:srgbClr val="00B050"/>
              </a:solidFill>
            </a:endParaRPr>
          </a:p>
        </p:txBody>
      </p:sp>
      <p:sp>
        <p:nvSpPr>
          <p:cNvPr id="125" name="Oval 124"/>
          <p:cNvSpPr/>
          <p:nvPr/>
        </p:nvSpPr>
        <p:spPr>
          <a:xfrm>
            <a:off x="7203285" y="1992527"/>
            <a:ext cx="114409" cy="180231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6" name="TextBox 125"/>
          <p:cNvSpPr txBox="1"/>
          <p:nvPr/>
        </p:nvSpPr>
        <p:spPr>
          <a:xfrm>
            <a:off x="7245424" y="2019063"/>
            <a:ext cx="5245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rgbClr val="00B0F0"/>
                </a:solidFill>
              </a:rPr>
              <a:t>Sol21</a:t>
            </a:r>
            <a:endParaRPr lang="fr-FR" sz="1200" i="1" dirty="0">
              <a:solidFill>
                <a:srgbClr val="00B0F0"/>
              </a:solidFill>
            </a:endParaRPr>
          </a:p>
        </p:txBody>
      </p:sp>
      <p:sp>
        <p:nvSpPr>
          <p:cNvPr id="127" name="Oval 126"/>
          <p:cNvSpPr/>
          <p:nvPr/>
        </p:nvSpPr>
        <p:spPr>
          <a:xfrm>
            <a:off x="8741949" y="1882376"/>
            <a:ext cx="114409" cy="180231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9" name="TextBox 128"/>
          <p:cNvSpPr txBox="1"/>
          <p:nvPr/>
        </p:nvSpPr>
        <p:spPr>
          <a:xfrm>
            <a:off x="5772432" y="3153775"/>
            <a:ext cx="5245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rgbClr val="00B050"/>
                </a:solidFill>
              </a:rPr>
              <a:t>Sol19</a:t>
            </a:r>
            <a:endParaRPr lang="fr-FR" sz="1200" i="1" dirty="0">
              <a:solidFill>
                <a:srgbClr val="00B050"/>
              </a:solidFill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3924642" y="3134335"/>
            <a:ext cx="5245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rgbClr val="00B050"/>
                </a:solidFill>
              </a:rPr>
              <a:t>Sol19</a:t>
            </a:r>
            <a:endParaRPr lang="fr-FR" sz="1200" i="1" dirty="0">
              <a:solidFill>
                <a:srgbClr val="00B050"/>
              </a:solidFill>
            </a:endParaRPr>
          </a:p>
        </p:txBody>
      </p:sp>
      <p:cxnSp>
        <p:nvCxnSpPr>
          <p:cNvPr id="132" name="Straight Arrow Connector 131"/>
          <p:cNvCxnSpPr/>
          <p:nvPr/>
        </p:nvCxnSpPr>
        <p:spPr>
          <a:xfrm>
            <a:off x="4405397" y="2904112"/>
            <a:ext cx="198614" cy="0"/>
          </a:xfrm>
          <a:prstGeom prst="straightConnector1">
            <a:avLst/>
          </a:prstGeom>
          <a:ln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/>
          <p:nvPr/>
        </p:nvCxnSpPr>
        <p:spPr>
          <a:xfrm>
            <a:off x="4419253" y="3102692"/>
            <a:ext cx="198614" cy="0"/>
          </a:xfrm>
          <a:prstGeom prst="straightConnector1">
            <a:avLst/>
          </a:prstGeom>
          <a:ln>
            <a:solidFill>
              <a:srgbClr val="00B0F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/>
          <p:nvPr/>
        </p:nvCxnSpPr>
        <p:spPr>
          <a:xfrm>
            <a:off x="4414635" y="3273564"/>
            <a:ext cx="198614" cy="0"/>
          </a:xfrm>
          <a:prstGeom prst="straightConnector1">
            <a:avLst/>
          </a:prstGeom>
          <a:ln>
            <a:solidFill>
              <a:srgbClr val="00B05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Oval 137"/>
          <p:cNvSpPr/>
          <p:nvPr/>
        </p:nvSpPr>
        <p:spPr>
          <a:xfrm>
            <a:off x="6090299" y="2034095"/>
            <a:ext cx="114409" cy="180231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9" name="TextBox 138"/>
          <p:cNvSpPr txBox="1"/>
          <p:nvPr/>
        </p:nvSpPr>
        <p:spPr>
          <a:xfrm>
            <a:off x="6187943" y="1977235"/>
            <a:ext cx="5245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rgbClr val="7030A0"/>
                </a:solidFill>
              </a:rPr>
              <a:t>Sol17</a:t>
            </a:r>
            <a:endParaRPr lang="fr-FR" sz="1200" i="1" dirty="0">
              <a:solidFill>
                <a:srgbClr val="7030A0"/>
              </a:solidFill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5781779" y="3339513"/>
            <a:ext cx="5245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rgbClr val="7030A0"/>
                </a:solidFill>
              </a:rPr>
              <a:t>Sol17</a:t>
            </a:r>
            <a:endParaRPr lang="fr-FR" sz="1200" i="1" dirty="0">
              <a:solidFill>
                <a:srgbClr val="7030A0"/>
              </a:solidFill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3929883" y="3297953"/>
            <a:ext cx="5245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rgbClr val="7030A0"/>
                </a:solidFill>
              </a:rPr>
              <a:t>Sol17</a:t>
            </a:r>
            <a:endParaRPr lang="fr-FR" sz="1200" i="1" dirty="0">
              <a:solidFill>
                <a:srgbClr val="7030A0"/>
              </a:solidFill>
            </a:endParaRPr>
          </a:p>
        </p:txBody>
      </p:sp>
      <p:cxnSp>
        <p:nvCxnSpPr>
          <p:cNvPr id="142" name="Straight Arrow Connector 141"/>
          <p:cNvCxnSpPr/>
          <p:nvPr/>
        </p:nvCxnSpPr>
        <p:spPr>
          <a:xfrm>
            <a:off x="4419256" y="3435199"/>
            <a:ext cx="198614" cy="0"/>
          </a:xfrm>
          <a:prstGeom prst="straightConnector1">
            <a:avLst/>
          </a:prstGeom>
          <a:ln>
            <a:solidFill>
              <a:srgbClr val="7030A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TextBox 142"/>
          <p:cNvSpPr txBox="1"/>
          <p:nvPr/>
        </p:nvSpPr>
        <p:spPr>
          <a:xfrm>
            <a:off x="6340343" y="651825"/>
            <a:ext cx="5245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rgbClr val="7030A0"/>
                </a:solidFill>
              </a:rPr>
              <a:t>Sol17</a:t>
            </a:r>
            <a:endParaRPr lang="fr-FR" sz="1200" i="1" dirty="0">
              <a:solidFill>
                <a:srgbClr val="7030A0"/>
              </a:solidFill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7507675" y="480668"/>
            <a:ext cx="5245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rgbClr val="7030A0"/>
                </a:solidFill>
              </a:rPr>
              <a:t>Sol17</a:t>
            </a:r>
            <a:endParaRPr lang="fr-FR" sz="1200" i="1" dirty="0">
              <a:solidFill>
                <a:srgbClr val="7030A0"/>
              </a:solidFill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8509691" y="1390976"/>
            <a:ext cx="5245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rgbClr val="7030A0"/>
                </a:solidFill>
              </a:rPr>
              <a:t>Sol17</a:t>
            </a:r>
            <a:endParaRPr lang="fr-FR" sz="1200" i="1" dirty="0">
              <a:solidFill>
                <a:srgbClr val="7030A0"/>
              </a:solidFill>
            </a:endParaRPr>
          </a:p>
        </p:txBody>
      </p:sp>
      <p:sp>
        <p:nvSpPr>
          <p:cNvPr id="146" name="Oval 145"/>
          <p:cNvSpPr/>
          <p:nvPr/>
        </p:nvSpPr>
        <p:spPr>
          <a:xfrm>
            <a:off x="4170261" y="3839213"/>
            <a:ext cx="114409" cy="180231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7" name="TextBox 146"/>
          <p:cNvSpPr txBox="1"/>
          <p:nvPr/>
        </p:nvSpPr>
        <p:spPr>
          <a:xfrm>
            <a:off x="3795144" y="3963461"/>
            <a:ext cx="5245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chemeClr val="accent4">
                    <a:lumMod val="50000"/>
                  </a:schemeClr>
                </a:solidFill>
              </a:rPr>
              <a:t>Sol15</a:t>
            </a:r>
            <a:endParaRPr lang="fr-FR" sz="1200" i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3935124" y="3474122"/>
            <a:ext cx="5245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chemeClr val="accent4">
                    <a:lumMod val="50000"/>
                  </a:schemeClr>
                </a:solidFill>
              </a:rPr>
              <a:t>Sol15</a:t>
            </a:r>
            <a:endParaRPr lang="fr-FR" sz="1200" i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149" name="Straight Arrow Connector 148"/>
          <p:cNvCxnSpPr/>
          <p:nvPr/>
        </p:nvCxnSpPr>
        <p:spPr>
          <a:xfrm>
            <a:off x="4423873" y="3624543"/>
            <a:ext cx="198614" cy="0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Arrow Connector 149"/>
          <p:cNvCxnSpPr/>
          <p:nvPr/>
        </p:nvCxnSpPr>
        <p:spPr>
          <a:xfrm>
            <a:off x="4250531" y="4087647"/>
            <a:ext cx="198614" cy="0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Rectangle 152"/>
          <p:cNvSpPr/>
          <p:nvPr/>
        </p:nvSpPr>
        <p:spPr>
          <a:xfrm>
            <a:off x="3465276" y="1034398"/>
            <a:ext cx="676768" cy="73890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Ext.</a:t>
            </a:r>
          </a:p>
          <a:p>
            <a:pPr algn="ctr"/>
            <a:r>
              <a:rPr lang="fr-FR" sz="1400" dirty="0" smtClean="0"/>
              <a:t>Server</a:t>
            </a:r>
            <a:endParaRPr lang="fr-FR" sz="1400" dirty="0"/>
          </a:p>
        </p:txBody>
      </p:sp>
      <p:pic>
        <p:nvPicPr>
          <p:cNvPr id="154" name="Picture 15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7473" y="669278"/>
            <a:ext cx="442412" cy="558800"/>
          </a:xfrm>
          <a:prstGeom prst="rect">
            <a:avLst/>
          </a:prstGeom>
        </p:spPr>
      </p:pic>
      <p:cxnSp>
        <p:nvCxnSpPr>
          <p:cNvPr id="155" name="Straight Connector 154"/>
          <p:cNvCxnSpPr/>
          <p:nvPr/>
        </p:nvCxnSpPr>
        <p:spPr>
          <a:xfrm flipH="1" flipV="1">
            <a:off x="4021794" y="1790400"/>
            <a:ext cx="771554" cy="28047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Oval 155"/>
          <p:cNvSpPr/>
          <p:nvPr/>
        </p:nvSpPr>
        <p:spPr>
          <a:xfrm>
            <a:off x="4162833" y="1764631"/>
            <a:ext cx="114409" cy="180231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7" name="TextBox 156"/>
          <p:cNvSpPr txBox="1"/>
          <p:nvPr/>
        </p:nvSpPr>
        <p:spPr>
          <a:xfrm>
            <a:off x="4013636" y="1945506"/>
            <a:ext cx="5245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chemeClr val="accent4">
                    <a:lumMod val="50000"/>
                  </a:schemeClr>
                </a:solidFill>
              </a:rPr>
              <a:t>Sol15</a:t>
            </a:r>
            <a:endParaRPr lang="fr-FR" sz="1200" i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59" name="Rectangle 158"/>
          <p:cNvSpPr/>
          <p:nvPr/>
        </p:nvSpPr>
        <p:spPr>
          <a:xfrm>
            <a:off x="8513085" y="3395871"/>
            <a:ext cx="676768" cy="40197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DCAF</a:t>
            </a:r>
          </a:p>
        </p:txBody>
      </p:sp>
      <p:cxnSp>
        <p:nvCxnSpPr>
          <p:cNvPr id="162" name="Straight Connector 161"/>
          <p:cNvCxnSpPr/>
          <p:nvPr/>
        </p:nvCxnSpPr>
        <p:spPr>
          <a:xfrm flipV="1">
            <a:off x="8856358" y="3808323"/>
            <a:ext cx="0" cy="5172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/>
          <p:nvPr/>
        </p:nvCxnSpPr>
        <p:spPr>
          <a:xfrm flipH="1" flipV="1">
            <a:off x="8342246" y="2582036"/>
            <a:ext cx="512527" cy="7885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Oval 165"/>
          <p:cNvSpPr/>
          <p:nvPr/>
        </p:nvSpPr>
        <p:spPr>
          <a:xfrm>
            <a:off x="9047382" y="4232381"/>
            <a:ext cx="114409" cy="180231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7" name="TextBox 166"/>
          <p:cNvSpPr txBox="1"/>
          <p:nvPr/>
        </p:nvSpPr>
        <p:spPr>
          <a:xfrm>
            <a:off x="8842334" y="4430587"/>
            <a:ext cx="5245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chemeClr val="accent4">
                    <a:lumMod val="50000"/>
                  </a:schemeClr>
                </a:solidFill>
              </a:rPr>
              <a:t>Sol15</a:t>
            </a:r>
            <a:endParaRPr lang="fr-FR" sz="1200" i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68" name="Oval 167"/>
          <p:cNvSpPr/>
          <p:nvPr/>
        </p:nvSpPr>
        <p:spPr>
          <a:xfrm>
            <a:off x="8534812" y="2887884"/>
            <a:ext cx="114409" cy="180231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9" name="TextBox 168"/>
          <p:cNvSpPr txBox="1"/>
          <p:nvPr/>
        </p:nvSpPr>
        <p:spPr>
          <a:xfrm>
            <a:off x="8214942" y="3049501"/>
            <a:ext cx="5245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chemeClr val="accent4">
                    <a:lumMod val="50000"/>
                  </a:schemeClr>
                </a:solidFill>
              </a:rPr>
              <a:t>Sol15</a:t>
            </a:r>
            <a:endParaRPr lang="fr-FR" sz="1200" i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4976482" y="1265322"/>
            <a:ext cx="5245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chemeClr val="accent4">
                    <a:lumMod val="50000"/>
                  </a:schemeClr>
                </a:solidFill>
              </a:rPr>
              <a:t>Sol15</a:t>
            </a:r>
            <a:endParaRPr lang="fr-FR" sz="1200" i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103" name="Picture 10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9889" y="2068908"/>
            <a:ext cx="442412" cy="558800"/>
          </a:xfrm>
          <a:prstGeom prst="rect">
            <a:avLst/>
          </a:prstGeom>
        </p:spPr>
      </p:pic>
      <p:sp>
        <p:nvSpPr>
          <p:cNvPr id="106" name="TextBox 105"/>
          <p:cNvSpPr txBox="1"/>
          <p:nvPr/>
        </p:nvSpPr>
        <p:spPr>
          <a:xfrm>
            <a:off x="1763121" y="2167458"/>
            <a:ext cx="679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/>
              <a:t>Sol1,4,5</a:t>
            </a:r>
            <a:endParaRPr lang="fr-FR" sz="1200" i="1" dirty="0"/>
          </a:p>
        </p:txBody>
      </p:sp>
      <p:sp>
        <p:nvSpPr>
          <p:cNvPr id="108" name="TextBox 107"/>
          <p:cNvSpPr txBox="1"/>
          <p:nvPr/>
        </p:nvSpPr>
        <p:spPr>
          <a:xfrm>
            <a:off x="4613411" y="2767160"/>
            <a:ext cx="4459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/>
              <a:t>Sol1</a:t>
            </a:r>
            <a:endParaRPr lang="fr-FR" sz="1200" i="1" dirty="0"/>
          </a:p>
        </p:txBody>
      </p:sp>
      <p:cxnSp>
        <p:nvCxnSpPr>
          <p:cNvPr id="110" name="Straight Arrow Connector 109"/>
          <p:cNvCxnSpPr/>
          <p:nvPr/>
        </p:nvCxnSpPr>
        <p:spPr>
          <a:xfrm>
            <a:off x="5047324" y="2899498"/>
            <a:ext cx="198614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 flipV="1">
            <a:off x="4174194" y="1942800"/>
            <a:ext cx="771554" cy="28047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Oval 114"/>
          <p:cNvSpPr/>
          <p:nvPr/>
        </p:nvSpPr>
        <p:spPr>
          <a:xfrm>
            <a:off x="3391640" y="2465823"/>
            <a:ext cx="114409" cy="180231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6" name="TextBox 115"/>
          <p:cNvSpPr txBox="1"/>
          <p:nvPr/>
        </p:nvSpPr>
        <p:spPr>
          <a:xfrm>
            <a:off x="2983028" y="2182299"/>
            <a:ext cx="679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/>
              <a:t>Sol1,4,5</a:t>
            </a:r>
            <a:endParaRPr lang="fr-FR" sz="1200" i="1" dirty="0"/>
          </a:p>
        </p:txBody>
      </p:sp>
      <p:cxnSp>
        <p:nvCxnSpPr>
          <p:cNvPr id="118" name="Straight Arrow Connector 117"/>
          <p:cNvCxnSpPr/>
          <p:nvPr/>
        </p:nvCxnSpPr>
        <p:spPr>
          <a:xfrm>
            <a:off x="3583350" y="2331456"/>
            <a:ext cx="198614" cy="0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7630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3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450" y="5707980"/>
            <a:ext cx="278441" cy="35169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0063" y="5393634"/>
            <a:ext cx="6338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u="sng" dirty="0" err="1" smtClean="0"/>
              <a:t>Legend</a:t>
            </a:r>
            <a:endParaRPr lang="fr-FR" sz="1200" u="sng" dirty="0"/>
          </a:p>
        </p:txBody>
      </p:sp>
      <p:sp>
        <p:nvSpPr>
          <p:cNvPr id="37" name="TextBox 36"/>
          <p:cNvSpPr txBox="1"/>
          <p:nvPr/>
        </p:nvSpPr>
        <p:spPr>
          <a:xfrm>
            <a:off x="752467" y="5745326"/>
            <a:ext cx="64228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-&gt; </a:t>
            </a:r>
            <a:r>
              <a:rPr lang="fr-FR" sz="1200" dirty="0" err="1" smtClean="0"/>
              <a:t>generation</a:t>
            </a:r>
            <a:r>
              <a:rPr lang="fr-FR" sz="1200" dirty="0" smtClean="0"/>
              <a:t> of </a:t>
            </a:r>
            <a:r>
              <a:rPr lang="fr-FR" sz="1200" dirty="0" err="1" smtClean="0"/>
              <a:t>coverage</a:t>
            </a:r>
            <a:r>
              <a:rPr lang="fr-FR" sz="1200" dirty="0" smtClean="0"/>
              <a:t> information for positions/times in relation </a:t>
            </a:r>
            <a:r>
              <a:rPr lang="fr-FR" sz="1200" dirty="0" err="1" smtClean="0"/>
              <a:t>with</a:t>
            </a:r>
            <a:r>
              <a:rPr lang="fr-FR" sz="1200" dirty="0" smtClean="0"/>
              <a:t> Satellite Network Center  </a:t>
            </a:r>
            <a:endParaRPr lang="fr-FR" sz="1200" dirty="0"/>
          </a:p>
        </p:txBody>
      </p:sp>
      <p:sp>
        <p:nvSpPr>
          <p:cNvPr id="4" name="Oval 3"/>
          <p:cNvSpPr/>
          <p:nvPr/>
        </p:nvSpPr>
        <p:spPr>
          <a:xfrm>
            <a:off x="487969" y="6179129"/>
            <a:ext cx="114409" cy="180231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" name="Straight Connector 5"/>
          <p:cNvCxnSpPr/>
          <p:nvPr/>
        </p:nvCxnSpPr>
        <p:spPr>
          <a:xfrm>
            <a:off x="396977" y="6269244"/>
            <a:ext cx="316914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750835" y="6145158"/>
            <a:ext cx="35151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-&gt; </a:t>
            </a:r>
            <a:r>
              <a:rPr lang="fr-FR" sz="1200" dirty="0" err="1" smtClean="0"/>
              <a:t>transfer</a:t>
            </a:r>
            <a:r>
              <a:rPr lang="fr-FR" sz="1200" dirty="0" smtClean="0"/>
              <a:t> of </a:t>
            </a:r>
            <a:r>
              <a:rPr lang="fr-FR" sz="1200" dirty="0" err="1" smtClean="0"/>
              <a:t>coverage</a:t>
            </a:r>
            <a:r>
              <a:rPr lang="fr-FR" sz="1200" dirty="0" smtClean="0"/>
              <a:t> information on </a:t>
            </a:r>
            <a:r>
              <a:rPr lang="fr-FR" sz="1200" dirty="0" err="1" smtClean="0"/>
              <a:t>given</a:t>
            </a:r>
            <a:r>
              <a:rPr lang="fr-FR" sz="1200" dirty="0" smtClean="0"/>
              <a:t> interface</a:t>
            </a:r>
            <a:endParaRPr lang="fr-FR" sz="1200" dirty="0"/>
          </a:p>
        </p:txBody>
      </p:sp>
      <p:grpSp>
        <p:nvGrpSpPr>
          <p:cNvPr id="5" name="Group 4"/>
          <p:cNvGrpSpPr/>
          <p:nvPr/>
        </p:nvGrpSpPr>
        <p:grpSpPr>
          <a:xfrm>
            <a:off x="1258451" y="752410"/>
            <a:ext cx="10872136" cy="4880185"/>
            <a:chOff x="925944" y="382958"/>
            <a:chExt cx="10872136" cy="4880185"/>
          </a:xfrm>
        </p:grpSpPr>
        <p:sp>
          <p:nvSpPr>
            <p:cNvPr id="2" name="Rectangle 1"/>
            <p:cNvSpPr/>
            <p:nvPr/>
          </p:nvSpPr>
          <p:spPr>
            <a:xfrm>
              <a:off x="925944" y="3343197"/>
              <a:ext cx="424873" cy="73890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/>
                <a:t>UE</a:t>
              </a:r>
              <a:endParaRPr lang="fr-FR" sz="1400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631524" y="2252944"/>
              <a:ext cx="549564" cy="73890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err="1"/>
                <a:t>e</a:t>
              </a:r>
              <a:r>
                <a:rPr lang="fr-FR" sz="1400" dirty="0" err="1" smtClean="0"/>
                <a:t>NB</a:t>
              </a:r>
              <a:endParaRPr lang="fr-FR" sz="1400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 flipH="1">
              <a:off x="1350819" y="2502568"/>
              <a:ext cx="1284097" cy="879213"/>
            </a:xfrm>
            <a:prstGeom prst="line">
              <a:avLst/>
            </a:prstGeom>
            <a:ln w="9525" cap="flat" cmpd="sng" algn="ctr">
              <a:solidFill>
                <a:schemeClr val="dk1"/>
              </a:solidFill>
              <a:prstDash val="dash"/>
              <a:round/>
              <a:headEnd type="none" w="med" len="med"/>
              <a:tailEnd type="stealth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11" name="Rectangle 10"/>
            <p:cNvSpPr/>
            <p:nvPr/>
          </p:nvSpPr>
          <p:spPr>
            <a:xfrm>
              <a:off x="4765963" y="1565563"/>
              <a:ext cx="636050" cy="73890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/>
                <a:t>MME</a:t>
              </a:r>
              <a:endParaRPr lang="fr-FR" sz="1400" dirty="0"/>
            </a:p>
          </p:txBody>
        </p:sp>
        <p:cxnSp>
          <p:nvCxnSpPr>
            <p:cNvPr id="14" name="Straight Connector 13"/>
            <p:cNvCxnSpPr/>
            <p:nvPr/>
          </p:nvCxnSpPr>
          <p:spPr>
            <a:xfrm flipV="1">
              <a:off x="3178136" y="1987450"/>
              <a:ext cx="1587827" cy="34724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endCxn id="12" idx="1"/>
            </p:cNvCxnSpPr>
            <p:nvPr/>
          </p:nvCxnSpPr>
          <p:spPr>
            <a:xfrm>
              <a:off x="3178136" y="2974689"/>
              <a:ext cx="2654458" cy="9985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1"/>
            <p:cNvSpPr/>
            <p:nvPr/>
          </p:nvSpPr>
          <p:spPr>
            <a:xfrm>
              <a:off x="7754437" y="1306178"/>
              <a:ext cx="549564" cy="9937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/>
                <a:t>SCEF</a:t>
              </a:r>
              <a:endParaRPr lang="fr-FR" sz="1400" dirty="0"/>
            </a:p>
          </p:txBody>
        </p:sp>
        <p:cxnSp>
          <p:nvCxnSpPr>
            <p:cNvPr id="24" name="Straight Connector 23"/>
            <p:cNvCxnSpPr/>
            <p:nvPr/>
          </p:nvCxnSpPr>
          <p:spPr>
            <a:xfrm flipV="1">
              <a:off x="5365770" y="2079653"/>
              <a:ext cx="2851798" cy="748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tangle 32"/>
            <p:cNvSpPr/>
            <p:nvPr/>
          </p:nvSpPr>
          <p:spPr>
            <a:xfrm>
              <a:off x="4791381" y="655876"/>
              <a:ext cx="3807013" cy="234530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472063" y="620897"/>
              <a:ext cx="31931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dirty="0" smtClean="0"/>
                <a:t>CP</a:t>
              </a:r>
              <a:endParaRPr lang="fr-FR" sz="1000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446269" y="3135560"/>
              <a:ext cx="30970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dirty="0" smtClean="0"/>
                <a:t>S1</a:t>
              </a:r>
              <a:endParaRPr lang="fr-FR" sz="1000" dirty="0"/>
            </a:p>
          </p:txBody>
        </p:sp>
        <p:pic>
          <p:nvPicPr>
            <p:cNvPr id="52" name="Picture 5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24461" y="1186872"/>
              <a:ext cx="442412" cy="558800"/>
            </a:xfrm>
            <a:prstGeom prst="rect">
              <a:avLst/>
            </a:prstGeom>
          </p:spPr>
        </p:pic>
        <p:grpSp>
          <p:nvGrpSpPr>
            <p:cNvPr id="17" name="Group 16"/>
            <p:cNvGrpSpPr/>
            <p:nvPr/>
          </p:nvGrpSpPr>
          <p:grpSpPr>
            <a:xfrm>
              <a:off x="9123806" y="653431"/>
              <a:ext cx="2295238" cy="1235272"/>
              <a:chOff x="8647543" y="1108332"/>
              <a:chExt cx="2295238" cy="1235272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8647543" y="1260640"/>
                <a:ext cx="2295238" cy="1082964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400" dirty="0" err="1" smtClean="0">
                    <a:solidFill>
                      <a:schemeClr val="tx1"/>
                    </a:solidFill>
                  </a:rPr>
                  <a:t>Third</a:t>
                </a:r>
                <a:r>
                  <a:rPr lang="fr-FR" sz="1400" dirty="0" smtClean="0">
                    <a:solidFill>
                      <a:schemeClr val="tx1"/>
                    </a:solidFill>
                  </a:rPr>
                  <a:t> Party</a:t>
                </a:r>
                <a:endParaRPr lang="fr-FR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8692479" y="1493920"/>
                <a:ext cx="676768" cy="738909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400" dirty="0" smtClean="0"/>
                  <a:t>Ext.</a:t>
                </a:r>
              </a:p>
              <a:p>
                <a:pPr algn="ctr"/>
                <a:r>
                  <a:rPr lang="fr-FR" sz="1400" dirty="0" smtClean="0"/>
                  <a:t>Server</a:t>
                </a:r>
                <a:endParaRPr lang="fr-FR" sz="1400" dirty="0"/>
              </a:p>
            </p:txBody>
          </p:sp>
          <p:pic>
            <p:nvPicPr>
              <p:cNvPr id="72" name="Picture 71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148041" y="1108332"/>
                <a:ext cx="442412" cy="558800"/>
              </a:xfrm>
              <a:prstGeom prst="rect">
                <a:avLst/>
              </a:prstGeom>
            </p:spPr>
          </p:pic>
        </p:grpSp>
        <p:cxnSp>
          <p:nvCxnSpPr>
            <p:cNvPr id="47" name="Straight Connector 46"/>
            <p:cNvCxnSpPr/>
            <p:nvPr/>
          </p:nvCxnSpPr>
          <p:spPr>
            <a:xfrm flipV="1">
              <a:off x="8304001" y="1565563"/>
              <a:ext cx="819805" cy="3063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Rectangle 54"/>
            <p:cNvSpPr/>
            <p:nvPr/>
          </p:nvSpPr>
          <p:spPr>
            <a:xfrm>
              <a:off x="9635765" y="2295716"/>
              <a:ext cx="676768" cy="73890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/>
                <a:t>CMS</a:t>
              </a:r>
              <a:endParaRPr lang="fr-FR" sz="1400" dirty="0"/>
            </a:p>
            <a:p>
              <a:pPr algn="ctr"/>
              <a:r>
                <a:rPr lang="fr-FR" sz="1400" dirty="0" smtClean="0"/>
                <a:t>UAV</a:t>
              </a:r>
            </a:p>
          </p:txBody>
        </p:sp>
        <p:pic>
          <p:nvPicPr>
            <p:cNvPr id="56" name="Picture 5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28383" y="2019638"/>
              <a:ext cx="442412" cy="558800"/>
            </a:xfrm>
            <a:prstGeom prst="rect">
              <a:avLst/>
            </a:prstGeom>
          </p:spPr>
        </p:pic>
        <p:cxnSp>
          <p:nvCxnSpPr>
            <p:cNvPr id="60" name="Straight Connector 59"/>
            <p:cNvCxnSpPr>
              <a:endCxn id="55" idx="1"/>
            </p:cNvCxnSpPr>
            <p:nvPr/>
          </p:nvCxnSpPr>
          <p:spPr>
            <a:xfrm flipV="1">
              <a:off x="8850689" y="2665171"/>
              <a:ext cx="785076" cy="120542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/>
          </p:nvSpPr>
          <p:spPr>
            <a:xfrm>
              <a:off x="5832594" y="3603819"/>
              <a:ext cx="549564" cy="73890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/>
                <a:t>PGW</a:t>
              </a:r>
              <a:endParaRPr lang="fr-FR" sz="1400" dirty="0"/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5844434" y="3853768"/>
              <a:ext cx="3000771" cy="1764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6489710" y="3871113"/>
              <a:ext cx="47155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 dirty="0" err="1" smtClean="0"/>
                <a:t>SGi</a:t>
              </a:r>
              <a:endParaRPr lang="fr-FR" sz="1000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4630756" y="3533634"/>
              <a:ext cx="3999345" cy="172950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585785" y="3501429"/>
              <a:ext cx="33214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dirty="0"/>
                <a:t>U</a:t>
              </a:r>
              <a:r>
                <a:rPr lang="fr-FR" sz="1000" dirty="0" smtClean="0"/>
                <a:t>P</a:t>
              </a:r>
              <a:endParaRPr lang="fr-FR" sz="1000" dirty="0"/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9502842" y="3887106"/>
              <a:ext cx="2295238" cy="1308588"/>
              <a:chOff x="8647543" y="2706078"/>
              <a:chExt cx="2295238" cy="1308588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8647543" y="2931702"/>
                <a:ext cx="2295238" cy="1082964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400" dirty="0" smtClean="0">
                    <a:solidFill>
                      <a:schemeClr val="tx1"/>
                    </a:solidFill>
                  </a:rPr>
                  <a:t>DN</a:t>
                </a:r>
                <a:endParaRPr lang="fr-FR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8713016" y="3053348"/>
                <a:ext cx="676768" cy="738909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400" dirty="0" smtClean="0"/>
                  <a:t>Ext.</a:t>
                </a:r>
              </a:p>
              <a:p>
                <a:pPr algn="ctr"/>
                <a:r>
                  <a:rPr lang="fr-FR" sz="1400" dirty="0" smtClean="0"/>
                  <a:t>Server</a:t>
                </a:r>
                <a:endParaRPr lang="fr-FR" sz="1400" dirty="0"/>
              </a:p>
            </p:txBody>
          </p:sp>
          <p:pic>
            <p:nvPicPr>
              <p:cNvPr id="73" name="Picture 72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168578" y="2706078"/>
                <a:ext cx="442412" cy="558800"/>
              </a:xfrm>
              <a:prstGeom prst="rect">
                <a:avLst/>
              </a:prstGeom>
            </p:spPr>
          </p:pic>
        </p:grpSp>
        <p:cxnSp>
          <p:nvCxnSpPr>
            <p:cNvPr id="57" name="Straight Connector 56"/>
            <p:cNvCxnSpPr/>
            <p:nvPr/>
          </p:nvCxnSpPr>
          <p:spPr>
            <a:xfrm>
              <a:off x="8789861" y="3870596"/>
              <a:ext cx="780678" cy="24377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TextBox 75"/>
            <p:cNvSpPr txBox="1"/>
            <p:nvPr/>
          </p:nvSpPr>
          <p:spPr>
            <a:xfrm>
              <a:off x="10534101" y="2360117"/>
              <a:ext cx="52931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i="1" dirty="0" smtClean="0">
                  <a:solidFill>
                    <a:srgbClr val="C00000"/>
                  </a:solidFill>
                </a:rPr>
                <a:t>Sol22</a:t>
              </a:r>
              <a:endParaRPr lang="fr-FR" sz="1200" i="1" dirty="0">
                <a:solidFill>
                  <a:srgbClr val="C00000"/>
                </a:solidFill>
              </a:endParaRP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7856409" y="2061988"/>
              <a:ext cx="361159" cy="1765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81" name="Straight Connector 80"/>
            <p:cNvCxnSpPr/>
            <p:nvPr/>
          </p:nvCxnSpPr>
          <p:spPr>
            <a:xfrm flipV="1">
              <a:off x="1368641" y="2813798"/>
              <a:ext cx="1323043" cy="9015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flipV="1">
              <a:off x="3146867" y="2263020"/>
              <a:ext cx="1587827" cy="34724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TextBox 89"/>
            <p:cNvSpPr txBox="1"/>
            <p:nvPr/>
          </p:nvSpPr>
          <p:spPr>
            <a:xfrm>
              <a:off x="1665003" y="2763181"/>
              <a:ext cx="34657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dirty="0" smtClean="0"/>
                <a:t>SIB</a:t>
              </a:r>
              <a:endParaRPr lang="fr-FR" sz="1000" dirty="0"/>
            </a:p>
          </p:txBody>
        </p:sp>
        <p:sp>
          <p:nvSpPr>
            <p:cNvPr id="92" name="Oval 91"/>
            <p:cNvSpPr/>
            <p:nvPr/>
          </p:nvSpPr>
          <p:spPr>
            <a:xfrm>
              <a:off x="3871759" y="2337475"/>
              <a:ext cx="114409" cy="180231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04" name="Straight Arrow Connector 103"/>
            <p:cNvCxnSpPr/>
            <p:nvPr/>
          </p:nvCxnSpPr>
          <p:spPr>
            <a:xfrm flipV="1">
              <a:off x="3919719" y="2519133"/>
              <a:ext cx="1" cy="455933"/>
            </a:xfrm>
            <a:prstGeom prst="straightConnector1">
              <a:avLst/>
            </a:prstGeom>
            <a:ln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TextBox 66"/>
            <p:cNvSpPr txBox="1"/>
            <p:nvPr/>
          </p:nvSpPr>
          <p:spPr>
            <a:xfrm>
              <a:off x="3899809" y="2515653"/>
              <a:ext cx="52931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i="1" dirty="0" smtClean="0">
                  <a:solidFill>
                    <a:srgbClr val="C00000"/>
                  </a:solidFill>
                </a:rPr>
                <a:t>Sol22</a:t>
              </a:r>
              <a:endParaRPr lang="fr-FR" sz="1200" i="1" dirty="0">
                <a:solidFill>
                  <a:srgbClr val="C00000"/>
                </a:solidFill>
              </a:endParaRPr>
            </a:p>
          </p:txBody>
        </p:sp>
        <p:sp>
          <p:nvSpPr>
            <p:cNvPr id="74" name="Oval 73"/>
            <p:cNvSpPr/>
            <p:nvPr/>
          </p:nvSpPr>
          <p:spPr>
            <a:xfrm>
              <a:off x="9147512" y="3248853"/>
              <a:ext cx="114409" cy="180231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5746383" y="2191148"/>
              <a:ext cx="549564" cy="73890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/>
                <a:t>SMF</a:t>
              </a:r>
              <a:endParaRPr lang="fr-FR" sz="1400" dirty="0"/>
            </a:p>
          </p:txBody>
        </p:sp>
        <p:cxnSp>
          <p:nvCxnSpPr>
            <p:cNvPr id="80" name="Straight Connector 79"/>
            <p:cNvCxnSpPr>
              <a:endCxn id="79" idx="1"/>
            </p:cNvCxnSpPr>
            <p:nvPr/>
          </p:nvCxnSpPr>
          <p:spPr>
            <a:xfrm>
              <a:off x="5428398" y="2246208"/>
              <a:ext cx="317985" cy="31439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>
              <a:stCxn id="79" idx="2"/>
            </p:cNvCxnSpPr>
            <p:nvPr/>
          </p:nvCxnSpPr>
          <p:spPr>
            <a:xfrm flipH="1">
              <a:off x="6018855" y="2930057"/>
              <a:ext cx="2310" cy="6326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TextBox 83"/>
            <p:cNvSpPr txBox="1"/>
            <p:nvPr/>
          </p:nvSpPr>
          <p:spPr>
            <a:xfrm>
              <a:off x="9187653" y="3339486"/>
              <a:ext cx="52931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i="1" dirty="0" smtClean="0">
                  <a:solidFill>
                    <a:srgbClr val="C00000"/>
                  </a:solidFill>
                </a:rPr>
                <a:t>Sol22</a:t>
              </a:r>
              <a:endParaRPr lang="fr-FR" sz="1200" i="1" dirty="0">
                <a:solidFill>
                  <a:srgbClr val="C00000"/>
                </a:solidFill>
              </a:endParaRPr>
            </a:p>
          </p:txBody>
        </p:sp>
        <p:sp>
          <p:nvSpPr>
            <p:cNvPr id="86" name="Oval 85"/>
            <p:cNvSpPr/>
            <p:nvPr/>
          </p:nvSpPr>
          <p:spPr>
            <a:xfrm>
              <a:off x="5973043" y="3154707"/>
              <a:ext cx="114409" cy="180231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6040821" y="3052358"/>
              <a:ext cx="52931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i="1" dirty="0" smtClean="0">
                  <a:solidFill>
                    <a:srgbClr val="C00000"/>
                  </a:solidFill>
                </a:rPr>
                <a:t>Sol22</a:t>
              </a:r>
              <a:endParaRPr lang="fr-FR" sz="1200" i="1" dirty="0">
                <a:solidFill>
                  <a:srgbClr val="C00000"/>
                </a:solidFill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8501637" y="1294375"/>
              <a:ext cx="52450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i="1" dirty="0" smtClean="0">
                  <a:solidFill>
                    <a:srgbClr val="00B050"/>
                  </a:solidFill>
                </a:rPr>
                <a:t>Sol19</a:t>
              </a:r>
              <a:endParaRPr lang="fr-FR" sz="1200" i="1" dirty="0">
                <a:solidFill>
                  <a:srgbClr val="00B050"/>
                </a:solidFill>
              </a:endParaRPr>
            </a:p>
          </p:txBody>
        </p:sp>
        <p:sp>
          <p:nvSpPr>
            <p:cNvPr id="89" name="Oval 88"/>
            <p:cNvSpPr/>
            <p:nvPr/>
          </p:nvSpPr>
          <p:spPr>
            <a:xfrm>
              <a:off x="8723477" y="1596056"/>
              <a:ext cx="114409" cy="180231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1" name="Oval 90"/>
            <p:cNvSpPr/>
            <p:nvPr/>
          </p:nvSpPr>
          <p:spPr>
            <a:xfrm>
              <a:off x="6465181" y="1979360"/>
              <a:ext cx="114409" cy="180231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6280289" y="1696147"/>
              <a:ext cx="52450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i="1" dirty="0" smtClean="0">
                  <a:solidFill>
                    <a:srgbClr val="00B050"/>
                  </a:solidFill>
                </a:rPr>
                <a:t>Sol19</a:t>
              </a:r>
              <a:endParaRPr lang="fr-FR" sz="1200" i="1" dirty="0">
                <a:solidFill>
                  <a:srgbClr val="00B050"/>
                </a:solidFill>
              </a:endParaRPr>
            </a:p>
          </p:txBody>
        </p:sp>
        <p:cxnSp>
          <p:nvCxnSpPr>
            <p:cNvPr id="95" name="Straight Arrow Connector 94"/>
            <p:cNvCxnSpPr/>
            <p:nvPr/>
          </p:nvCxnSpPr>
          <p:spPr>
            <a:xfrm>
              <a:off x="4340745" y="2645502"/>
              <a:ext cx="198614" cy="0"/>
            </a:xfrm>
            <a:prstGeom prst="straightConnector1">
              <a:avLst/>
            </a:prstGeom>
            <a:ln>
              <a:solidFill>
                <a:srgbClr val="C0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TextBox 95"/>
            <p:cNvSpPr txBox="1"/>
            <p:nvPr/>
          </p:nvSpPr>
          <p:spPr>
            <a:xfrm>
              <a:off x="3906441" y="2673207"/>
              <a:ext cx="52450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i="1" dirty="0" smtClean="0">
                  <a:solidFill>
                    <a:srgbClr val="00B050"/>
                  </a:solidFill>
                </a:rPr>
                <a:t>Sol19</a:t>
              </a:r>
              <a:endParaRPr lang="fr-FR" sz="1200" i="1" dirty="0">
                <a:solidFill>
                  <a:srgbClr val="00B050"/>
                </a:solidFill>
              </a:endParaRPr>
            </a:p>
          </p:txBody>
        </p:sp>
        <p:cxnSp>
          <p:nvCxnSpPr>
            <p:cNvPr id="98" name="Straight Arrow Connector 97"/>
            <p:cNvCxnSpPr/>
            <p:nvPr/>
          </p:nvCxnSpPr>
          <p:spPr>
            <a:xfrm>
              <a:off x="4341018" y="2803200"/>
              <a:ext cx="198614" cy="0"/>
            </a:xfrm>
            <a:prstGeom prst="straightConnector1">
              <a:avLst/>
            </a:prstGeom>
            <a:ln>
              <a:solidFill>
                <a:srgbClr val="00B050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Rectangle 98"/>
            <p:cNvSpPr/>
            <p:nvPr/>
          </p:nvSpPr>
          <p:spPr>
            <a:xfrm>
              <a:off x="3446804" y="748078"/>
              <a:ext cx="676768" cy="73890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/>
                <a:t>Ext.</a:t>
              </a:r>
            </a:p>
            <a:p>
              <a:pPr algn="ctr"/>
              <a:r>
                <a:rPr lang="fr-FR" sz="1400" dirty="0" smtClean="0"/>
                <a:t>Server</a:t>
              </a:r>
              <a:endParaRPr lang="fr-FR" sz="1400" dirty="0"/>
            </a:p>
          </p:txBody>
        </p:sp>
        <p:pic>
          <p:nvPicPr>
            <p:cNvPr id="100" name="Picture 9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9001" y="382958"/>
              <a:ext cx="442412" cy="558800"/>
            </a:xfrm>
            <a:prstGeom prst="rect">
              <a:avLst/>
            </a:prstGeom>
          </p:spPr>
        </p:pic>
        <p:cxnSp>
          <p:nvCxnSpPr>
            <p:cNvPr id="103" name="Straight Connector 102"/>
            <p:cNvCxnSpPr/>
            <p:nvPr/>
          </p:nvCxnSpPr>
          <p:spPr>
            <a:xfrm flipH="1" flipV="1">
              <a:off x="4003322" y="1504080"/>
              <a:ext cx="771554" cy="280470"/>
            </a:xfrm>
            <a:prstGeom prst="line">
              <a:avLst/>
            </a:prstGeom>
            <a:ln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TextBox 105"/>
            <p:cNvSpPr txBox="1"/>
            <p:nvPr/>
          </p:nvSpPr>
          <p:spPr>
            <a:xfrm>
              <a:off x="3920647" y="2817677"/>
              <a:ext cx="52450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i="1" dirty="0" smtClean="0">
                  <a:solidFill>
                    <a:srgbClr val="7030A0"/>
                  </a:solidFill>
                </a:rPr>
                <a:t>Sol17</a:t>
              </a:r>
              <a:endParaRPr lang="fr-FR" sz="1200" i="1" dirty="0">
                <a:solidFill>
                  <a:srgbClr val="7030A0"/>
                </a:solidFill>
              </a:endParaRPr>
            </a:p>
          </p:txBody>
        </p:sp>
        <p:cxnSp>
          <p:nvCxnSpPr>
            <p:cNvPr id="107" name="Straight Arrow Connector 106"/>
            <p:cNvCxnSpPr/>
            <p:nvPr/>
          </p:nvCxnSpPr>
          <p:spPr>
            <a:xfrm>
              <a:off x="4345368" y="2917976"/>
              <a:ext cx="198614" cy="0"/>
            </a:xfrm>
            <a:prstGeom prst="straightConnector1">
              <a:avLst/>
            </a:prstGeom>
            <a:ln>
              <a:solidFill>
                <a:srgbClr val="7030A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Oval 107"/>
            <p:cNvSpPr/>
            <p:nvPr/>
          </p:nvSpPr>
          <p:spPr>
            <a:xfrm>
              <a:off x="4169135" y="1479924"/>
              <a:ext cx="114409" cy="180231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3654542" y="1580219"/>
              <a:ext cx="52450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i="1" dirty="0" smtClean="0">
                  <a:solidFill>
                    <a:srgbClr val="7030A0"/>
                  </a:solidFill>
                </a:rPr>
                <a:t>Sol17</a:t>
              </a:r>
              <a:endParaRPr lang="fr-FR" sz="1200" i="1" dirty="0">
                <a:solidFill>
                  <a:srgbClr val="7030A0"/>
                </a:solidFill>
              </a:endParaRPr>
            </a:p>
          </p:txBody>
        </p:sp>
        <p:sp>
          <p:nvSpPr>
            <p:cNvPr id="113" name="Oval 112"/>
            <p:cNvSpPr/>
            <p:nvPr/>
          </p:nvSpPr>
          <p:spPr>
            <a:xfrm>
              <a:off x="3974135" y="3209419"/>
              <a:ext cx="114409" cy="180231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3749572" y="3435896"/>
              <a:ext cx="52450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i="1" dirty="0" smtClean="0">
                  <a:solidFill>
                    <a:schemeClr val="accent4">
                      <a:lumMod val="50000"/>
                    </a:schemeClr>
                  </a:solidFill>
                </a:rPr>
                <a:t>Sol15</a:t>
              </a:r>
              <a:endParaRPr lang="fr-FR" sz="1200" i="1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cxnSp>
          <p:nvCxnSpPr>
            <p:cNvPr id="115" name="Straight Arrow Connector 114"/>
            <p:cNvCxnSpPr/>
            <p:nvPr/>
          </p:nvCxnSpPr>
          <p:spPr>
            <a:xfrm>
              <a:off x="4232059" y="3561184"/>
              <a:ext cx="198614" cy="0"/>
            </a:xfrm>
            <a:prstGeom prst="straightConnector1">
              <a:avLst/>
            </a:prstGeom>
            <a:ln>
              <a:solidFill>
                <a:schemeClr val="accent4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Oval 115"/>
            <p:cNvSpPr/>
            <p:nvPr/>
          </p:nvSpPr>
          <p:spPr>
            <a:xfrm>
              <a:off x="9077239" y="3888290"/>
              <a:ext cx="114409" cy="180231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8852676" y="4114767"/>
              <a:ext cx="52450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i="1" dirty="0" smtClean="0">
                  <a:solidFill>
                    <a:schemeClr val="accent4">
                      <a:lumMod val="50000"/>
                    </a:schemeClr>
                  </a:solidFill>
                </a:rPr>
                <a:t>Sol15</a:t>
              </a:r>
              <a:endParaRPr lang="fr-FR" sz="1200" i="1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</p:grpSp>
      <p:sp>
        <p:nvSpPr>
          <p:cNvPr id="75" name="TextBox 74"/>
          <p:cNvSpPr txBox="1"/>
          <p:nvPr/>
        </p:nvSpPr>
        <p:spPr>
          <a:xfrm>
            <a:off x="87990" y="-15567"/>
            <a:ext cx="11875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>
                <a:solidFill>
                  <a:srgbClr val="00B0F0"/>
                </a:solidFill>
              </a:rPr>
              <a:t>Different</a:t>
            </a:r>
            <a:r>
              <a:rPr lang="fr-FR" dirty="0" smtClean="0">
                <a:solidFill>
                  <a:srgbClr val="00B0F0"/>
                </a:solidFill>
              </a:rPr>
              <a:t> system </a:t>
            </a:r>
            <a:r>
              <a:rPr lang="fr-FR" dirty="0" err="1" smtClean="0">
                <a:solidFill>
                  <a:srgbClr val="00B0F0"/>
                </a:solidFill>
              </a:rPr>
              <a:t>assumptions</a:t>
            </a:r>
            <a:r>
              <a:rPr lang="fr-FR" dirty="0" smtClean="0">
                <a:solidFill>
                  <a:srgbClr val="00B0F0"/>
                </a:solidFill>
              </a:rPr>
              <a:t> </a:t>
            </a:r>
            <a:r>
              <a:rPr lang="fr-FR" dirty="0">
                <a:solidFill>
                  <a:srgbClr val="00B0F0"/>
                </a:solidFill>
              </a:rPr>
              <a:t>for </a:t>
            </a:r>
            <a:r>
              <a:rPr lang="fr-FR" dirty="0" err="1">
                <a:solidFill>
                  <a:srgbClr val="00B0F0"/>
                </a:solidFill>
              </a:rPr>
              <a:t>coverage</a:t>
            </a:r>
            <a:r>
              <a:rPr lang="fr-FR" dirty="0">
                <a:solidFill>
                  <a:srgbClr val="00B0F0"/>
                </a:solidFill>
              </a:rPr>
              <a:t> </a:t>
            </a:r>
            <a:r>
              <a:rPr lang="fr-FR" dirty="0" err="1">
                <a:solidFill>
                  <a:srgbClr val="00B0F0"/>
                </a:solidFill>
              </a:rPr>
              <a:t>map</a:t>
            </a:r>
            <a:r>
              <a:rPr lang="fr-FR" dirty="0">
                <a:solidFill>
                  <a:srgbClr val="00B0F0"/>
                </a:solidFill>
              </a:rPr>
              <a:t> </a:t>
            </a:r>
            <a:r>
              <a:rPr lang="fr-FR" dirty="0" err="1" smtClean="0">
                <a:solidFill>
                  <a:srgbClr val="00B0F0"/>
                </a:solidFill>
              </a:rPr>
              <a:t>generation</a:t>
            </a:r>
            <a:r>
              <a:rPr lang="fr-FR" dirty="0" smtClean="0">
                <a:solidFill>
                  <a:srgbClr val="00B0F0"/>
                </a:solidFill>
              </a:rPr>
              <a:t> and </a:t>
            </a:r>
            <a:r>
              <a:rPr lang="fr-FR" dirty="0" err="1" smtClean="0">
                <a:solidFill>
                  <a:srgbClr val="00B0F0"/>
                </a:solidFill>
              </a:rPr>
              <a:t>transfer</a:t>
            </a:r>
            <a:r>
              <a:rPr lang="fr-FR" dirty="0" smtClean="0">
                <a:solidFill>
                  <a:srgbClr val="00B0F0"/>
                </a:solidFill>
              </a:rPr>
              <a:t> - over 4G</a:t>
            </a:r>
            <a:endParaRPr lang="fr-FR" dirty="0">
              <a:solidFill>
                <a:srgbClr val="00B0F0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8233416" y="6477413"/>
            <a:ext cx="3958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rgbClr val="00B0F0"/>
                </a:solidFill>
              </a:rPr>
              <a:t>Thales, discussion slides for Call </a:t>
            </a:r>
            <a:r>
              <a:rPr lang="fr-FR" sz="1200" i="1" dirty="0" err="1" smtClean="0">
                <a:solidFill>
                  <a:srgbClr val="00B0F0"/>
                </a:solidFill>
              </a:rPr>
              <a:t>Conference</a:t>
            </a:r>
            <a:r>
              <a:rPr lang="fr-FR" sz="1200" i="1" dirty="0" smtClean="0">
                <a:solidFill>
                  <a:srgbClr val="00B0F0"/>
                </a:solidFill>
              </a:rPr>
              <a:t> 21th Sept. 2022  </a:t>
            </a:r>
            <a:endParaRPr lang="fr-FR" sz="1200" i="1" dirty="0">
              <a:solidFill>
                <a:srgbClr val="00B0F0"/>
              </a:solidFill>
            </a:endParaRPr>
          </a:p>
        </p:txBody>
      </p:sp>
      <p:pic>
        <p:nvPicPr>
          <p:cNvPr id="85" name="Picture 8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5375" y="2179743"/>
            <a:ext cx="442412" cy="558800"/>
          </a:xfrm>
          <a:prstGeom prst="rect">
            <a:avLst/>
          </a:prstGeom>
        </p:spPr>
      </p:pic>
      <p:sp>
        <p:nvSpPr>
          <p:cNvPr id="93" name="TextBox 92"/>
          <p:cNvSpPr txBox="1"/>
          <p:nvPr/>
        </p:nvSpPr>
        <p:spPr>
          <a:xfrm>
            <a:off x="1935266" y="2231588"/>
            <a:ext cx="7505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/>
              <a:t>Sol1, 4, 5</a:t>
            </a:r>
            <a:endParaRPr lang="fr-FR" sz="1200" i="1" dirty="0"/>
          </a:p>
        </p:txBody>
      </p:sp>
      <p:sp>
        <p:nvSpPr>
          <p:cNvPr id="97" name="TextBox 96"/>
          <p:cNvSpPr txBox="1"/>
          <p:nvPr/>
        </p:nvSpPr>
        <p:spPr>
          <a:xfrm>
            <a:off x="4844687" y="2877796"/>
            <a:ext cx="4459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/>
              <a:t>Sol1</a:t>
            </a:r>
            <a:endParaRPr lang="fr-FR" sz="1200" i="1" dirty="0"/>
          </a:p>
        </p:txBody>
      </p:sp>
      <p:cxnSp>
        <p:nvCxnSpPr>
          <p:cNvPr id="101" name="Straight Arrow Connector 100"/>
          <p:cNvCxnSpPr/>
          <p:nvPr/>
        </p:nvCxnSpPr>
        <p:spPr>
          <a:xfrm>
            <a:off x="5260128" y="3010134"/>
            <a:ext cx="198614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3073182" y="2308892"/>
            <a:ext cx="679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/>
              <a:t>Sol1,4,5</a:t>
            </a:r>
            <a:endParaRPr lang="fr-FR" sz="1200" i="1" dirty="0"/>
          </a:p>
        </p:txBody>
      </p:sp>
      <p:cxnSp>
        <p:nvCxnSpPr>
          <p:cNvPr id="105" name="Straight Arrow Connector 104"/>
          <p:cNvCxnSpPr/>
          <p:nvPr/>
        </p:nvCxnSpPr>
        <p:spPr>
          <a:xfrm>
            <a:off x="3671940" y="2463040"/>
            <a:ext cx="198614" cy="0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Oval 110"/>
          <p:cNvSpPr/>
          <p:nvPr/>
        </p:nvSpPr>
        <p:spPr>
          <a:xfrm>
            <a:off x="3659488" y="2585891"/>
            <a:ext cx="114409" cy="180231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2" name="TextBox 111"/>
          <p:cNvSpPr txBox="1"/>
          <p:nvPr/>
        </p:nvSpPr>
        <p:spPr>
          <a:xfrm>
            <a:off x="3996891" y="2083513"/>
            <a:ext cx="4459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rgbClr val="00B0F0"/>
                </a:solidFill>
              </a:rPr>
              <a:t>Sol2</a:t>
            </a:r>
            <a:endParaRPr lang="fr-FR" sz="1200" i="1" dirty="0">
              <a:solidFill>
                <a:srgbClr val="00B0F0"/>
              </a:solidFill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8869075" y="1497008"/>
            <a:ext cx="4459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rgbClr val="00B0F0"/>
                </a:solidFill>
              </a:rPr>
              <a:t>Sol2</a:t>
            </a:r>
            <a:endParaRPr lang="fr-FR" sz="1200" i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09337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906</Words>
  <Application>Microsoft Office PowerPoint</Application>
  <PresentationFormat>Widescreen</PresentationFormat>
  <Paragraphs>176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DengXian</vt:lpstr>
      <vt:lpstr>Times New Roman</vt:lpstr>
      <vt:lpstr>Office Theme</vt:lpstr>
      <vt:lpstr>PowerPoint Presentation</vt:lpstr>
      <vt:lpstr>TR23.700-28 v 0.4.0 after SA2#152: STATUS</vt:lpstr>
      <vt:lpstr>TR23.700-28  objective SA2#153 </vt:lpstr>
      <vt:lpstr>(§7.4.2) Discussion on preferable architecture for coverage map generation (NW side)</vt:lpstr>
      <vt:lpstr>PowerPoint Presentation</vt:lpstr>
      <vt:lpstr>PowerPoint Presentation</vt:lpstr>
    </vt:vector>
  </TitlesOfParts>
  <Company>Gemalto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Thales</dc:creator>
  <cp:lastModifiedBy>Thales14</cp:lastModifiedBy>
  <cp:revision>89</cp:revision>
  <dcterms:created xsi:type="dcterms:W3CDTF">2022-07-11T09:38:35Z</dcterms:created>
  <dcterms:modified xsi:type="dcterms:W3CDTF">2022-09-19T16:29:19Z</dcterms:modified>
</cp:coreProperties>
</file>