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92" r:id="rId6"/>
    <p:sldId id="793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FF33CC"/>
    <a:srgbClr val="FF6699"/>
    <a:srgbClr val="FF99FF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25" autoAdjust="0"/>
  </p:normalViewPr>
  <p:slideViewPr>
    <p:cSldViewPr snapToGrid="0">
      <p:cViewPr varScale="1">
        <p:scale>
          <a:sx n="83" d="100"/>
          <a:sy n="83" d="100"/>
        </p:scale>
        <p:origin x="168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9/21/2022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9/21/2022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21064" y="165704"/>
            <a:ext cx="581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sz="1200" b="1" dirty="0" smtClean="0">
                <a:latin typeface="Arial "/>
              </a:rPr>
              <a:t>Call </a:t>
            </a:r>
            <a:r>
              <a:rPr lang="fr-FR" altLang="en-US" sz="1200" b="1" dirty="0" err="1" smtClean="0">
                <a:latin typeface="Arial "/>
              </a:rPr>
              <a:t>Conference</a:t>
            </a:r>
            <a:r>
              <a:rPr lang="fr-FR" altLang="en-US" sz="1200" b="1" dirty="0" smtClean="0">
                <a:latin typeface="Arial "/>
              </a:rPr>
              <a:t> 21</a:t>
            </a:r>
            <a:r>
              <a:rPr lang="fr-FR" altLang="en-US" sz="1200" b="1" baseline="0" dirty="0" smtClean="0">
                <a:latin typeface="Arial "/>
              </a:rPr>
              <a:t>th </a:t>
            </a:r>
            <a:r>
              <a:rPr lang="fr-FR" altLang="en-US" sz="1200" b="1" baseline="0" dirty="0" err="1" smtClean="0">
                <a:latin typeface="Arial "/>
              </a:rPr>
              <a:t>September</a:t>
            </a:r>
            <a:r>
              <a:rPr lang="fr-FR" altLang="en-US" sz="1200" b="1" baseline="0" dirty="0" smtClean="0">
                <a:latin typeface="Arial "/>
              </a:rPr>
              <a:t> </a:t>
            </a:r>
            <a:r>
              <a:rPr lang="fr-FR" altLang="en-US" sz="1200" b="1" dirty="0" smtClean="0">
                <a:latin typeface="Arial 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3gpp.org/ftp/tsg_sa/WG2_Arch/TSGS2_153E_Electronic_2022-10/INBOX/DRAFTS/FS_5GSAT_Ph2/RapporteurDiscussionSlides21092022-draft-v0_samsung2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53E_Electronic_2022-10/INBOX/DRAFTS/FS_5GSAT_Ph2/S2-220xxxx_5GSATPh2%20WID-r02.docx" TargetMode="External"/><Relationship Id="rId5" Type="http://schemas.openxmlformats.org/officeDocument/2006/relationships/hyperlink" Target="https://www.3gpp.org/ftp/tsg_sa/WG2_Arch/TSGS2_153E_Electronic_2022-10/INBOX/DRAFTS/FS_5GSAT_Ph2/S2-220xxxx%2023.700-28%20Conclusion%20(HW).docx" TargetMode="External"/><Relationship Id="rId4" Type="http://schemas.openxmlformats.org/officeDocument/2006/relationships/hyperlink" Target="https://www.3gpp.org/ftp/tsg_sa/WG2_Arch/TSGS2_153E_Electronic_2022-10/INBOX/DRAFTS/FS_5GSAT_Ph2/S2-220xxxx%2023.700-28%20Evaluation%20Update%20(HW)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FS_5GSAT_Ph2</a:t>
            </a:r>
            <a:br>
              <a:rPr lang="en-GB" altLang="zh-CN" b="1" dirty="0" smtClean="0"/>
            </a:br>
            <a:r>
              <a:rPr lang="en-GB" altLang="zh-CN" b="1" dirty="0"/>
              <a:t/>
            </a:r>
            <a:br>
              <a:rPr lang="en-GB" altLang="zh-CN" b="1" dirty="0"/>
            </a:br>
            <a:r>
              <a:rPr lang="en-GB" altLang="zh-CN" b="1" dirty="0" smtClean="0"/>
              <a:t>Call Conference to prepare </a:t>
            </a:r>
            <a:r>
              <a:rPr lang="en-GB" altLang="zh-CN" b="1" dirty="0" smtClean="0"/>
              <a:t>SA2#153</a:t>
            </a:r>
            <a:r>
              <a:rPr lang="en-GB" altLang="zh-CN" b="1" dirty="0" smtClean="0"/>
              <a:t/>
            </a:r>
            <a:br>
              <a:rPr lang="en-GB" altLang="zh-CN" b="1" dirty="0" smtClean="0"/>
            </a:br>
            <a:r>
              <a:rPr lang="en-GB" altLang="zh-CN" b="1" dirty="0"/>
              <a:t/>
            </a:r>
            <a:br>
              <a:rPr lang="en-GB" altLang="zh-CN" b="1" dirty="0"/>
            </a:br>
            <a:r>
              <a:rPr lang="en-GB" altLang="zh-CN" b="1" dirty="0" smtClean="0">
                <a:solidFill>
                  <a:srgbClr val="00B050"/>
                </a:solidFill>
              </a:rPr>
              <a:t>Meeting notes</a:t>
            </a:r>
            <a:endParaRPr lang="en-GB" i="1" baseline="3000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Jean Yves Fine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M</a:t>
            </a:r>
            <a:r>
              <a:rPr lang="fr-FR" dirty="0" smtClean="0"/>
              <a:t>eeting </a:t>
            </a:r>
            <a:r>
              <a:rPr lang="fr-FR" dirty="0" smtClean="0"/>
              <a:t>notes (1)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301577"/>
            <a:ext cx="8388350" cy="1197610"/>
          </a:xfrm>
        </p:spPr>
        <p:txBody>
          <a:bodyPr/>
          <a:lstStyle/>
          <a:p>
            <a:r>
              <a:rPr lang="fr-FR" dirty="0" err="1" smtClean="0"/>
              <a:t>Shared</a:t>
            </a:r>
            <a:r>
              <a:rPr lang="fr-FR" dirty="0" smtClean="0"/>
              <a:t> documents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sz="2000" dirty="0" smtClean="0"/>
              <a:t>[1] </a:t>
            </a:r>
            <a:r>
              <a:rPr lang="fr-FR" sz="2000" dirty="0" err="1" smtClean="0"/>
              <a:t>Status</a:t>
            </a:r>
            <a:r>
              <a:rPr lang="fr-FR" sz="2000" dirty="0" smtClean="0"/>
              <a:t> on the TR23.700-28</a:t>
            </a:r>
            <a:endParaRPr lang="fr-FR" sz="2000" dirty="0" smtClean="0"/>
          </a:p>
          <a:p>
            <a:pPr marL="0" indent="0">
              <a:buNone/>
            </a:pPr>
            <a:r>
              <a:rPr lang="fr-FR" sz="1000" dirty="0" smtClean="0">
                <a:hlinkClick r:id="rId2"/>
              </a:rPr>
              <a:t>https</a:t>
            </a:r>
            <a:r>
              <a:rPr lang="fr-FR" sz="1000" dirty="0">
                <a:hlinkClick r:id="rId2"/>
              </a:rPr>
              <a:t>://</a:t>
            </a:r>
            <a:r>
              <a:rPr lang="fr-FR" sz="1000" dirty="0" smtClean="0">
                <a:hlinkClick r:id="rId2"/>
              </a:rPr>
              <a:t>www.3gpp.org/ftp/tsg_sa/WG2_Arch/TSGS2_153E_Electronic_2022-10/INBOX/DRAFTS/FS_5GSAT_Ph2/RapporteurDiscussionSlides21092022-draft-v0_samsung2.pptx</a:t>
            </a:r>
            <a:r>
              <a:rPr lang="fr-FR" sz="1000" dirty="0" smtClean="0"/>
              <a:t> </a:t>
            </a:r>
          </a:p>
          <a:p>
            <a:pPr marL="0" indent="0">
              <a:buNone/>
            </a:pPr>
            <a:endParaRPr lang="fr-FR" sz="1400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sz="1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5775" y="2711062"/>
            <a:ext cx="8388350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fr-FR" sz="1400" kern="0" dirty="0" smtClean="0"/>
          </a:p>
          <a:p>
            <a:pPr marL="0" indent="0">
              <a:buFontTx/>
              <a:buNone/>
            </a:pPr>
            <a:r>
              <a:rPr lang="fr-FR" sz="1400" i="1" kern="0" dirty="0" smtClean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fr-FR" sz="2000" kern="0" dirty="0" smtClean="0"/>
              <a:t>[2] </a:t>
            </a:r>
            <a:r>
              <a:rPr lang="fr-FR" sz="2000" kern="0" dirty="0" err="1" smtClean="0"/>
              <a:t>Proposal</a:t>
            </a:r>
            <a:r>
              <a:rPr lang="fr-FR" sz="2000" kern="0" dirty="0" smtClean="0"/>
              <a:t> for </a:t>
            </a:r>
            <a:r>
              <a:rPr lang="fr-FR" sz="2000" kern="0" dirty="0" err="1" smtClean="0"/>
              <a:t>overall</a:t>
            </a:r>
            <a:r>
              <a:rPr lang="fr-FR" sz="2000" kern="0" dirty="0" smtClean="0"/>
              <a:t> </a:t>
            </a:r>
            <a:r>
              <a:rPr lang="fr-FR" sz="2000" kern="0" dirty="0" err="1" smtClean="0"/>
              <a:t>evaluation</a:t>
            </a:r>
            <a:r>
              <a:rPr lang="fr-FR" sz="2000" kern="0" dirty="0" smtClean="0"/>
              <a:t> update</a:t>
            </a:r>
          </a:p>
          <a:p>
            <a:pPr marL="171450" indent="0">
              <a:buFontTx/>
              <a:buNone/>
            </a:pPr>
            <a:r>
              <a:rPr lang="fr-FR" sz="1000" kern="0" dirty="0" smtClean="0">
                <a:hlinkClick r:id="rId4"/>
              </a:rPr>
              <a:t>https://www.3gpp.org/ftp/tsg_sa/WG2_Arch/TSGS2_153E_Electronic_2022-10/INBOX/DRAFTS/FS_5GSAT_Ph2/S2-220xxxx%2023.700-28%20Evaluation%20Update%20(HW).docx</a:t>
            </a:r>
            <a:r>
              <a:rPr lang="fr-FR" sz="1000" kern="0" dirty="0" smtClean="0"/>
              <a:t>  </a:t>
            </a:r>
          </a:p>
          <a:p>
            <a:pPr marL="0" indent="0">
              <a:buFontTx/>
              <a:buNone/>
            </a:pPr>
            <a:endParaRPr lang="fr-FR" sz="1400" i="1" kern="0" dirty="0" smtClean="0">
              <a:solidFill>
                <a:srgbClr val="00B050"/>
              </a:solidFill>
            </a:endParaRPr>
          </a:p>
          <a:p>
            <a:pPr marL="0" indent="0">
              <a:buFontTx/>
              <a:buNone/>
            </a:pPr>
            <a:endParaRPr lang="fr-FR" sz="1400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85775" y="3768626"/>
            <a:ext cx="8388350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fr-FR" sz="1400" kern="0" dirty="0" smtClean="0"/>
          </a:p>
          <a:p>
            <a:pPr marL="0" indent="0">
              <a:buFontTx/>
              <a:buNone/>
            </a:pPr>
            <a:r>
              <a:rPr lang="fr-FR" sz="1400" i="1" kern="0" dirty="0" smtClean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fr-FR" sz="2000" kern="0" dirty="0" smtClean="0"/>
              <a:t>[3] </a:t>
            </a:r>
            <a:r>
              <a:rPr lang="fr-FR" sz="2000" kern="0" dirty="0" err="1" smtClean="0"/>
              <a:t>Proposal</a:t>
            </a:r>
            <a:r>
              <a:rPr lang="fr-FR" sz="2000" kern="0" dirty="0" smtClean="0"/>
              <a:t> for conclusion</a:t>
            </a:r>
          </a:p>
          <a:p>
            <a:pPr marL="171450" indent="0">
              <a:buFontTx/>
              <a:buNone/>
            </a:pPr>
            <a:r>
              <a:rPr lang="fr-FR" sz="1000" kern="0" dirty="0"/>
              <a:t> </a:t>
            </a:r>
            <a:r>
              <a:rPr lang="fr-FR" sz="1000" kern="0" dirty="0">
                <a:hlinkClick r:id="rId5"/>
              </a:rPr>
              <a:t>https://www.3gpp.org/ftp/tsg_sa/WG2_Arch/TSGS2_153E_Electronic_2022-10/INBOX/DRAFTS/FS_5GSAT_Ph2/S2-220xxxx%2023.700-28%20Conclusion%20(HW).</a:t>
            </a:r>
            <a:r>
              <a:rPr lang="fr-FR" sz="1000" kern="0" dirty="0" smtClean="0">
                <a:hlinkClick r:id="rId5"/>
              </a:rPr>
              <a:t>docx</a:t>
            </a:r>
            <a:r>
              <a:rPr lang="fr-FR" sz="1000" kern="0" dirty="0" smtClean="0"/>
              <a:t> </a:t>
            </a:r>
          </a:p>
          <a:p>
            <a:pPr marL="0" indent="0">
              <a:buFontTx/>
              <a:buNone/>
            </a:pPr>
            <a:endParaRPr lang="fr-FR" sz="1400" i="1" kern="0" dirty="0" smtClean="0">
              <a:solidFill>
                <a:srgbClr val="00B050"/>
              </a:solidFill>
            </a:endParaRPr>
          </a:p>
          <a:p>
            <a:pPr marL="0" indent="0">
              <a:buFontTx/>
              <a:buNone/>
            </a:pPr>
            <a:endParaRPr lang="fr-FR" sz="1400" kern="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85775" y="4826190"/>
            <a:ext cx="8388350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fr-FR" sz="1400" kern="0" dirty="0" smtClean="0"/>
          </a:p>
          <a:p>
            <a:pPr marL="0" indent="0">
              <a:buFontTx/>
              <a:buNone/>
            </a:pPr>
            <a:r>
              <a:rPr lang="fr-FR" sz="1400" i="1" kern="0" dirty="0" smtClean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fr-FR" sz="2000" kern="0" dirty="0" smtClean="0"/>
              <a:t>[4] WID for normative phase </a:t>
            </a:r>
          </a:p>
          <a:p>
            <a:pPr marL="171450" indent="0">
              <a:buFontTx/>
              <a:buNone/>
            </a:pPr>
            <a:r>
              <a:rPr lang="fr-FR" sz="1000" kern="0" dirty="0"/>
              <a:t> </a:t>
            </a:r>
            <a:r>
              <a:rPr lang="fr-FR" sz="1000" kern="0" dirty="0">
                <a:hlinkClick r:id="rId6"/>
              </a:rPr>
              <a:t>https://</a:t>
            </a:r>
            <a:r>
              <a:rPr lang="fr-FR" sz="1000" kern="0" dirty="0" smtClean="0">
                <a:hlinkClick r:id="rId6"/>
              </a:rPr>
              <a:t>www.3gpp.org/ftp/tsg_sa/WG2_Arch/TSGS2_153E_Electronic_2022-10/INBOX/DRAFTS/FS_5GSAT_Ph2/S2-220xxxx_5GSATPh2%20WID-r02.docx</a:t>
            </a:r>
            <a:r>
              <a:rPr lang="fr-FR" sz="1000" kern="0" dirty="0" smtClean="0"/>
              <a:t> </a:t>
            </a:r>
          </a:p>
          <a:p>
            <a:pPr marL="0" indent="0">
              <a:buFontTx/>
              <a:buNone/>
            </a:pPr>
            <a:endParaRPr lang="fr-FR" sz="1400" i="1" kern="0" dirty="0" smtClean="0">
              <a:solidFill>
                <a:srgbClr val="00B050"/>
              </a:solidFill>
            </a:endParaRPr>
          </a:p>
          <a:p>
            <a:pPr marL="0" indent="0">
              <a:buFontTx/>
              <a:buNone/>
            </a:pPr>
            <a:endParaRPr lang="fr-FR" sz="1400" kern="0" dirty="0"/>
          </a:p>
        </p:txBody>
      </p:sp>
    </p:spTree>
    <p:extLst>
      <p:ext uri="{BB962C8B-B14F-4D97-AF65-F5344CB8AC3E}">
        <p14:creationId xmlns:p14="http://schemas.microsoft.com/office/powerpoint/2010/main" val="378909080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M</a:t>
            </a:r>
            <a:r>
              <a:rPr lang="fr-FR" dirty="0" smtClean="0"/>
              <a:t>eeting </a:t>
            </a:r>
            <a:r>
              <a:rPr lang="fr-FR" dirty="0" smtClean="0"/>
              <a:t>notes </a:t>
            </a:r>
            <a:r>
              <a:rPr lang="fr-FR" dirty="0" smtClean="0"/>
              <a:t>(2)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0" y="1371600"/>
            <a:ext cx="8388350" cy="1197610"/>
          </a:xfrm>
        </p:spPr>
        <p:txBody>
          <a:bodyPr/>
          <a:lstStyle/>
          <a:p>
            <a:r>
              <a:rPr lang="fr-FR" dirty="0" smtClean="0"/>
              <a:t>Minutes 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sz="1200" dirty="0" err="1"/>
              <a:t>Remaining</a:t>
            </a:r>
            <a:r>
              <a:rPr lang="fr-FR" sz="1200" dirty="0"/>
              <a:t> </a:t>
            </a:r>
            <a:r>
              <a:rPr lang="fr-FR" sz="1200" dirty="0" err="1" smtClean="0"/>
              <a:t>work</a:t>
            </a:r>
            <a:r>
              <a:rPr lang="fr-FR" sz="1200" dirty="0" smtClean="0"/>
              <a:t> to </a:t>
            </a:r>
            <a:r>
              <a:rPr lang="fr-FR" sz="1200" dirty="0" err="1" smtClean="0"/>
              <a:t>complete</a:t>
            </a:r>
            <a:r>
              <a:rPr lang="fr-FR" sz="1200" dirty="0" smtClean="0"/>
              <a:t> TR  </a:t>
            </a:r>
            <a:r>
              <a:rPr lang="fr-FR" sz="1200" dirty="0" err="1"/>
              <a:t>is</a:t>
            </a:r>
            <a:r>
              <a:rPr lang="fr-FR" sz="1200" dirty="0"/>
              <a:t> </a:t>
            </a:r>
            <a:r>
              <a:rPr lang="fr-FR" sz="1200" dirty="0" err="1"/>
              <a:t>highlight</a:t>
            </a:r>
            <a:r>
              <a:rPr lang="fr-FR" sz="1200" dirty="0"/>
              <a:t> in [1] </a:t>
            </a:r>
          </a:p>
          <a:p>
            <a:pPr lvl="1"/>
            <a:r>
              <a:rPr lang="fr-FR" sz="1200" dirty="0" smtClean="0"/>
              <a:t>[2] </a:t>
            </a:r>
            <a:r>
              <a:rPr lang="fr-FR" sz="1200" dirty="0" err="1" smtClean="0"/>
              <a:t>is</a:t>
            </a:r>
            <a:r>
              <a:rPr lang="fr-FR" sz="1200" dirty="0" smtClean="0"/>
              <a:t> a </a:t>
            </a:r>
            <a:r>
              <a:rPr lang="fr-FR" sz="1200" dirty="0" err="1" smtClean="0"/>
              <a:t>proposal</a:t>
            </a:r>
            <a:r>
              <a:rPr lang="fr-FR" sz="1200" dirty="0" smtClean="0"/>
              <a:t> to </a:t>
            </a:r>
            <a:r>
              <a:rPr lang="fr-FR" sz="1200" dirty="0" err="1" smtClean="0"/>
              <a:t>complete</a:t>
            </a:r>
            <a:r>
              <a:rPr lang="fr-FR" sz="1200" dirty="0" smtClean="0"/>
              <a:t> the TR by </a:t>
            </a:r>
            <a:r>
              <a:rPr lang="fr-FR" sz="1200" dirty="0" err="1" smtClean="0"/>
              <a:t>introducing</a:t>
            </a:r>
            <a:r>
              <a:rPr lang="fr-FR" sz="1200" dirty="0" smtClean="0"/>
              <a:t> </a:t>
            </a:r>
            <a:r>
              <a:rPr lang="fr-FR" sz="1200" dirty="0" err="1" smtClean="0"/>
              <a:t>missing</a:t>
            </a:r>
            <a:r>
              <a:rPr lang="fr-FR" sz="1200" dirty="0" smtClean="0"/>
              <a:t> solutions </a:t>
            </a:r>
            <a:r>
              <a:rPr lang="fr-FR" sz="1200" dirty="0" err="1" smtClean="0"/>
              <a:t>evaluation</a:t>
            </a:r>
            <a:r>
              <a:rPr lang="fr-FR" sz="1200" dirty="0" smtClean="0"/>
              <a:t>, </a:t>
            </a:r>
            <a:r>
              <a:rPr lang="fr-FR" sz="1200" dirty="0" err="1" smtClean="0"/>
              <a:t>re-arrange</a:t>
            </a:r>
            <a:r>
              <a:rPr lang="fr-FR" sz="1200" dirty="0" smtClean="0"/>
              <a:t> the </a:t>
            </a:r>
            <a:r>
              <a:rPr lang="fr-FR" sz="1200" dirty="0" err="1" smtClean="0"/>
              <a:t>chapters</a:t>
            </a:r>
            <a:r>
              <a:rPr lang="fr-FR" sz="1200" dirty="0" smtClean="0"/>
              <a:t> for </a:t>
            </a:r>
            <a:r>
              <a:rPr lang="fr-FR" sz="1200" dirty="0" err="1" smtClean="0"/>
              <a:t>better</a:t>
            </a:r>
            <a:r>
              <a:rPr lang="fr-FR" sz="1200" dirty="0" smtClean="0"/>
              <a:t> </a:t>
            </a:r>
            <a:r>
              <a:rPr lang="fr-FR" sz="1200" dirty="0" err="1" smtClean="0"/>
              <a:t>readability</a:t>
            </a:r>
            <a:r>
              <a:rPr lang="fr-FR" sz="1200" dirty="0" smtClean="0"/>
              <a:t>. No </a:t>
            </a:r>
            <a:r>
              <a:rPr lang="fr-FR" sz="1200" dirty="0" err="1" smtClean="0"/>
              <a:t>remarks</a:t>
            </a:r>
            <a:r>
              <a:rPr lang="fr-FR" sz="1200" dirty="0" smtClean="0"/>
              <a:t> on </a:t>
            </a:r>
            <a:r>
              <a:rPr lang="fr-FR" sz="1200" dirty="0" err="1" smtClean="0"/>
              <a:t>these</a:t>
            </a:r>
            <a:r>
              <a:rPr lang="fr-FR" sz="1200" dirty="0" smtClean="0"/>
              <a:t> aspects.</a:t>
            </a:r>
          </a:p>
          <a:p>
            <a:pPr lvl="1"/>
            <a:r>
              <a:rPr lang="fr-FR" sz="1200" dirty="0" smtClean="0"/>
              <a:t>[2] proposes </a:t>
            </a:r>
            <a:r>
              <a:rPr lang="fr-FR" sz="1200" dirty="0" err="1" smtClean="0"/>
              <a:t>also</a:t>
            </a:r>
            <a:r>
              <a:rPr lang="fr-FR" sz="1200" dirty="0" smtClean="0"/>
              <a:t> solution </a:t>
            </a:r>
            <a:r>
              <a:rPr lang="fr-FR" sz="1200" dirty="0" err="1" smtClean="0"/>
              <a:t>categorization</a:t>
            </a:r>
            <a:r>
              <a:rPr lang="fr-FR" sz="1200" dirty="0" smtClean="0"/>
              <a:t> </a:t>
            </a:r>
            <a:r>
              <a:rPr lang="fr-FR" sz="1200" dirty="0" err="1" smtClean="0"/>
              <a:t>that</a:t>
            </a:r>
            <a:r>
              <a:rPr lang="fr-FR" sz="1200" dirty="0" smtClean="0"/>
              <a:t> </a:t>
            </a:r>
            <a:r>
              <a:rPr lang="fr-FR" sz="1200" dirty="0" err="1" smtClean="0"/>
              <a:t>is</a:t>
            </a:r>
            <a:r>
              <a:rPr lang="fr-FR" sz="1200" dirty="0" smtClean="0"/>
              <a:t> </a:t>
            </a:r>
            <a:r>
              <a:rPr lang="fr-FR" sz="1200" dirty="0" err="1" smtClean="0"/>
              <a:t>discussed</a:t>
            </a:r>
            <a:r>
              <a:rPr lang="fr-FR" sz="1200" dirty="0" smtClean="0"/>
              <a:t> </a:t>
            </a:r>
            <a:r>
              <a:rPr lang="fr-FR" sz="1200" dirty="0" err="1" smtClean="0"/>
              <a:t>during</a:t>
            </a:r>
            <a:r>
              <a:rPr lang="fr-FR" sz="1200" dirty="0" smtClean="0"/>
              <a:t> the meeting. No </a:t>
            </a:r>
            <a:r>
              <a:rPr lang="fr-FR" sz="1200" dirty="0" err="1" smtClean="0"/>
              <a:t>strong</a:t>
            </a:r>
            <a:r>
              <a:rPr lang="fr-FR" sz="1200" dirty="0" smtClean="0"/>
              <a:t> opposition. </a:t>
            </a:r>
          </a:p>
          <a:p>
            <a:pPr lvl="1"/>
            <a:r>
              <a:rPr lang="fr-FR" sz="1200" dirty="0" smtClean="0"/>
              <a:t>Rapporteur </a:t>
            </a:r>
            <a:r>
              <a:rPr lang="fr-FR" sz="1200" dirty="0" err="1" smtClean="0"/>
              <a:t>emphasis</a:t>
            </a:r>
            <a:r>
              <a:rPr lang="fr-FR" sz="1200" dirty="0" smtClean="0"/>
              <a:t> the importance to </a:t>
            </a:r>
            <a:r>
              <a:rPr lang="fr-FR" sz="1200" dirty="0" err="1" smtClean="0"/>
              <a:t>agree</a:t>
            </a:r>
            <a:r>
              <a:rPr lang="fr-FR" sz="1200" dirty="0" smtClean="0"/>
              <a:t> first on best system </a:t>
            </a:r>
            <a:r>
              <a:rPr lang="fr-FR" sz="1200" dirty="0" err="1" smtClean="0"/>
              <a:t>assumptions</a:t>
            </a:r>
            <a:r>
              <a:rPr lang="fr-FR" sz="1200" dirty="0"/>
              <a:t>.</a:t>
            </a:r>
            <a:endParaRPr lang="fr-FR" sz="1200" dirty="0" smtClean="0"/>
          </a:p>
          <a:p>
            <a:pPr lvl="1"/>
            <a:r>
              <a:rPr lang="fr-FR" sz="1200" dirty="0" err="1" smtClean="0"/>
              <a:t>Regarding</a:t>
            </a:r>
            <a:r>
              <a:rPr lang="fr-FR" sz="1200" dirty="0" smtClean="0"/>
              <a:t> </a:t>
            </a:r>
            <a:r>
              <a:rPr lang="fr-FR" sz="1200" dirty="0" err="1" smtClean="0"/>
              <a:t>preferable</a:t>
            </a:r>
            <a:r>
              <a:rPr lang="fr-FR" sz="1200" dirty="0" smtClean="0"/>
              <a:t> system </a:t>
            </a:r>
            <a:r>
              <a:rPr lang="fr-FR" sz="1200" dirty="0" err="1" smtClean="0"/>
              <a:t>assumptions</a:t>
            </a:r>
            <a:r>
              <a:rPr lang="fr-FR" sz="1200" dirty="0" smtClean="0"/>
              <a:t>, </a:t>
            </a:r>
            <a:r>
              <a:rPr lang="fr-FR" sz="1200" dirty="0" err="1" smtClean="0"/>
              <a:t>following</a:t>
            </a:r>
            <a:r>
              <a:rPr lang="fr-FR" sz="1200" dirty="0" smtClean="0"/>
              <a:t> are </a:t>
            </a:r>
            <a:r>
              <a:rPr lang="fr-FR" sz="1200" dirty="0" err="1" smtClean="0"/>
              <a:t>evocated</a:t>
            </a:r>
            <a:r>
              <a:rPr lang="fr-FR" sz="1200" dirty="0" smtClean="0"/>
              <a:t>:</a:t>
            </a:r>
          </a:p>
          <a:p>
            <a:pPr lvl="2"/>
            <a:r>
              <a:rPr lang="fr-FR" sz="1200" dirty="0" smtClean="0"/>
              <a:t>the </a:t>
            </a:r>
            <a:r>
              <a:rPr lang="fr-FR" sz="1200" dirty="0" err="1" smtClean="0"/>
              <a:t>interest</a:t>
            </a:r>
            <a:r>
              <a:rPr lang="fr-FR" sz="1200" dirty="0" smtClean="0"/>
              <a:t> to use SCEF/NEF to interface </a:t>
            </a:r>
            <a:r>
              <a:rPr lang="fr-FR" sz="1200" dirty="0" err="1" smtClean="0"/>
              <a:t>externa</a:t>
            </a:r>
            <a:r>
              <a:rPr lang="fr-FR" sz="1200" dirty="0" err="1" smtClean="0"/>
              <a:t>l</a:t>
            </a:r>
            <a:r>
              <a:rPr lang="fr-FR" sz="1200" dirty="0" smtClean="0"/>
              <a:t> Application Server </a:t>
            </a:r>
            <a:r>
              <a:rPr lang="fr-FR" sz="1200" dirty="0" err="1" smtClean="0"/>
              <a:t>rather</a:t>
            </a:r>
            <a:r>
              <a:rPr lang="fr-FR" sz="1200" dirty="0" smtClean="0"/>
              <a:t> </a:t>
            </a:r>
            <a:r>
              <a:rPr lang="fr-FR" sz="1200" dirty="0" err="1" smtClean="0"/>
              <a:t>than</a:t>
            </a:r>
            <a:r>
              <a:rPr lang="fr-FR" sz="1200" dirty="0" smtClean="0"/>
              <a:t> direct AMF-MME/AS interface</a:t>
            </a:r>
          </a:p>
          <a:p>
            <a:pPr lvl="2"/>
            <a:r>
              <a:rPr lang="fr-FR" sz="1200" dirty="0" smtClean="0"/>
              <a:t>AMF/MME </a:t>
            </a:r>
            <a:r>
              <a:rPr lang="fr-FR" sz="1200" dirty="0" err="1" smtClean="0"/>
              <a:t>shall</a:t>
            </a:r>
            <a:r>
              <a:rPr lang="fr-FR" sz="1200" dirty="0" smtClean="0"/>
              <a:t> </a:t>
            </a:r>
            <a:r>
              <a:rPr lang="fr-FR" sz="1200" dirty="0" err="1" smtClean="0"/>
              <a:t>remain</a:t>
            </a:r>
            <a:r>
              <a:rPr lang="fr-FR" sz="1200" dirty="0" smtClean="0"/>
              <a:t> a simple state machine and </a:t>
            </a:r>
            <a:r>
              <a:rPr lang="fr-FR" sz="1200" dirty="0" err="1" smtClean="0"/>
              <a:t>shall</a:t>
            </a:r>
            <a:r>
              <a:rPr lang="fr-FR" sz="1200" dirty="0" smtClean="0"/>
              <a:t> not </a:t>
            </a:r>
            <a:r>
              <a:rPr lang="fr-FR" sz="1200" dirty="0" err="1" smtClean="0"/>
              <a:t>be</a:t>
            </a:r>
            <a:r>
              <a:rPr lang="fr-FR" sz="1200" dirty="0" smtClean="0"/>
              <a:t> in charge of </a:t>
            </a:r>
            <a:r>
              <a:rPr lang="fr-FR" sz="1200" dirty="0" err="1" smtClean="0"/>
              <a:t>coverage</a:t>
            </a:r>
            <a:r>
              <a:rPr lang="fr-FR" sz="1200" dirty="0" smtClean="0"/>
              <a:t> </a:t>
            </a:r>
            <a:r>
              <a:rPr lang="fr-FR" sz="1200" dirty="0" err="1" smtClean="0"/>
              <a:t>map</a:t>
            </a:r>
            <a:r>
              <a:rPr lang="fr-FR" sz="1200" dirty="0" smtClean="0"/>
              <a:t> computation</a:t>
            </a:r>
          </a:p>
          <a:p>
            <a:pPr lvl="2"/>
            <a:r>
              <a:rPr lang="fr-FR" sz="1200" dirty="0" smtClean="0"/>
              <a:t>In </a:t>
            </a:r>
            <a:r>
              <a:rPr lang="fr-FR" sz="1200" dirty="0" err="1" smtClean="0"/>
              <a:t>some</a:t>
            </a:r>
            <a:r>
              <a:rPr lang="fr-FR" sz="1200" dirty="0" smtClean="0"/>
              <a:t> use cases UE </a:t>
            </a:r>
            <a:r>
              <a:rPr lang="fr-FR" sz="1200" dirty="0" err="1" smtClean="0"/>
              <a:t>is</a:t>
            </a:r>
            <a:r>
              <a:rPr lang="fr-FR" sz="1200" dirty="0" smtClean="0"/>
              <a:t> best place to </a:t>
            </a:r>
            <a:r>
              <a:rPr lang="fr-FR" sz="1200" dirty="0" err="1" smtClean="0"/>
              <a:t>take</a:t>
            </a:r>
            <a:r>
              <a:rPr lang="fr-FR" sz="1200" dirty="0" smtClean="0"/>
              <a:t> </a:t>
            </a:r>
            <a:r>
              <a:rPr lang="fr-FR" sz="1200" dirty="0" err="1" smtClean="0"/>
              <a:t>decision</a:t>
            </a:r>
            <a:r>
              <a:rPr lang="fr-FR" sz="1200" dirty="0" smtClean="0"/>
              <a:t>, in </a:t>
            </a:r>
            <a:r>
              <a:rPr lang="fr-FR" sz="1200" dirty="0" err="1" smtClean="0"/>
              <a:t>some</a:t>
            </a:r>
            <a:r>
              <a:rPr lang="fr-FR" sz="1200" dirty="0" smtClean="0"/>
              <a:t> uses case NW </a:t>
            </a:r>
            <a:r>
              <a:rPr lang="fr-FR" sz="1200" dirty="0" err="1" smtClean="0"/>
              <a:t>is</a:t>
            </a:r>
            <a:r>
              <a:rPr lang="fr-FR" sz="1200" dirty="0" smtClean="0"/>
              <a:t> the best place</a:t>
            </a:r>
          </a:p>
          <a:p>
            <a:pPr lvl="1"/>
            <a:r>
              <a:rPr lang="fr-FR" sz="1200" dirty="0" smtClean="0"/>
              <a:t>[3] </a:t>
            </a:r>
            <a:r>
              <a:rPr lang="fr-FR" sz="1200" dirty="0" err="1" smtClean="0"/>
              <a:t>is</a:t>
            </a:r>
            <a:r>
              <a:rPr lang="fr-FR" sz="1200" dirty="0" smtClean="0"/>
              <a:t> </a:t>
            </a:r>
            <a:r>
              <a:rPr lang="fr-FR" sz="1200" dirty="0" err="1" smtClean="0"/>
              <a:t>reviewed</a:t>
            </a:r>
            <a:r>
              <a:rPr lang="fr-FR" sz="1200" dirty="0" smtClean="0"/>
              <a:t> and the first </a:t>
            </a:r>
            <a:r>
              <a:rPr lang="fr-FR" sz="1200" dirty="0" err="1" smtClean="0"/>
              <a:t>bullet</a:t>
            </a:r>
            <a:r>
              <a:rPr lang="fr-FR" sz="1200" dirty="0" smtClean="0"/>
              <a:t> (</a:t>
            </a:r>
            <a:r>
              <a:rPr lang="en-GB" altLang="ja-JP" sz="1200" dirty="0">
                <a:ea typeface="Malgun Gothic" panose="020B0503020000020004" pitchFamily="34" charset="-127"/>
                <a:cs typeface="Times New Roman" panose="02020603050405020304" pitchFamily="18" charset="0"/>
              </a:rPr>
              <a:t>The AMF/MME obtains satellite related information (e.g. satellite ephemeris, satellite footprint) from OAM or a 3</a:t>
            </a:r>
            <a:r>
              <a:rPr lang="en-GB" altLang="ja-JP" sz="1200" baseline="30000" dirty="0">
                <a:ea typeface="Malgun Gothic" panose="020B0503020000020004" pitchFamily="34" charset="-127"/>
                <a:cs typeface="Times New Roman" panose="02020603050405020304" pitchFamily="18" charset="0"/>
              </a:rPr>
              <a:t>rd</a:t>
            </a:r>
            <a:r>
              <a:rPr lang="en-GB" altLang="ja-JP" sz="1200" dirty="0">
                <a:ea typeface="Malgun Gothic" panose="020B0503020000020004" pitchFamily="34" charset="-127"/>
                <a:cs typeface="Times New Roman" panose="02020603050405020304" pitchFamily="18" charset="0"/>
              </a:rPr>
              <a:t> party </a:t>
            </a:r>
            <a:r>
              <a:rPr lang="en-GB" altLang="ja-JP" sz="1200" dirty="0" smtClean="0">
                <a:ea typeface="Malgun Gothic" panose="020B0503020000020004" pitchFamily="34" charset="-127"/>
                <a:cs typeface="Times New Roman" panose="02020603050405020304" pitchFamily="18" charset="0"/>
              </a:rPr>
              <a:t>server) may request further investigations to be able to choose between all solutions 15(tbc)/17/19/21/22.</a:t>
            </a:r>
          </a:p>
          <a:p>
            <a:pPr lvl="1"/>
            <a:r>
              <a:rPr lang="en-GB" sz="1200" dirty="0" smtClean="0">
                <a:ea typeface="Malgun Gothic" panose="020B0503020000020004" pitchFamily="34" charset="-127"/>
                <a:cs typeface="Times New Roman" panose="02020603050405020304" pitchFamily="18" charset="0"/>
              </a:rPr>
              <a:t>=&gt; Rapporteur proposes to circulate before meeting in SA2 discussion list a contribution to bootstrap discussion on pro/cons of several possible architectures of solutions  </a:t>
            </a:r>
            <a:r>
              <a:rPr lang="en-GB" altLang="ja-JP" sz="1200" dirty="0">
                <a:ea typeface="Malgun Gothic" panose="020B0503020000020004" pitchFamily="34" charset="-127"/>
                <a:cs typeface="Times New Roman" panose="02020603050405020304" pitchFamily="18" charset="0"/>
              </a:rPr>
              <a:t>15(tbc)/17/19/21/22</a:t>
            </a:r>
            <a:r>
              <a:rPr lang="en-GB" altLang="ja-JP" sz="1200" dirty="0" smtClean="0">
                <a:ea typeface="Malgun Gothic" panose="020B0503020000020004" pitchFamily="34" charset="-127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GB" altLang="ja-JP" sz="1200" dirty="0" smtClean="0">
                <a:ea typeface="Malgun Gothic" panose="020B0503020000020004" pitchFamily="34" charset="-127"/>
                <a:cs typeface="Times New Roman" panose="02020603050405020304" pitchFamily="18" charset="0"/>
              </a:rPr>
              <a:t>[4] the title may be confusing, rapporteur will double check and circulate a new version on SA2 discussion reflector. </a:t>
            </a:r>
            <a:endParaRPr lang="en-GB" altLang="ja-JP" sz="1200" dirty="0"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lvl="1"/>
            <a:endParaRPr lang="fr-FR" sz="1400" dirty="0"/>
          </a:p>
          <a:p>
            <a:pPr marL="914400" lvl="2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44373638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09cef1fd-e61b-4dbf-b745-21988b13f978"/>
    <ds:schemaRef ds:uri="http://schemas.openxmlformats.org/package/2006/metadata/core-properties"/>
    <ds:schemaRef ds:uri="dcc30912-d230-4cc2-b11f-bb5ca2a6b6f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315</Words>
  <Application>Microsoft Office PowerPoint</Application>
  <PresentationFormat>On-screen Show (4:3)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Malgun Gothic</vt:lpstr>
      <vt:lpstr>SimSun</vt:lpstr>
      <vt:lpstr>Arial</vt:lpstr>
      <vt:lpstr>Arial </vt:lpstr>
      <vt:lpstr>Calibri</vt:lpstr>
      <vt:lpstr>Times New Roman</vt:lpstr>
      <vt:lpstr>Office Theme</vt:lpstr>
      <vt:lpstr>FS_5GSAT_Ph2  Call Conference to prepare SA2#153  Meeting notes</vt:lpstr>
      <vt:lpstr>Meeting notes (1)</vt:lpstr>
      <vt:lpstr>Meeting notes (2)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Thales14</cp:lastModifiedBy>
  <cp:revision>1906</cp:revision>
  <dcterms:created xsi:type="dcterms:W3CDTF">2008-08-30T09:32:10Z</dcterms:created>
  <dcterms:modified xsi:type="dcterms:W3CDTF">2022-09-21T16:29:54Z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