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79" r:id="rId2"/>
    <p:sldId id="256" r:id="rId3"/>
    <p:sldId id="257" r:id="rId4"/>
    <p:sldId id="282" r:id="rId5"/>
    <p:sldId id="258" r:id="rId6"/>
    <p:sldId id="261" r:id="rId7"/>
    <p:sldId id="264" r:id="rId8"/>
    <p:sldId id="266" r:id="rId9"/>
    <p:sldId id="267" r:id="rId10"/>
    <p:sldId id="276" r:id="rId11"/>
    <p:sldId id="274" r:id="rId12"/>
    <p:sldId id="277" r:id="rId13"/>
    <p:sldId id="259" r:id="rId14"/>
    <p:sldId id="268" r:id="rId15"/>
    <p:sldId id="270" r:id="rId16"/>
    <p:sldId id="272" r:id="rId17"/>
    <p:sldId id="260" r:id="rId18"/>
    <p:sldId id="269" r:id="rId19"/>
    <p:sldId id="273" r:id="rId20"/>
    <p:sldId id="262" r:id="rId21"/>
    <p:sldId id="263" r:id="rId22"/>
    <p:sldId id="271" r:id="rId23"/>
    <p:sldId id="275" r:id="rId24"/>
    <p:sldId id="265" r:id="rId25"/>
    <p:sldId id="280" r:id="rId26"/>
    <p:sldId id="281" r:id="rId27"/>
    <p:sldId id="283" r:id="rId28"/>
    <p:sldId id="288" r:id="rId29"/>
    <p:sldId id="284" r:id="rId30"/>
    <p:sldId id="289" r:id="rId31"/>
    <p:sldId id="285" r:id="rId32"/>
    <p:sldId id="286" r:id="rId33"/>
    <p:sldId id="290" r:id="rId34"/>
    <p:sldId id="287" r:id="rId35"/>
    <p:sldId id="291" r:id="rId36"/>
  </p:sldIdLst>
  <p:sldSz cx="12192000" cy="6858000"/>
  <p:notesSz cx="6810375" cy="99425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90" autoAdjust="0"/>
    <p:restoredTop sz="94660"/>
  </p:normalViewPr>
  <p:slideViewPr>
    <p:cSldViewPr snapToGrid="0">
      <p:cViewPr varScale="1">
        <p:scale>
          <a:sx n="83" d="100"/>
          <a:sy n="83" d="100"/>
        </p:scale>
        <p:origin x="691"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57636" y="0"/>
            <a:ext cx="2951163" cy="498852"/>
          </a:xfrm>
          <a:prstGeom prst="rect">
            <a:avLst/>
          </a:prstGeom>
        </p:spPr>
        <p:txBody>
          <a:bodyPr vert="horz" lIns="91440" tIns="45720" rIns="91440" bIns="45720" rtlCol="0"/>
          <a:lstStyle>
            <a:lvl1pPr algn="r">
              <a:defRPr sz="1200"/>
            </a:lvl1pPr>
          </a:lstStyle>
          <a:p>
            <a:fld id="{A2E98546-C3AE-42DD-9CCE-7C212048AC68}" type="datetimeFigureOut">
              <a:rPr lang="fr-FR" smtClean="0"/>
              <a:t>06/10/2022</a:t>
            </a:fld>
            <a:endParaRPr lang="fr-FR"/>
          </a:p>
        </p:txBody>
      </p:sp>
      <p:sp>
        <p:nvSpPr>
          <p:cNvPr id="4" name="Slide Image Placeholder 3"/>
          <p:cNvSpPr>
            <a:spLocks noGrp="1" noRot="1" noChangeAspect="1"/>
          </p:cNvSpPr>
          <p:nvPr>
            <p:ph type="sldImg" idx="2"/>
          </p:nvPr>
        </p:nvSpPr>
        <p:spPr>
          <a:xfrm>
            <a:off x="422275" y="1243013"/>
            <a:ext cx="5965825" cy="3355975"/>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1038" y="4784835"/>
            <a:ext cx="5448300" cy="391486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9443662"/>
            <a:ext cx="2951163" cy="498851"/>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57636" y="9443662"/>
            <a:ext cx="2951163" cy="498851"/>
          </a:xfrm>
          <a:prstGeom prst="rect">
            <a:avLst/>
          </a:prstGeom>
        </p:spPr>
        <p:txBody>
          <a:bodyPr vert="horz" lIns="91440" tIns="45720" rIns="91440" bIns="45720" rtlCol="0" anchor="b"/>
          <a:lstStyle>
            <a:lvl1pPr algn="r">
              <a:defRPr sz="1200"/>
            </a:lvl1pPr>
          </a:lstStyle>
          <a:p>
            <a:fld id="{0B5FEDDC-F87B-4916-91FC-57CB1C2DD75B}" type="slidenum">
              <a:rPr lang="fr-FR" smtClean="0"/>
              <a:t>‹#›</a:t>
            </a:fld>
            <a:endParaRPr lang="fr-FR"/>
          </a:p>
        </p:txBody>
      </p:sp>
    </p:spTree>
    <p:extLst>
      <p:ext uri="{BB962C8B-B14F-4D97-AF65-F5344CB8AC3E}">
        <p14:creationId xmlns:p14="http://schemas.microsoft.com/office/powerpoint/2010/main" val="4073287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0B5FEDDC-F87B-4916-91FC-57CB1C2DD75B}" type="slidenum">
              <a:rPr lang="fr-FR" smtClean="0"/>
              <a:t>3</a:t>
            </a:fld>
            <a:endParaRPr lang="fr-FR"/>
          </a:p>
        </p:txBody>
      </p:sp>
    </p:spTree>
    <p:extLst>
      <p:ext uri="{BB962C8B-B14F-4D97-AF65-F5344CB8AC3E}">
        <p14:creationId xmlns:p14="http://schemas.microsoft.com/office/powerpoint/2010/main" val="615922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1BB22875-32BA-47B9-840C-A4042E687040}" type="datetimeFigureOut">
              <a:rPr lang="fr-FR" smtClean="0"/>
              <a:t>06/10/2022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77D50C9-4A52-4B85-B582-5B4059BBC55B}" type="slidenum">
              <a:rPr lang="fr-FR" smtClean="0"/>
              <a:t>‹#›</a:t>
            </a:fld>
            <a:endParaRPr lang="fr-FR"/>
          </a:p>
        </p:txBody>
      </p:sp>
    </p:spTree>
    <p:extLst>
      <p:ext uri="{BB962C8B-B14F-4D97-AF65-F5344CB8AC3E}">
        <p14:creationId xmlns:p14="http://schemas.microsoft.com/office/powerpoint/2010/main" val="1235626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1BB22875-32BA-47B9-840C-A4042E687040}" type="datetimeFigureOut">
              <a:rPr lang="fr-FR" smtClean="0"/>
              <a:t>06/10/2022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77D50C9-4A52-4B85-B582-5B4059BBC55B}" type="slidenum">
              <a:rPr lang="fr-FR" smtClean="0"/>
              <a:t>‹#›</a:t>
            </a:fld>
            <a:endParaRPr lang="fr-FR"/>
          </a:p>
        </p:txBody>
      </p:sp>
    </p:spTree>
    <p:extLst>
      <p:ext uri="{BB962C8B-B14F-4D97-AF65-F5344CB8AC3E}">
        <p14:creationId xmlns:p14="http://schemas.microsoft.com/office/powerpoint/2010/main" val="1921925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1BB22875-32BA-47B9-840C-A4042E687040}" type="datetimeFigureOut">
              <a:rPr lang="fr-FR" smtClean="0"/>
              <a:t>06/10/2022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77D50C9-4A52-4B85-B582-5B4059BBC55B}" type="slidenum">
              <a:rPr lang="fr-FR" smtClean="0"/>
              <a:t>‹#›</a:t>
            </a:fld>
            <a:endParaRPr lang="fr-FR"/>
          </a:p>
        </p:txBody>
      </p:sp>
    </p:spTree>
    <p:extLst>
      <p:ext uri="{BB962C8B-B14F-4D97-AF65-F5344CB8AC3E}">
        <p14:creationId xmlns:p14="http://schemas.microsoft.com/office/powerpoint/2010/main" val="1746704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1BB22875-32BA-47B9-840C-A4042E687040}" type="datetimeFigureOut">
              <a:rPr lang="fr-FR" smtClean="0"/>
              <a:t>06/10/2022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77D50C9-4A52-4B85-B582-5B4059BBC55B}" type="slidenum">
              <a:rPr lang="fr-FR" smtClean="0"/>
              <a:t>‹#›</a:t>
            </a:fld>
            <a:endParaRPr lang="fr-FR"/>
          </a:p>
        </p:txBody>
      </p:sp>
    </p:spTree>
    <p:extLst>
      <p:ext uri="{BB962C8B-B14F-4D97-AF65-F5344CB8AC3E}">
        <p14:creationId xmlns:p14="http://schemas.microsoft.com/office/powerpoint/2010/main" val="3724489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B22875-32BA-47B9-840C-A4042E687040}" type="datetimeFigureOut">
              <a:rPr lang="fr-FR" smtClean="0"/>
              <a:t>06/10/2022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77D50C9-4A52-4B85-B582-5B4059BBC55B}" type="slidenum">
              <a:rPr lang="fr-FR" smtClean="0"/>
              <a:t>‹#›</a:t>
            </a:fld>
            <a:endParaRPr lang="fr-FR"/>
          </a:p>
        </p:txBody>
      </p:sp>
    </p:spTree>
    <p:extLst>
      <p:ext uri="{BB962C8B-B14F-4D97-AF65-F5344CB8AC3E}">
        <p14:creationId xmlns:p14="http://schemas.microsoft.com/office/powerpoint/2010/main" val="136515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1BB22875-32BA-47B9-840C-A4042E687040}" type="datetimeFigureOut">
              <a:rPr lang="fr-FR" smtClean="0"/>
              <a:t>06/10/2022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77D50C9-4A52-4B85-B582-5B4059BBC55B}" type="slidenum">
              <a:rPr lang="fr-FR" smtClean="0"/>
              <a:t>‹#›</a:t>
            </a:fld>
            <a:endParaRPr lang="fr-FR"/>
          </a:p>
        </p:txBody>
      </p:sp>
    </p:spTree>
    <p:extLst>
      <p:ext uri="{BB962C8B-B14F-4D97-AF65-F5344CB8AC3E}">
        <p14:creationId xmlns:p14="http://schemas.microsoft.com/office/powerpoint/2010/main" val="1523579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1BB22875-32BA-47B9-840C-A4042E687040}" type="datetimeFigureOut">
              <a:rPr lang="fr-FR" smtClean="0"/>
              <a:t>06/10/2022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977D50C9-4A52-4B85-B582-5B4059BBC55B}" type="slidenum">
              <a:rPr lang="fr-FR" smtClean="0"/>
              <a:t>‹#›</a:t>
            </a:fld>
            <a:endParaRPr lang="fr-FR"/>
          </a:p>
        </p:txBody>
      </p:sp>
    </p:spTree>
    <p:extLst>
      <p:ext uri="{BB962C8B-B14F-4D97-AF65-F5344CB8AC3E}">
        <p14:creationId xmlns:p14="http://schemas.microsoft.com/office/powerpoint/2010/main" val="1837456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1BB22875-32BA-47B9-840C-A4042E687040}" type="datetimeFigureOut">
              <a:rPr lang="fr-FR" smtClean="0"/>
              <a:t>06/10/2022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977D50C9-4A52-4B85-B582-5B4059BBC55B}" type="slidenum">
              <a:rPr lang="fr-FR" smtClean="0"/>
              <a:t>‹#›</a:t>
            </a:fld>
            <a:endParaRPr lang="fr-FR"/>
          </a:p>
        </p:txBody>
      </p:sp>
    </p:spTree>
    <p:extLst>
      <p:ext uri="{BB962C8B-B14F-4D97-AF65-F5344CB8AC3E}">
        <p14:creationId xmlns:p14="http://schemas.microsoft.com/office/powerpoint/2010/main" val="2607686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B22875-32BA-47B9-840C-A4042E687040}" type="datetimeFigureOut">
              <a:rPr lang="fr-FR" smtClean="0"/>
              <a:t>06/10/2022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977D50C9-4A52-4B85-B582-5B4059BBC55B}" type="slidenum">
              <a:rPr lang="fr-FR" smtClean="0"/>
              <a:t>‹#›</a:t>
            </a:fld>
            <a:endParaRPr lang="fr-FR"/>
          </a:p>
        </p:txBody>
      </p:sp>
    </p:spTree>
    <p:extLst>
      <p:ext uri="{BB962C8B-B14F-4D97-AF65-F5344CB8AC3E}">
        <p14:creationId xmlns:p14="http://schemas.microsoft.com/office/powerpoint/2010/main" val="2142301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BB22875-32BA-47B9-840C-A4042E687040}" type="datetimeFigureOut">
              <a:rPr lang="fr-FR" smtClean="0"/>
              <a:t>06/10/2022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77D50C9-4A52-4B85-B582-5B4059BBC55B}" type="slidenum">
              <a:rPr lang="fr-FR" smtClean="0"/>
              <a:t>‹#›</a:t>
            </a:fld>
            <a:endParaRPr lang="fr-FR"/>
          </a:p>
        </p:txBody>
      </p:sp>
    </p:spTree>
    <p:extLst>
      <p:ext uri="{BB962C8B-B14F-4D97-AF65-F5344CB8AC3E}">
        <p14:creationId xmlns:p14="http://schemas.microsoft.com/office/powerpoint/2010/main" val="1765695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BB22875-32BA-47B9-840C-A4042E687040}" type="datetimeFigureOut">
              <a:rPr lang="fr-FR" smtClean="0"/>
              <a:t>06/10/2022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77D50C9-4A52-4B85-B582-5B4059BBC55B}" type="slidenum">
              <a:rPr lang="fr-FR" smtClean="0"/>
              <a:t>‹#›</a:t>
            </a:fld>
            <a:endParaRPr lang="fr-FR"/>
          </a:p>
        </p:txBody>
      </p:sp>
    </p:spTree>
    <p:extLst>
      <p:ext uri="{BB962C8B-B14F-4D97-AF65-F5344CB8AC3E}">
        <p14:creationId xmlns:p14="http://schemas.microsoft.com/office/powerpoint/2010/main" val="3315488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B22875-32BA-47B9-840C-A4042E687040}" type="datetimeFigureOut">
              <a:rPr lang="fr-FR" smtClean="0"/>
              <a:t>06/10/2022</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7D50C9-4A52-4B85-B582-5B4059BBC55B}" type="slidenum">
              <a:rPr lang="fr-FR" smtClean="0"/>
              <a:t>‹#›</a:t>
            </a:fld>
            <a:endParaRPr lang="fr-FR"/>
          </a:p>
        </p:txBody>
      </p:sp>
    </p:spTree>
    <p:extLst>
      <p:ext uri="{BB962C8B-B14F-4D97-AF65-F5344CB8AC3E}">
        <p14:creationId xmlns:p14="http://schemas.microsoft.com/office/powerpoint/2010/main" val="2457142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fr-FR" dirty="0" smtClean="0"/>
              <a:t>Objective:</a:t>
            </a:r>
          </a:p>
          <a:p>
            <a:pPr marL="0" indent="0">
              <a:buNone/>
            </a:pPr>
            <a:r>
              <a:rPr lang="fr-FR" sz="2000" dirty="0" err="1" smtClean="0"/>
              <a:t>Make</a:t>
            </a:r>
            <a:r>
              <a:rPr lang="fr-FR" sz="2000" dirty="0" smtClean="0"/>
              <a:t> a first </a:t>
            </a:r>
            <a:r>
              <a:rPr lang="fr-FR" sz="2000" dirty="0" err="1" smtClean="0"/>
              <a:t>analysis</a:t>
            </a:r>
            <a:r>
              <a:rPr lang="fr-FR" sz="2000" dirty="0" smtClean="0"/>
              <a:t> of conclusions </a:t>
            </a:r>
            <a:r>
              <a:rPr lang="fr-FR" sz="2000" dirty="0" err="1" smtClean="0"/>
              <a:t>submitted</a:t>
            </a:r>
            <a:r>
              <a:rPr lang="fr-FR" sz="2000" dirty="0" smtClean="0"/>
              <a:t> for SA2#153 in </a:t>
            </a:r>
            <a:r>
              <a:rPr lang="fr-FR" sz="2000" dirty="0" err="1" smtClean="0"/>
              <a:t>order</a:t>
            </a:r>
            <a:r>
              <a:rPr lang="fr-FR" sz="2000" dirty="0" smtClean="0"/>
              <a:t> to propose </a:t>
            </a:r>
            <a:r>
              <a:rPr lang="fr-FR" sz="2000" dirty="0" err="1" smtClean="0"/>
              <a:t>some</a:t>
            </a:r>
            <a:r>
              <a:rPr lang="fr-FR" sz="2000" dirty="0" smtClean="0"/>
              <a:t> </a:t>
            </a:r>
            <a:r>
              <a:rPr lang="fr-FR" sz="2000" dirty="0" err="1" smtClean="0"/>
              <a:t>ways</a:t>
            </a:r>
            <a:r>
              <a:rPr lang="fr-FR" sz="2000" dirty="0" smtClean="0"/>
              <a:t> </a:t>
            </a:r>
            <a:r>
              <a:rPr lang="fr-FR" sz="2000" dirty="0" err="1" smtClean="0"/>
              <a:t>forward</a:t>
            </a:r>
            <a:r>
              <a:rPr lang="fr-FR" sz="2000" dirty="0" smtClean="0"/>
              <a:t> to help for conclusions </a:t>
            </a:r>
            <a:r>
              <a:rPr lang="fr-FR" sz="2000" dirty="0" err="1" smtClean="0"/>
              <a:t>elaboration</a:t>
            </a:r>
            <a:r>
              <a:rPr lang="fr-FR" sz="2000" dirty="0" smtClean="0"/>
              <a:t> </a:t>
            </a:r>
            <a:r>
              <a:rPr lang="fr-FR" sz="2000" dirty="0" err="1" smtClean="0"/>
              <a:t>during</a:t>
            </a:r>
            <a:r>
              <a:rPr lang="fr-FR" sz="2000" dirty="0" smtClean="0"/>
              <a:t> the </a:t>
            </a:r>
            <a:r>
              <a:rPr lang="fr-FR" sz="2000" dirty="0" smtClean="0"/>
              <a:t>meeting.</a:t>
            </a:r>
            <a:endParaRPr lang="fr-FR" sz="2000" dirty="0" smtClean="0"/>
          </a:p>
          <a:p>
            <a:pPr marL="0" indent="0">
              <a:buNone/>
            </a:pPr>
            <a:r>
              <a:rPr lang="fr-FR" sz="2000" dirty="0" err="1" smtClean="0"/>
              <a:t>Ways</a:t>
            </a:r>
            <a:r>
              <a:rPr lang="fr-FR" sz="2000" dirty="0" smtClean="0"/>
              <a:t> </a:t>
            </a:r>
            <a:r>
              <a:rPr lang="fr-FR" sz="2000" dirty="0" err="1" smtClean="0"/>
              <a:t>forward</a:t>
            </a:r>
            <a:r>
              <a:rPr lang="fr-FR" sz="2000" dirty="0" smtClean="0"/>
              <a:t> are </a:t>
            </a:r>
            <a:r>
              <a:rPr lang="fr-FR" sz="2000" dirty="0" err="1" smtClean="0"/>
              <a:t>proposed</a:t>
            </a:r>
            <a:r>
              <a:rPr lang="fr-FR" sz="2000" dirty="0" smtClean="0"/>
              <a:t> </a:t>
            </a:r>
            <a:r>
              <a:rPr lang="fr-FR" sz="2000" dirty="0" err="1" smtClean="0"/>
              <a:t>following</a:t>
            </a:r>
            <a:r>
              <a:rPr lang="fr-FR" sz="2000" dirty="0" smtClean="0"/>
              <a:t> a </a:t>
            </a:r>
            <a:r>
              <a:rPr lang="fr-FR" sz="2000" dirty="0" err="1" smtClean="0"/>
              <a:t>analysis</a:t>
            </a:r>
            <a:r>
              <a:rPr lang="fr-FR" sz="2000" dirty="0" smtClean="0"/>
              <a:t> </a:t>
            </a:r>
            <a:r>
              <a:rPr lang="fr-FR" sz="2000" dirty="0" smtClean="0"/>
              <a:t>of first conclusions to </a:t>
            </a:r>
            <a:r>
              <a:rPr lang="fr-FR" sz="2000" dirty="0" err="1" smtClean="0"/>
              <a:t>extract</a:t>
            </a:r>
            <a:r>
              <a:rPr lang="fr-FR" sz="2000" dirty="0" smtClean="0"/>
              <a:t> main questions &amp; more </a:t>
            </a:r>
            <a:r>
              <a:rPr lang="fr-FR" sz="2000" dirty="0" err="1" smtClean="0"/>
              <a:t>frequent</a:t>
            </a:r>
            <a:r>
              <a:rPr lang="fr-FR" sz="2000" dirty="0" smtClean="0"/>
              <a:t> </a:t>
            </a:r>
            <a:r>
              <a:rPr lang="fr-FR" sz="2000" dirty="0" err="1" smtClean="0"/>
              <a:t>answers</a:t>
            </a:r>
            <a:r>
              <a:rPr lang="fr-FR" sz="2000" dirty="0" smtClean="0"/>
              <a:t> </a:t>
            </a:r>
            <a:r>
              <a:rPr lang="fr-FR" sz="2000" dirty="0" err="1" smtClean="0"/>
              <a:t>that</a:t>
            </a:r>
            <a:r>
              <a:rPr lang="fr-FR" sz="2000" dirty="0" smtClean="0"/>
              <a:t> </a:t>
            </a:r>
            <a:r>
              <a:rPr lang="fr-FR" sz="2000" dirty="0" err="1" smtClean="0"/>
              <a:t>could</a:t>
            </a:r>
            <a:r>
              <a:rPr lang="fr-FR" sz="2000" dirty="0" smtClean="0"/>
              <a:t> </a:t>
            </a:r>
            <a:r>
              <a:rPr lang="fr-FR" sz="2000" dirty="0" err="1" smtClean="0"/>
              <a:t>be</a:t>
            </a:r>
            <a:r>
              <a:rPr lang="fr-FR" sz="2000" dirty="0" smtClean="0"/>
              <a:t> bricks for </a:t>
            </a:r>
            <a:r>
              <a:rPr lang="fr-FR" sz="2000" dirty="0" err="1" smtClean="0"/>
              <a:t>further</a:t>
            </a:r>
            <a:r>
              <a:rPr lang="fr-FR" sz="2000" dirty="0" smtClean="0"/>
              <a:t> conclusion building </a:t>
            </a:r>
            <a:r>
              <a:rPr lang="fr-FR" sz="2000" dirty="0" err="1" smtClean="0"/>
              <a:t>during</a:t>
            </a:r>
            <a:r>
              <a:rPr lang="fr-FR" sz="2000" dirty="0" smtClean="0"/>
              <a:t> the meeting.</a:t>
            </a:r>
          </a:p>
          <a:p>
            <a:pPr marL="0" indent="0">
              <a:buNone/>
            </a:pPr>
            <a:r>
              <a:rPr lang="en-US" sz="2000" dirty="0" smtClean="0"/>
              <a:t>Bootstrap conclusions </a:t>
            </a:r>
            <a:r>
              <a:rPr lang="en-US" sz="2000" dirty="0" smtClean="0"/>
              <a:t>(to </a:t>
            </a:r>
            <a:r>
              <a:rPr lang="en-US" sz="2000" dirty="0" smtClean="0"/>
              <a:t>be elaborated during </a:t>
            </a:r>
            <a:r>
              <a:rPr lang="en-US" sz="2000" dirty="0" smtClean="0"/>
              <a:t>meeting) </a:t>
            </a:r>
            <a:r>
              <a:rPr lang="en-US" sz="2000" dirty="0" smtClean="0"/>
              <a:t>are proposed for each </a:t>
            </a:r>
            <a:r>
              <a:rPr lang="en-US" sz="2000" dirty="0" smtClean="0"/>
              <a:t>identified question</a:t>
            </a:r>
            <a:r>
              <a:rPr lang="en-US" sz="2000" dirty="0" smtClean="0"/>
              <a:t>. </a:t>
            </a:r>
            <a:endParaRPr lang="en-US" sz="2000" dirty="0"/>
          </a:p>
          <a:p>
            <a:pPr marL="0" indent="0">
              <a:buNone/>
            </a:pPr>
            <a:endParaRPr lang="fr-FR" dirty="0"/>
          </a:p>
          <a:p>
            <a:r>
              <a:rPr lang="fr-FR" dirty="0" smtClean="0"/>
              <a:t>Quick </a:t>
            </a:r>
            <a:r>
              <a:rPr lang="fr-FR" dirty="0" err="1" smtClean="0"/>
              <a:t>read</a:t>
            </a:r>
            <a:r>
              <a:rPr lang="fr-FR" dirty="0" smtClean="0"/>
              <a:t>:</a:t>
            </a:r>
          </a:p>
          <a:p>
            <a:pPr lvl="1"/>
            <a:r>
              <a:rPr lang="fr-FR" sz="2000" dirty="0" smtClean="0"/>
              <a:t>Slide3: conclusions </a:t>
            </a:r>
            <a:r>
              <a:rPr lang="fr-FR" sz="2000" dirty="0" err="1"/>
              <a:t>overview</a:t>
            </a:r>
            <a:r>
              <a:rPr lang="fr-FR" sz="2000" dirty="0"/>
              <a:t>, </a:t>
            </a:r>
            <a:r>
              <a:rPr lang="fr-FR" sz="2000" dirty="0" err="1"/>
              <a:t>Tdocs</a:t>
            </a:r>
            <a:r>
              <a:rPr lang="fr-FR" sz="2000" dirty="0"/>
              <a:t> </a:t>
            </a:r>
            <a:r>
              <a:rPr lang="fr-FR" sz="2000" dirty="0" err="1" smtClean="0"/>
              <a:t>mapping</a:t>
            </a:r>
            <a:endParaRPr lang="fr-FR" sz="2000" dirty="0" smtClean="0"/>
          </a:p>
          <a:p>
            <a:pPr lvl="1"/>
            <a:r>
              <a:rPr lang="fr-FR" sz="2000" dirty="0" smtClean="0"/>
              <a:t>Slide4: </a:t>
            </a:r>
            <a:r>
              <a:rPr lang="fr-FR" sz="2000" dirty="0" err="1" smtClean="0"/>
              <a:t>color</a:t>
            </a:r>
            <a:r>
              <a:rPr lang="fr-FR" sz="2000" dirty="0" smtClean="0"/>
              <a:t> codes for </a:t>
            </a:r>
            <a:r>
              <a:rPr lang="fr-FR" sz="2000" dirty="0" err="1" smtClean="0"/>
              <a:t>underlying</a:t>
            </a:r>
            <a:r>
              <a:rPr lang="fr-FR" sz="2000" dirty="0" smtClean="0"/>
              <a:t> questions</a:t>
            </a:r>
          </a:p>
          <a:p>
            <a:pPr lvl="1"/>
            <a:r>
              <a:rPr lang="fr-FR" sz="2000" dirty="0" smtClean="0"/>
              <a:t>Slides 5 to 24: </a:t>
            </a:r>
            <a:r>
              <a:rPr lang="fr-FR" sz="2000" dirty="0" err="1" smtClean="0"/>
              <a:t>analysis</a:t>
            </a:r>
            <a:r>
              <a:rPr lang="fr-FR" sz="2000" dirty="0" smtClean="0"/>
              <a:t> of conclusion </a:t>
            </a:r>
            <a:r>
              <a:rPr lang="fr-FR" sz="2000" dirty="0" err="1" smtClean="0"/>
              <a:t>text</a:t>
            </a:r>
            <a:r>
              <a:rPr lang="fr-FR" sz="2000" dirty="0" smtClean="0"/>
              <a:t> </a:t>
            </a:r>
            <a:r>
              <a:rPr lang="fr-FR" sz="2000" dirty="0" err="1" smtClean="0"/>
              <a:t>through</a:t>
            </a:r>
            <a:r>
              <a:rPr lang="fr-FR" sz="2000" dirty="0" smtClean="0"/>
              <a:t> </a:t>
            </a:r>
            <a:r>
              <a:rPr lang="fr-FR" sz="2000" dirty="0" err="1" smtClean="0"/>
              <a:t>underlying</a:t>
            </a:r>
            <a:r>
              <a:rPr lang="fr-FR" sz="2000" dirty="0" smtClean="0"/>
              <a:t> questions </a:t>
            </a:r>
          </a:p>
          <a:p>
            <a:pPr lvl="1"/>
            <a:r>
              <a:rPr lang="fr-FR" sz="2000" dirty="0" smtClean="0"/>
              <a:t>Slides 25 to the end: </a:t>
            </a:r>
            <a:r>
              <a:rPr lang="fr-FR" sz="2000" dirty="0" err="1" smtClean="0"/>
              <a:t>proposed</a:t>
            </a:r>
            <a:r>
              <a:rPr lang="fr-FR" sz="2000" dirty="0" smtClean="0"/>
              <a:t> </a:t>
            </a:r>
            <a:r>
              <a:rPr lang="fr-FR" sz="2000" dirty="0" err="1" smtClean="0"/>
              <a:t>ways</a:t>
            </a:r>
            <a:r>
              <a:rPr lang="fr-FR" sz="2000" dirty="0" smtClean="0"/>
              <a:t> </a:t>
            </a:r>
            <a:r>
              <a:rPr lang="fr-FR" sz="2000" dirty="0" err="1" smtClean="0"/>
              <a:t>foward</a:t>
            </a:r>
            <a:r>
              <a:rPr lang="fr-FR" sz="2000" dirty="0" smtClean="0"/>
              <a:t> </a:t>
            </a:r>
            <a:endParaRPr lang="fr-FR" sz="2000" dirty="0"/>
          </a:p>
          <a:p>
            <a:pPr lvl="1"/>
            <a:endParaRPr lang="fr-FR" dirty="0" smtClean="0"/>
          </a:p>
          <a:p>
            <a:endParaRPr lang="fr-FR" dirty="0" smtClean="0"/>
          </a:p>
          <a:p>
            <a:endParaRPr lang="fr-FR" dirty="0"/>
          </a:p>
        </p:txBody>
      </p:sp>
      <p:sp>
        <p:nvSpPr>
          <p:cNvPr id="4" name="Title 3"/>
          <p:cNvSpPr txBox="1">
            <a:spLocks noGrp="1"/>
          </p:cNvSpPr>
          <p:nvPr>
            <p:ph type="title"/>
          </p:nvPr>
        </p:nvSpPr>
        <p:spPr>
          <a:xfrm>
            <a:off x="1263072" y="261441"/>
            <a:ext cx="8907054" cy="923330"/>
          </a:xfrm>
          <a:prstGeom prst="rect">
            <a:avLst/>
          </a:prstGeom>
          <a:noFill/>
        </p:spPr>
        <p:txBody>
          <a:bodyPr wrap="none" rtlCol="0">
            <a:spAutoFit/>
          </a:bodyPr>
          <a:lstStyle/>
          <a:p>
            <a:pPr algn="ctr"/>
            <a:r>
              <a:rPr lang="fr-FR" sz="4000" b="1" dirty="0" smtClean="0"/>
              <a:t>TR23.700-28 </a:t>
            </a:r>
            <a:r>
              <a:rPr lang="fr-FR" sz="4000" b="1" dirty="0" err="1" smtClean="0"/>
              <a:t>Tdocs</a:t>
            </a:r>
            <a:r>
              <a:rPr lang="fr-FR" sz="4000" b="1" dirty="0" smtClean="0"/>
              <a:t> Conclusion first </a:t>
            </a:r>
            <a:r>
              <a:rPr lang="fr-FR" sz="4000" b="1" dirty="0" err="1" smtClean="0"/>
              <a:t>analysis</a:t>
            </a:r>
            <a:r>
              <a:rPr lang="fr-FR" sz="4000" b="1" dirty="0" smtClean="0"/>
              <a:t/>
            </a:r>
            <a:br>
              <a:rPr lang="fr-FR" sz="4000" b="1" dirty="0" smtClean="0"/>
            </a:br>
            <a:r>
              <a:rPr lang="fr-FR" sz="2000" b="1" dirty="0" smtClean="0"/>
              <a:t>rapporteur – Thales – SA2#153 </a:t>
            </a:r>
            <a:endParaRPr lang="fr-FR" sz="2000" b="1" dirty="0"/>
          </a:p>
        </p:txBody>
      </p:sp>
    </p:spTree>
    <p:extLst>
      <p:ext uri="{BB962C8B-B14F-4D97-AF65-F5344CB8AC3E}">
        <p14:creationId xmlns:p14="http://schemas.microsoft.com/office/powerpoint/2010/main" val="600350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18672" y="72302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u="sng" dirty="0" smtClean="0">
                <a:latin typeface="Arial" panose="020B0604020202020204" pitchFamily="34" charset="0"/>
                <a:ea typeface="Times New Roman" panose="02020603050405020304" pitchFamily="18" charset="0"/>
                <a:cs typeface="Arial" panose="020B0604020202020204" pitchFamily="34" charset="0"/>
              </a:rPr>
              <a:t>S2-2209184 part1</a:t>
            </a:r>
            <a:endParaRPr lang="fr-FR" sz="2400" dirty="0">
              <a:latin typeface="Arial" panose="020B0604020202020204" pitchFamily="34" charset="0"/>
              <a:cs typeface="Arial" panose="020B0604020202020204" pitchFamily="34" charset="0"/>
            </a:endParaRPr>
          </a:p>
        </p:txBody>
      </p:sp>
      <p:sp>
        <p:nvSpPr>
          <p:cNvPr id="2" name="Rectangle 1"/>
          <p:cNvSpPr/>
          <p:nvPr/>
        </p:nvSpPr>
        <p:spPr>
          <a:xfrm>
            <a:off x="518672" y="2048586"/>
            <a:ext cx="11488271" cy="2585323"/>
          </a:xfrm>
          <a:prstGeom prst="rect">
            <a:avLst/>
          </a:prstGeom>
        </p:spPr>
        <p:txBody>
          <a:bodyPr wrap="square">
            <a:spAutoFit/>
          </a:bodyPr>
          <a:lstStyle/>
          <a:p>
            <a:pPr hangingPunct="0">
              <a:spcAft>
                <a:spcPts val="900"/>
              </a:spcAft>
            </a:pPr>
            <a:r>
              <a:rPr lang="en-GB" dirty="0">
                <a:solidFill>
                  <a:schemeClr val="accent2">
                    <a:lumMod val="75000"/>
                  </a:schemeClr>
                </a:solidFill>
                <a:latin typeface="Times New Roman" panose="02020603050405020304" pitchFamily="18" charset="0"/>
                <a:ea typeface="MS Mincho"/>
              </a:rPr>
              <a:t>On the aspect of </a:t>
            </a:r>
            <a:r>
              <a:rPr lang="en-GB" dirty="0">
                <a:solidFill>
                  <a:schemeClr val="accent2">
                    <a:lumMod val="75000"/>
                  </a:schemeClr>
                </a:solidFill>
                <a:latin typeface="Times New Roman" panose="02020603050405020304" pitchFamily="18" charset="0"/>
                <a:ea typeface="SimSun" panose="02010600030101010101" pitchFamily="2" charset="-122"/>
              </a:rPr>
              <a:t>alternative RAT/PLMN selection, the UDM configures in the UE the </a:t>
            </a:r>
            <a:r>
              <a:rPr lang="en-GB" dirty="0" err="1">
                <a:solidFill>
                  <a:schemeClr val="accent2">
                    <a:lumMod val="75000"/>
                  </a:schemeClr>
                </a:solidFill>
                <a:latin typeface="Times New Roman" panose="02020603050405020304" pitchFamily="18" charset="0"/>
                <a:ea typeface="SimSun" panose="02010600030101010101" pitchFamily="2" charset="-122"/>
              </a:rPr>
              <a:t>DisCoNoserviceapplicability</a:t>
            </a:r>
            <a:r>
              <a:rPr lang="en-GB" dirty="0">
                <a:solidFill>
                  <a:schemeClr val="accent2">
                    <a:lumMod val="75000"/>
                  </a:schemeClr>
                </a:solidFill>
                <a:latin typeface="Times New Roman" panose="02020603050405020304" pitchFamily="18" charset="0"/>
                <a:ea typeface="SimSun" panose="02010600030101010101" pitchFamily="2" charset="-122"/>
              </a:rPr>
              <a:t> parameter, based on the </a:t>
            </a:r>
            <a:r>
              <a:rPr lang="en-GB" dirty="0" err="1">
                <a:solidFill>
                  <a:schemeClr val="accent2">
                    <a:lumMod val="75000"/>
                  </a:schemeClr>
                </a:solidFill>
                <a:latin typeface="Times New Roman" panose="02020603050405020304" pitchFamily="18" charset="0"/>
                <a:ea typeface="SimSun" panose="02010600030101010101" pitchFamily="2" charset="-122"/>
              </a:rPr>
              <a:t>DisCoNoserviceapplicability</a:t>
            </a:r>
            <a:r>
              <a:rPr lang="en-GB" dirty="0">
                <a:solidFill>
                  <a:schemeClr val="accent2">
                    <a:lumMod val="75000"/>
                  </a:schemeClr>
                </a:solidFill>
                <a:latin typeface="Times New Roman" panose="02020603050405020304" pitchFamily="18" charset="0"/>
                <a:ea typeface="SimSun" panose="02010600030101010101" pitchFamily="2" charset="-122"/>
              </a:rPr>
              <a:t> parameter UE determines it shall remain in no service(and apply power saving mechanisms) or it can trigger registration on alternate RAT or PLMN to receive normal services. Following the procedure described in clause 4.15.6.2 of TS 23.502 [3], the AF can provision the </a:t>
            </a:r>
            <a:r>
              <a:rPr lang="en-GB" dirty="0" err="1">
                <a:solidFill>
                  <a:schemeClr val="accent2">
                    <a:lumMod val="75000"/>
                  </a:schemeClr>
                </a:solidFill>
                <a:latin typeface="Times New Roman" panose="02020603050405020304" pitchFamily="18" charset="0"/>
                <a:ea typeface="SimSun" panose="02010600030101010101" pitchFamily="2" charset="-122"/>
              </a:rPr>
              <a:t>DisCoNoserviceapplicability</a:t>
            </a:r>
            <a:r>
              <a:rPr lang="en-GB" dirty="0">
                <a:solidFill>
                  <a:schemeClr val="accent2">
                    <a:lumMod val="75000"/>
                  </a:schemeClr>
                </a:solidFill>
                <a:latin typeface="Times New Roman" panose="02020603050405020304" pitchFamily="18" charset="0"/>
                <a:ea typeface="SimSun" panose="02010600030101010101" pitchFamily="2" charset="-122"/>
              </a:rPr>
              <a:t> parameter into the UDM/UDR, what value UDM uses to configure in the UE is up to operator policy. The UDM configures </a:t>
            </a:r>
            <a:r>
              <a:rPr lang="en-GB" dirty="0" err="1">
                <a:solidFill>
                  <a:schemeClr val="accent2">
                    <a:lumMod val="75000"/>
                  </a:schemeClr>
                </a:solidFill>
                <a:latin typeface="Times New Roman" panose="02020603050405020304" pitchFamily="18" charset="0"/>
                <a:ea typeface="SimSun" panose="02010600030101010101" pitchFamily="2" charset="-122"/>
              </a:rPr>
              <a:t>DisCoNoserviceapplicability</a:t>
            </a:r>
            <a:r>
              <a:rPr lang="en-GB" dirty="0">
                <a:solidFill>
                  <a:schemeClr val="accent2">
                    <a:lumMod val="75000"/>
                  </a:schemeClr>
                </a:solidFill>
                <a:latin typeface="Times New Roman" panose="02020603050405020304" pitchFamily="18" charset="0"/>
                <a:ea typeface="SimSun" panose="02010600030101010101" pitchFamily="2" charset="-122"/>
              </a:rPr>
              <a:t> parameter in the UE per PLMN the exact details to achieve this is up to stage-3 groups. The UE after taking </a:t>
            </a:r>
            <a:r>
              <a:rPr lang="en-GB" dirty="0" err="1">
                <a:solidFill>
                  <a:schemeClr val="accent2">
                    <a:lumMod val="75000"/>
                  </a:schemeClr>
                </a:solidFill>
                <a:latin typeface="Times New Roman" panose="02020603050405020304" pitchFamily="18" charset="0"/>
                <a:ea typeface="SimSun" panose="02010600030101010101" pitchFamily="2" charset="-122"/>
              </a:rPr>
              <a:t>DisCoNoserviceapplicability</a:t>
            </a:r>
            <a:r>
              <a:rPr lang="en-GB" dirty="0">
                <a:solidFill>
                  <a:schemeClr val="accent2">
                    <a:lumMod val="75000"/>
                  </a:schemeClr>
                </a:solidFill>
                <a:latin typeface="Times New Roman" panose="02020603050405020304" pitchFamily="18" charset="0"/>
                <a:ea typeface="SimSun" panose="02010600030101010101" pitchFamily="2" charset="-122"/>
              </a:rPr>
              <a:t> flag into account can decide it if has to stay in current PLMN applying power saving mechanisms or select another PLMN/RAT by taking example information available to the UE as described in 6.13.1.</a:t>
            </a:r>
            <a:endParaRPr lang="fr-FR" dirty="0">
              <a:solidFill>
                <a:schemeClr val="accent2">
                  <a:lumMod val="75000"/>
                </a:schemeClr>
              </a:solidFill>
              <a:latin typeface="Times New Roman" panose="02020603050405020304" pitchFamily="18" charset="0"/>
              <a:ea typeface="SimSun" panose="02010600030101010101" pitchFamily="2" charset="-122"/>
            </a:endParaRPr>
          </a:p>
        </p:txBody>
      </p:sp>
      <p:sp>
        <p:nvSpPr>
          <p:cNvPr id="7" name="TextBox 6"/>
          <p:cNvSpPr txBox="1"/>
          <p:nvPr/>
        </p:nvSpPr>
        <p:spPr>
          <a:xfrm>
            <a:off x="4172932" y="-70366"/>
            <a:ext cx="2390399" cy="400110"/>
          </a:xfrm>
          <a:prstGeom prst="rect">
            <a:avLst/>
          </a:prstGeom>
          <a:noFill/>
        </p:spPr>
        <p:txBody>
          <a:bodyPr wrap="none" rtlCol="0">
            <a:spAutoFit/>
          </a:bodyPr>
          <a:lstStyle/>
          <a:p>
            <a:pPr algn="ctr"/>
            <a:r>
              <a:rPr lang="fr-FR" sz="2000" b="1" i="1" dirty="0" smtClean="0"/>
              <a:t>Conclusions </a:t>
            </a:r>
            <a:r>
              <a:rPr lang="fr-FR" sz="2000" b="1" i="1" dirty="0" err="1" smtClean="0"/>
              <a:t>analysis</a:t>
            </a:r>
            <a:r>
              <a:rPr lang="fr-FR" sz="2000" b="1" i="1" dirty="0" smtClean="0"/>
              <a:t> </a:t>
            </a:r>
            <a:endParaRPr lang="fr-FR" sz="2000" b="1" i="1" dirty="0"/>
          </a:p>
        </p:txBody>
      </p:sp>
    </p:spTree>
    <p:extLst>
      <p:ext uri="{BB962C8B-B14F-4D97-AF65-F5344CB8AC3E}">
        <p14:creationId xmlns:p14="http://schemas.microsoft.com/office/powerpoint/2010/main" val="899904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8929" y="526351"/>
            <a:ext cx="4355488" cy="584775"/>
          </a:xfrm>
          <a:prstGeom prst="rect">
            <a:avLst/>
          </a:prstGeom>
        </p:spPr>
        <p:txBody>
          <a:bodyPr wrap="none">
            <a:spAutoFit/>
          </a:bodyPr>
          <a:lstStyle/>
          <a:p>
            <a:pPr>
              <a:spcBef>
                <a:spcPts val="900"/>
              </a:spcBef>
              <a:spcAft>
                <a:spcPts val="900"/>
              </a:spcAft>
            </a:pPr>
            <a:r>
              <a:rPr lang="en-GB" sz="3200" b="1" dirty="0">
                <a:cs typeface="Times New Roman" panose="02020603050405020304" pitchFamily="18" charset="0"/>
              </a:rPr>
              <a:t>§ </a:t>
            </a:r>
            <a:r>
              <a:rPr lang="en-GB" sz="3200" b="1" dirty="0" smtClean="0">
                <a:cs typeface="Times New Roman" panose="02020603050405020304" pitchFamily="18" charset="0"/>
              </a:rPr>
              <a:t>R4: </a:t>
            </a:r>
            <a:r>
              <a:rPr lang="en-GB" sz="3200" b="1" dirty="0" smtClean="0"/>
              <a:t>Signalling overload</a:t>
            </a:r>
            <a:endParaRPr lang="fr-FR" sz="3200" b="1" dirty="0">
              <a:cs typeface="Times New Roman" panose="02020603050405020304" pitchFamily="18" charset="0"/>
            </a:endParaRPr>
          </a:p>
        </p:txBody>
      </p:sp>
      <p:sp>
        <p:nvSpPr>
          <p:cNvPr id="6" name="Title 1"/>
          <p:cNvSpPr txBox="1">
            <a:spLocks/>
          </p:cNvSpPr>
          <p:nvPr/>
        </p:nvSpPr>
        <p:spPr>
          <a:xfrm>
            <a:off x="315802" y="90295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u="sng" dirty="0" smtClean="0">
                <a:latin typeface="Arial" panose="020B0604020202020204" pitchFamily="34" charset="0"/>
                <a:ea typeface="Times New Roman" panose="02020603050405020304" pitchFamily="18" charset="0"/>
                <a:cs typeface="Arial" panose="020B0604020202020204" pitchFamily="34" charset="0"/>
              </a:rPr>
              <a:t>S2-2208934</a:t>
            </a:r>
            <a:endParaRPr lang="fr-FR" sz="2400" dirty="0">
              <a:latin typeface="Arial" panose="020B0604020202020204" pitchFamily="34" charset="0"/>
              <a:cs typeface="Arial" panose="020B0604020202020204" pitchFamily="34" charset="0"/>
            </a:endParaRPr>
          </a:p>
        </p:txBody>
      </p:sp>
      <p:sp>
        <p:nvSpPr>
          <p:cNvPr id="2" name="Rectangle 1"/>
          <p:cNvSpPr/>
          <p:nvPr/>
        </p:nvSpPr>
        <p:spPr>
          <a:xfrm>
            <a:off x="398929" y="1904077"/>
            <a:ext cx="11342915" cy="4801314"/>
          </a:xfrm>
          <a:prstGeom prst="rect">
            <a:avLst/>
          </a:prstGeom>
        </p:spPr>
        <p:txBody>
          <a:bodyPr wrap="square">
            <a:spAutoFit/>
          </a:bodyPr>
          <a:lstStyle/>
          <a:p>
            <a:r>
              <a:rPr lang="en-US" dirty="0">
                <a:solidFill>
                  <a:srgbClr val="00B050"/>
                </a:solidFill>
              </a:rPr>
              <a:t>The following aspects are concluded for normative work: </a:t>
            </a:r>
          </a:p>
          <a:p>
            <a:r>
              <a:rPr lang="en-US" dirty="0">
                <a:solidFill>
                  <a:srgbClr val="00B050"/>
                </a:solidFill>
              </a:rPr>
              <a:t>-	MEO/LEO providing quasi-static fixed earth footprint with steerable beams is considered as the satellite type </a:t>
            </a:r>
            <a:r>
              <a:rPr lang="en-US" dirty="0" smtClean="0">
                <a:solidFill>
                  <a:srgbClr val="00B050"/>
                </a:solidFill>
              </a:rPr>
              <a:t>	that </a:t>
            </a:r>
            <a:r>
              <a:rPr lang="en-US" dirty="0">
                <a:solidFill>
                  <a:srgbClr val="00B050"/>
                </a:solidFill>
              </a:rPr>
              <a:t>needs the </a:t>
            </a:r>
            <a:r>
              <a:rPr lang="en-US" dirty="0" err="1">
                <a:solidFill>
                  <a:srgbClr val="00B050"/>
                </a:solidFill>
              </a:rPr>
              <a:t>signalling</a:t>
            </a:r>
            <a:r>
              <a:rPr lang="en-US" dirty="0">
                <a:solidFill>
                  <a:srgbClr val="00B050"/>
                </a:solidFill>
              </a:rPr>
              <a:t> overload control due to their insufficient randomization compared to MEO/LEO that </a:t>
            </a:r>
            <a:r>
              <a:rPr lang="en-US" dirty="0" smtClean="0">
                <a:solidFill>
                  <a:srgbClr val="00B050"/>
                </a:solidFill>
              </a:rPr>
              <a:t>	provides </a:t>
            </a:r>
            <a:r>
              <a:rPr lang="en-US" dirty="0">
                <a:solidFill>
                  <a:srgbClr val="00B050"/>
                </a:solidFill>
              </a:rPr>
              <a:t>earth moving coverage.</a:t>
            </a:r>
          </a:p>
          <a:p>
            <a:r>
              <a:rPr lang="en-US" dirty="0">
                <a:solidFill>
                  <a:srgbClr val="00B050"/>
                </a:solidFill>
              </a:rPr>
              <a:t>-	AMF determines the “wait range” based on network configuration and sends the “wait range” to the UE via </a:t>
            </a:r>
            <a:r>
              <a:rPr lang="en-US" dirty="0" smtClean="0">
                <a:solidFill>
                  <a:srgbClr val="00B050"/>
                </a:solidFill>
              </a:rPr>
              <a:t>	Registration </a:t>
            </a:r>
            <a:r>
              <a:rPr lang="en-US" dirty="0">
                <a:solidFill>
                  <a:srgbClr val="00B050"/>
                </a:solidFill>
              </a:rPr>
              <a:t>procedure or User Configuration Update procedure.</a:t>
            </a:r>
          </a:p>
          <a:p>
            <a:r>
              <a:rPr lang="en-US" dirty="0" smtClean="0">
                <a:solidFill>
                  <a:srgbClr val="00B050"/>
                </a:solidFill>
              </a:rPr>
              <a:t>	Editor’s </a:t>
            </a:r>
            <a:r>
              <a:rPr lang="en-US" dirty="0">
                <a:solidFill>
                  <a:srgbClr val="00B050"/>
                </a:solidFill>
              </a:rPr>
              <a:t>Note: whether to use the same parameter in MINT or to define new parameter for satellite </a:t>
            </a:r>
            <a:r>
              <a:rPr lang="en-US" dirty="0" smtClean="0">
                <a:solidFill>
                  <a:srgbClr val="00B050"/>
                </a:solidFill>
              </a:rPr>
              <a:t>	discontinuous </a:t>
            </a:r>
            <a:r>
              <a:rPr lang="en-US" dirty="0">
                <a:solidFill>
                  <a:srgbClr val="00B050"/>
                </a:solidFill>
              </a:rPr>
              <a:t>coverage is FFS.</a:t>
            </a:r>
          </a:p>
          <a:p>
            <a:r>
              <a:rPr lang="en-US" dirty="0">
                <a:solidFill>
                  <a:srgbClr val="00B050"/>
                </a:solidFill>
              </a:rPr>
              <a:t>Editor’s Note: whether to define new mechanism to send the parameter to be compatible with 4G is FFS.</a:t>
            </a:r>
          </a:p>
          <a:p>
            <a:r>
              <a:rPr lang="en-US" dirty="0">
                <a:solidFill>
                  <a:srgbClr val="00B050"/>
                </a:solidFill>
              </a:rPr>
              <a:t>-	The UE will calculate the “wait timer” based on “wait range”</a:t>
            </a:r>
          </a:p>
          <a:p>
            <a:r>
              <a:rPr lang="en-US" dirty="0">
                <a:solidFill>
                  <a:srgbClr val="00B050"/>
                </a:solidFill>
              </a:rPr>
              <a:t>o	</a:t>
            </a:r>
            <a:r>
              <a:rPr lang="en-US" dirty="0" smtClean="0">
                <a:solidFill>
                  <a:srgbClr val="00B050"/>
                </a:solidFill>
              </a:rPr>
              <a:t>If </a:t>
            </a:r>
            <a:r>
              <a:rPr lang="en-US" dirty="0">
                <a:solidFill>
                  <a:srgbClr val="00B050"/>
                </a:solidFill>
              </a:rPr>
              <a:t>the UE have to remain in no service, the UE will take the unavailable period (e.g. because of discontinuous </a:t>
            </a:r>
            <a:r>
              <a:rPr lang="en-US" dirty="0" smtClean="0">
                <a:solidFill>
                  <a:srgbClr val="00B050"/>
                </a:solidFill>
              </a:rPr>
              <a:t>	coverage</a:t>
            </a:r>
            <a:r>
              <a:rPr lang="en-US" dirty="0">
                <a:solidFill>
                  <a:srgbClr val="00B050"/>
                </a:solidFill>
              </a:rPr>
              <a:t>) into account to calculate the “wait timer” to reduce </a:t>
            </a:r>
            <a:r>
              <a:rPr lang="en-US" dirty="0" err="1">
                <a:solidFill>
                  <a:srgbClr val="00B050"/>
                </a:solidFill>
              </a:rPr>
              <a:t>signalling</a:t>
            </a:r>
            <a:r>
              <a:rPr lang="en-US" dirty="0">
                <a:solidFill>
                  <a:srgbClr val="00B050"/>
                </a:solidFill>
              </a:rPr>
              <a:t> overload and save energy. </a:t>
            </a:r>
          </a:p>
          <a:p>
            <a:r>
              <a:rPr lang="en-US" dirty="0">
                <a:solidFill>
                  <a:srgbClr val="00B050"/>
                </a:solidFill>
              </a:rPr>
              <a:t>o	If the UE can select available RAT/PLMN to continue the service, the UE will directly calculate the “wait timer” </a:t>
            </a:r>
            <a:r>
              <a:rPr lang="en-US" dirty="0" smtClean="0">
                <a:solidFill>
                  <a:srgbClr val="00B050"/>
                </a:solidFill>
              </a:rPr>
              <a:t>	with </a:t>
            </a:r>
            <a:r>
              <a:rPr lang="en-US" dirty="0">
                <a:solidFill>
                  <a:srgbClr val="00B050"/>
                </a:solidFill>
              </a:rPr>
              <a:t>received “wait range” with similar mechanism as defined in MINT to reduce </a:t>
            </a:r>
            <a:r>
              <a:rPr lang="en-US" dirty="0" err="1">
                <a:solidFill>
                  <a:srgbClr val="00B050"/>
                </a:solidFill>
              </a:rPr>
              <a:t>signalling</a:t>
            </a:r>
            <a:r>
              <a:rPr lang="en-US" dirty="0">
                <a:solidFill>
                  <a:srgbClr val="00B050"/>
                </a:solidFill>
              </a:rPr>
              <a:t> overload to the </a:t>
            </a:r>
            <a:r>
              <a:rPr lang="en-US" dirty="0" smtClean="0">
                <a:solidFill>
                  <a:srgbClr val="00B050"/>
                </a:solidFill>
              </a:rPr>
              <a:t>	target </a:t>
            </a:r>
            <a:r>
              <a:rPr lang="en-US" dirty="0">
                <a:solidFill>
                  <a:srgbClr val="00B050"/>
                </a:solidFill>
              </a:rPr>
              <a:t>system.</a:t>
            </a:r>
          </a:p>
          <a:p>
            <a:r>
              <a:rPr lang="en-US" dirty="0">
                <a:solidFill>
                  <a:srgbClr val="00B050"/>
                </a:solidFill>
              </a:rPr>
              <a:t>-	The UE will not initiate any NAS </a:t>
            </a:r>
            <a:r>
              <a:rPr lang="en-US" dirty="0" err="1">
                <a:solidFill>
                  <a:srgbClr val="00B050"/>
                </a:solidFill>
              </a:rPr>
              <a:t>signalling</a:t>
            </a:r>
            <a:r>
              <a:rPr lang="en-US" dirty="0">
                <a:solidFill>
                  <a:srgbClr val="00B050"/>
                </a:solidFill>
              </a:rPr>
              <a:t> to the target system when the “wait timer” is running.</a:t>
            </a:r>
          </a:p>
          <a:p>
            <a:r>
              <a:rPr lang="en-US" dirty="0" smtClean="0">
                <a:solidFill>
                  <a:srgbClr val="00B050"/>
                </a:solidFill>
              </a:rPr>
              <a:t>	Editor’s </a:t>
            </a:r>
            <a:r>
              <a:rPr lang="en-US" dirty="0">
                <a:solidFill>
                  <a:srgbClr val="00B050"/>
                </a:solidFill>
              </a:rPr>
              <a:t>Note: more interim conclusions and/or whether specific solution is needed are FFS.</a:t>
            </a:r>
          </a:p>
        </p:txBody>
      </p:sp>
      <p:sp>
        <p:nvSpPr>
          <p:cNvPr id="8" name="TextBox 7"/>
          <p:cNvSpPr txBox="1"/>
          <p:nvPr/>
        </p:nvSpPr>
        <p:spPr>
          <a:xfrm>
            <a:off x="4172932" y="-70366"/>
            <a:ext cx="2390399" cy="400110"/>
          </a:xfrm>
          <a:prstGeom prst="rect">
            <a:avLst/>
          </a:prstGeom>
          <a:noFill/>
        </p:spPr>
        <p:txBody>
          <a:bodyPr wrap="none" rtlCol="0">
            <a:spAutoFit/>
          </a:bodyPr>
          <a:lstStyle/>
          <a:p>
            <a:pPr algn="ctr"/>
            <a:r>
              <a:rPr lang="fr-FR" sz="2000" b="1" i="1" dirty="0" smtClean="0"/>
              <a:t>Conclusions </a:t>
            </a:r>
            <a:r>
              <a:rPr lang="fr-FR" sz="2000" b="1" i="1" dirty="0" err="1" smtClean="0"/>
              <a:t>analysis</a:t>
            </a:r>
            <a:r>
              <a:rPr lang="fr-FR" sz="2000" b="1" i="1" dirty="0" smtClean="0"/>
              <a:t> </a:t>
            </a:r>
            <a:endParaRPr lang="fr-FR" sz="2000" b="1" i="1" dirty="0"/>
          </a:p>
        </p:txBody>
      </p:sp>
    </p:spTree>
    <p:extLst>
      <p:ext uri="{BB962C8B-B14F-4D97-AF65-F5344CB8AC3E}">
        <p14:creationId xmlns:p14="http://schemas.microsoft.com/office/powerpoint/2010/main" val="1250490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18672" y="72302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u="sng" dirty="0" smtClean="0">
                <a:latin typeface="Arial" panose="020B0604020202020204" pitchFamily="34" charset="0"/>
                <a:ea typeface="Times New Roman" panose="02020603050405020304" pitchFamily="18" charset="0"/>
                <a:cs typeface="Arial" panose="020B0604020202020204" pitchFamily="34" charset="0"/>
              </a:rPr>
              <a:t>S2-2209184 part2</a:t>
            </a:r>
            <a:endParaRPr lang="fr-FR" sz="2400" dirty="0">
              <a:latin typeface="Arial" panose="020B0604020202020204" pitchFamily="34" charset="0"/>
              <a:cs typeface="Arial" panose="020B0604020202020204" pitchFamily="34" charset="0"/>
            </a:endParaRPr>
          </a:p>
        </p:txBody>
      </p:sp>
      <p:sp>
        <p:nvSpPr>
          <p:cNvPr id="3" name="Rectangle 2"/>
          <p:cNvSpPr/>
          <p:nvPr/>
        </p:nvSpPr>
        <p:spPr>
          <a:xfrm>
            <a:off x="518672" y="2048586"/>
            <a:ext cx="11052842" cy="1477328"/>
          </a:xfrm>
          <a:prstGeom prst="rect">
            <a:avLst/>
          </a:prstGeom>
        </p:spPr>
        <p:txBody>
          <a:bodyPr wrap="square">
            <a:spAutoFit/>
          </a:bodyPr>
          <a:lstStyle/>
          <a:p>
            <a:pPr hangingPunct="0">
              <a:spcAft>
                <a:spcPts val="900"/>
              </a:spcAft>
            </a:pPr>
            <a:r>
              <a:rPr lang="en-GB" dirty="0">
                <a:solidFill>
                  <a:srgbClr val="00B050"/>
                </a:solidFill>
                <a:latin typeface="Times New Roman" panose="02020603050405020304" pitchFamily="18" charset="0"/>
                <a:ea typeface="SimSun" panose="02010600030101010101" pitchFamily="2" charset="-122"/>
              </a:rPr>
              <a:t>To solve overload impacts to target RAT/PLMN it is concluded to re-use the similar mechanisms available for MINT, i.e. UE derives the timers from the wait range c</a:t>
            </a:r>
            <a:r>
              <a:rPr lang="en-GB" dirty="0">
                <a:solidFill>
                  <a:srgbClr val="00B050"/>
                </a:solidFill>
                <a:latin typeface="Times New Roman" panose="02020603050405020304" pitchFamily="18" charset="0"/>
                <a:ea typeface="MS Mincho"/>
              </a:rPr>
              <a:t>onfigurations from network. The UE starts respective timers when entering discontinuous coverage and when coverage returns, at expiry of this timers UE attempts signalling on the network. The wait range configuration coding should take care that higher priority users are given better priority than normal UEs.</a:t>
            </a:r>
            <a:endParaRPr lang="fr-FR" dirty="0">
              <a:solidFill>
                <a:srgbClr val="00B050"/>
              </a:solidFill>
              <a:latin typeface="Times New Roman" panose="02020603050405020304" pitchFamily="18" charset="0"/>
              <a:ea typeface="SimSun" panose="02010600030101010101" pitchFamily="2" charset="-122"/>
            </a:endParaRPr>
          </a:p>
        </p:txBody>
      </p:sp>
      <p:sp>
        <p:nvSpPr>
          <p:cNvPr id="7" name="TextBox 6"/>
          <p:cNvSpPr txBox="1"/>
          <p:nvPr/>
        </p:nvSpPr>
        <p:spPr>
          <a:xfrm>
            <a:off x="4172932" y="-70366"/>
            <a:ext cx="2390399" cy="400110"/>
          </a:xfrm>
          <a:prstGeom prst="rect">
            <a:avLst/>
          </a:prstGeom>
          <a:noFill/>
        </p:spPr>
        <p:txBody>
          <a:bodyPr wrap="none" rtlCol="0">
            <a:spAutoFit/>
          </a:bodyPr>
          <a:lstStyle/>
          <a:p>
            <a:pPr algn="ctr"/>
            <a:r>
              <a:rPr lang="fr-FR" sz="2000" b="1" i="1" dirty="0" smtClean="0"/>
              <a:t>Conclusions </a:t>
            </a:r>
            <a:r>
              <a:rPr lang="fr-FR" sz="2000" b="1" i="1" dirty="0" err="1" smtClean="0"/>
              <a:t>analysis</a:t>
            </a:r>
            <a:r>
              <a:rPr lang="fr-FR" sz="2000" b="1" i="1" dirty="0" smtClean="0"/>
              <a:t> </a:t>
            </a:r>
            <a:endParaRPr lang="fr-FR" sz="2000" b="1" i="1" dirty="0"/>
          </a:p>
        </p:txBody>
      </p:sp>
    </p:spTree>
    <p:extLst>
      <p:ext uri="{BB962C8B-B14F-4D97-AF65-F5344CB8AC3E}">
        <p14:creationId xmlns:p14="http://schemas.microsoft.com/office/powerpoint/2010/main" val="3736237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274" y="902155"/>
            <a:ext cx="11582400" cy="1325563"/>
          </a:xfrm>
        </p:spPr>
        <p:txBody>
          <a:bodyPr>
            <a:noAutofit/>
          </a:bodyPr>
          <a:lstStyle/>
          <a:p>
            <a:pPr lvl="0" eaLnBrk="0" fontAlgn="base" hangingPunct="0">
              <a:lnSpc>
                <a:spcPct val="100000"/>
              </a:lnSpc>
              <a:spcAft>
                <a:spcPct val="0"/>
              </a:spcAft>
            </a:pPr>
            <a:r>
              <a:rPr lang="en-GB" sz="3200" b="1" dirty="0">
                <a:cs typeface="Times New Roman" panose="02020603050405020304" pitchFamily="18" charset="0"/>
              </a:rPr>
              <a:t>§</a:t>
            </a:r>
            <a:r>
              <a:rPr lang="fr-FR" sz="3200" b="1" dirty="0" smtClean="0">
                <a:latin typeface="+mn-lt"/>
              </a:rPr>
              <a:t> KI#1 </a:t>
            </a:r>
            <a:r>
              <a:rPr lang="en-GB" altLang="zh-CN" sz="3200" b="1" dirty="0">
                <a:latin typeface="+mn-lt"/>
                <a:ea typeface="Times New Roman" panose="02020603050405020304" pitchFamily="18" charset="0"/>
              </a:rPr>
              <a:t>Mobility </a:t>
            </a:r>
            <a:r>
              <a:rPr lang="en-GB" altLang="ja-JP" sz="3200" b="1" dirty="0">
                <a:latin typeface="+mn-lt"/>
                <a:ea typeface="Times New Roman" panose="02020603050405020304" pitchFamily="18" charset="0"/>
              </a:rPr>
              <a:t>Management</a:t>
            </a:r>
            <a:r>
              <a:rPr lang="en-GB" altLang="zh-CN" sz="3200" b="1" dirty="0">
                <a:latin typeface="+mn-lt"/>
                <a:ea typeface="Times New Roman" panose="02020603050405020304" pitchFamily="18" charset="0"/>
              </a:rPr>
              <a:t> enhancement </a:t>
            </a:r>
            <a:br>
              <a:rPr lang="en-GB" altLang="zh-CN" sz="3200" b="1" dirty="0">
                <a:latin typeface="+mn-lt"/>
                <a:ea typeface="Times New Roman" panose="02020603050405020304" pitchFamily="18" charset="0"/>
              </a:rPr>
            </a:br>
            <a:r>
              <a:rPr lang="en-GB" altLang="zh-CN" sz="3200" b="1" dirty="0">
                <a:latin typeface="+mn-lt"/>
                <a:ea typeface="Times New Roman" panose="02020603050405020304" pitchFamily="18" charset="0"/>
              </a:rPr>
              <a:t>with discontinuous satellite coverage</a:t>
            </a:r>
            <a:r>
              <a:rPr lang="fr-FR" altLang="zh-CN" sz="3200" b="1" dirty="0">
                <a:latin typeface="+mn-lt"/>
              </a:rPr>
              <a:t> </a:t>
            </a:r>
            <a:br>
              <a:rPr lang="fr-FR" altLang="zh-CN" sz="3200" b="1" dirty="0">
                <a:latin typeface="+mn-lt"/>
              </a:rPr>
            </a:br>
            <a:endParaRPr lang="fr-FR" sz="3200" b="1" dirty="0">
              <a:latin typeface="+mn-lt"/>
            </a:endParaRPr>
          </a:p>
        </p:txBody>
      </p:sp>
      <p:sp>
        <p:nvSpPr>
          <p:cNvPr id="3" name="Content Placeholder 2"/>
          <p:cNvSpPr>
            <a:spLocks noGrp="1"/>
          </p:cNvSpPr>
          <p:nvPr>
            <p:ph idx="1"/>
          </p:nvPr>
        </p:nvSpPr>
        <p:spPr>
          <a:xfrm>
            <a:off x="487218" y="2227718"/>
            <a:ext cx="10515600" cy="4351338"/>
          </a:xfrm>
        </p:spPr>
        <p:txBody>
          <a:bodyPr>
            <a:normAutofit/>
          </a:bodyPr>
          <a:lstStyle/>
          <a:p>
            <a:pPr marL="0" indent="0">
              <a:buNone/>
            </a:pPr>
            <a:r>
              <a:rPr lang="en-GB" sz="2400" b="1" u="sng" dirty="0">
                <a:latin typeface="Arial" panose="020B0604020202020204" pitchFamily="34" charset="0"/>
                <a:ea typeface="Times New Roman" panose="02020603050405020304" pitchFamily="18" charset="0"/>
                <a:cs typeface="Times New Roman" panose="02020603050405020304" pitchFamily="18" charset="0"/>
              </a:rPr>
              <a:t>S2-2208379 </a:t>
            </a:r>
            <a:r>
              <a:rPr lang="en-GB" sz="2400" b="1" u="sng" dirty="0" smtClean="0">
                <a:latin typeface="Arial" panose="020B0604020202020204" pitchFamily="34" charset="0"/>
                <a:ea typeface="Times New Roman" panose="02020603050405020304" pitchFamily="18" charset="0"/>
                <a:cs typeface="Times New Roman" panose="02020603050405020304" pitchFamily="18" charset="0"/>
              </a:rPr>
              <a:t>(KI1part</a:t>
            </a:r>
            <a:r>
              <a:rPr lang="en-GB" sz="2400" dirty="0" smtClean="0">
                <a:latin typeface="Arial" panose="020B0604020202020204" pitchFamily="34" charset="0"/>
                <a:ea typeface="Times New Roman" panose="02020603050405020304" pitchFamily="18" charset="0"/>
                <a:cs typeface="Times New Roman" panose="02020603050405020304" pitchFamily="18" charset="0"/>
              </a:rPr>
              <a:t>) </a:t>
            </a:r>
          </a:p>
          <a:p>
            <a:endParaRPr lang="en-GB" sz="1500" dirty="0">
              <a:solidFill>
                <a:srgbClr val="0000FF"/>
              </a:solidFill>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US" sz="2000" dirty="0" smtClean="0">
                <a:ea typeface="Times New Roman" panose="02020603050405020304" pitchFamily="18" charset="0"/>
                <a:cs typeface="Times New Roman" panose="02020603050405020304" pitchFamily="18" charset="0"/>
              </a:rPr>
              <a:t>On Key Issue #1 it is concluded that:</a:t>
            </a:r>
          </a:p>
          <a:p>
            <a:pPr marL="0" indent="0">
              <a:buNone/>
            </a:pPr>
            <a:r>
              <a:rPr lang="en-US" sz="2000" dirty="0" smtClean="0">
                <a:solidFill>
                  <a:srgbClr val="C00000"/>
                </a:solidFill>
                <a:ea typeface="Times New Roman" panose="02020603050405020304" pitchFamily="18" charset="0"/>
                <a:cs typeface="Times New Roman" panose="02020603050405020304" pitchFamily="18" charset="0"/>
              </a:rPr>
              <a:t>-	The capability for the UE to be able to determine its NAS timer values based on its 	predicted unreachability periods needs to be specified.</a:t>
            </a:r>
          </a:p>
          <a:p>
            <a:pPr marL="0" indent="0">
              <a:buNone/>
            </a:pPr>
            <a:r>
              <a:rPr lang="en-US" sz="2000" dirty="0" smtClean="0">
                <a:solidFill>
                  <a:schemeClr val="accent4">
                    <a:lumMod val="75000"/>
                  </a:schemeClr>
                </a:solidFill>
                <a:ea typeface="Times New Roman" panose="02020603050405020304" pitchFamily="18" charset="0"/>
                <a:cs typeface="Times New Roman" panose="02020603050405020304" pitchFamily="18" charset="0"/>
              </a:rPr>
              <a:t>-	The capability for the network to determine NAS timer values based on the UEs predicted 	unreachability period needs to be specified. </a:t>
            </a:r>
          </a:p>
          <a:p>
            <a:pPr marL="0" indent="0">
              <a:buNone/>
            </a:pPr>
            <a:r>
              <a:rPr lang="en-US" sz="2000" dirty="0" smtClean="0">
                <a:ea typeface="Times New Roman" panose="02020603050405020304" pitchFamily="18" charset="0"/>
                <a:cs typeface="Times New Roman" panose="02020603050405020304" pitchFamily="18" charset="0"/>
              </a:rPr>
              <a:t>-	</a:t>
            </a:r>
            <a:r>
              <a:rPr lang="en-US" sz="2000" dirty="0" smtClean="0">
                <a:solidFill>
                  <a:srgbClr val="00B0F0"/>
                </a:solidFill>
                <a:ea typeface="Times New Roman" panose="02020603050405020304" pitchFamily="18" charset="0"/>
                <a:cs typeface="Times New Roman" panose="02020603050405020304" pitchFamily="18" charset="0"/>
              </a:rPr>
              <a:t>If the network determines the unreachability periods that affect the NAS timer values, the 	calculation of unreachability times based on orbit data is done outside the AMF in some 	other NF. Parameter provisioning framework can be re-used for the AF to provide the timer 	values to the AMF via the NEF.</a:t>
            </a:r>
          </a:p>
          <a:p>
            <a:endParaRPr lang="fr-FR" dirty="0"/>
          </a:p>
          <a:p>
            <a:endParaRPr lang="fr-FR" dirty="0"/>
          </a:p>
        </p:txBody>
      </p:sp>
      <p:sp>
        <p:nvSpPr>
          <p:cNvPr id="6" name="TextBox 5"/>
          <p:cNvSpPr txBox="1"/>
          <p:nvPr/>
        </p:nvSpPr>
        <p:spPr>
          <a:xfrm>
            <a:off x="4172932" y="-70366"/>
            <a:ext cx="2390399" cy="400110"/>
          </a:xfrm>
          <a:prstGeom prst="rect">
            <a:avLst/>
          </a:prstGeom>
          <a:noFill/>
        </p:spPr>
        <p:txBody>
          <a:bodyPr wrap="none" rtlCol="0">
            <a:spAutoFit/>
          </a:bodyPr>
          <a:lstStyle/>
          <a:p>
            <a:pPr algn="ctr"/>
            <a:r>
              <a:rPr lang="fr-FR" sz="2000" b="1" i="1" dirty="0" smtClean="0"/>
              <a:t>Conclusions </a:t>
            </a:r>
            <a:r>
              <a:rPr lang="fr-FR" sz="2000" b="1" i="1" dirty="0" err="1" smtClean="0"/>
              <a:t>analysis</a:t>
            </a:r>
            <a:r>
              <a:rPr lang="fr-FR" sz="2000" b="1" i="1" dirty="0" smtClean="0"/>
              <a:t> </a:t>
            </a:r>
            <a:endParaRPr lang="fr-FR" sz="2000" b="1" i="1" dirty="0"/>
          </a:p>
        </p:txBody>
      </p:sp>
    </p:spTree>
    <p:extLst>
      <p:ext uri="{BB962C8B-B14F-4D97-AF65-F5344CB8AC3E}">
        <p14:creationId xmlns:p14="http://schemas.microsoft.com/office/powerpoint/2010/main" val="782183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660729" y="832386"/>
            <a:ext cx="10515600" cy="4351338"/>
          </a:xfrm>
        </p:spPr>
        <p:txBody>
          <a:bodyPr>
            <a:normAutofit/>
          </a:bodyPr>
          <a:lstStyle/>
          <a:p>
            <a:pPr marL="0" indent="0">
              <a:buNone/>
            </a:pPr>
            <a:r>
              <a:rPr lang="en-GB" sz="2400" b="1" u="sng" dirty="0" smtClean="0">
                <a:latin typeface="Arial" panose="020B0604020202020204" pitchFamily="34" charset="0"/>
                <a:ea typeface="Times New Roman" panose="02020603050405020304" pitchFamily="18" charset="0"/>
                <a:cs typeface="Times New Roman" panose="02020603050405020304" pitchFamily="18" charset="0"/>
              </a:rPr>
              <a:t>S2-2208849</a:t>
            </a:r>
            <a:r>
              <a:rPr lang="en-GB" sz="2400" dirty="0" smtClean="0">
                <a:latin typeface="Arial" panose="020B0604020202020204" pitchFamily="34" charset="0"/>
                <a:ea typeface="Times New Roman" panose="02020603050405020304" pitchFamily="18" charset="0"/>
                <a:cs typeface="Times New Roman" panose="02020603050405020304" pitchFamily="18" charset="0"/>
              </a:rPr>
              <a:t> </a:t>
            </a:r>
          </a:p>
          <a:p>
            <a:endParaRPr lang="en-GB" sz="1500" dirty="0">
              <a:solidFill>
                <a:srgbClr val="0000FF"/>
              </a:solidFill>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US" sz="2000" dirty="0" smtClean="0">
                <a:ea typeface="Times New Roman" panose="02020603050405020304" pitchFamily="18" charset="0"/>
                <a:cs typeface="Times New Roman" panose="02020603050405020304" pitchFamily="18" charset="0"/>
              </a:rPr>
              <a:t> </a:t>
            </a:r>
          </a:p>
          <a:p>
            <a:endParaRPr lang="fr-FR" dirty="0"/>
          </a:p>
          <a:p>
            <a:endParaRPr lang="fr-FR" dirty="0"/>
          </a:p>
        </p:txBody>
      </p:sp>
      <p:sp>
        <p:nvSpPr>
          <p:cNvPr id="7" name="Rectangle 6"/>
          <p:cNvSpPr/>
          <p:nvPr/>
        </p:nvSpPr>
        <p:spPr>
          <a:xfrm>
            <a:off x="794657" y="1659714"/>
            <a:ext cx="10842172" cy="3139321"/>
          </a:xfrm>
          <a:prstGeom prst="rect">
            <a:avLst/>
          </a:prstGeom>
        </p:spPr>
        <p:txBody>
          <a:bodyPr wrap="square">
            <a:spAutoFit/>
          </a:bodyPr>
          <a:lstStyle/>
          <a:p>
            <a:r>
              <a:rPr lang="en-US" dirty="0" smtClean="0"/>
              <a:t>Following conclusions are proposed:</a:t>
            </a:r>
          </a:p>
          <a:p>
            <a:r>
              <a:rPr lang="en-US" dirty="0" smtClean="0"/>
              <a:t>- 	</a:t>
            </a:r>
            <a:r>
              <a:rPr lang="en-US" dirty="0" smtClean="0">
                <a:solidFill>
                  <a:srgbClr val="00B0F0"/>
                </a:solidFill>
              </a:rPr>
              <a:t>AMF/MME obtains satellite coverage information (e.g. satellite ephemeris) from AF (or a 3rd party server 	via NEF) or OAM.</a:t>
            </a:r>
          </a:p>
          <a:p>
            <a:r>
              <a:rPr lang="en-US" dirty="0" smtClean="0">
                <a:solidFill>
                  <a:srgbClr val="7030A0"/>
                </a:solidFill>
              </a:rPr>
              <a:t>-	UE obtains satellite ephemeris data relies on broadcast in a SIB as defined in TS 36.331.</a:t>
            </a:r>
          </a:p>
          <a:p>
            <a:r>
              <a:rPr lang="en-US" dirty="0" smtClean="0">
                <a:solidFill>
                  <a:schemeClr val="accent4">
                    <a:lumMod val="75000"/>
                  </a:schemeClr>
                </a:solidFill>
              </a:rPr>
              <a:t>-	AMF/MME determines the UEs mobility management based on the obtained UE information (e.g. 	location, mobility) and coverage information (e.g. ephemeris data)</a:t>
            </a:r>
          </a:p>
          <a:p>
            <a:r>
              <a:rPr lang="en-US" dirty="0" smtClean="0"/>
              <a:t>-	</a:t>
            </a:r>
            <a:r>
              <a:rPr lang="en-US" dirty="0" smtClean="0">
                <a:solidFill>
                  <a:srgbClr val="00B050"/>
                </a:solidFill>
              </a:rPr>
              <a:t>Reuse the disaster roaming wait range configuration of the MINT work item to reduce the impact to 	target RAT/PLMN.</a:t>
            </a:r>
          </a:p>
          <a:p>
            <a:endParaRPr lang="en-US" dirty="0" smtClean="0"/>
          </a:p>
          <a:p>
            <a:r>
              <a:rPr lang="en-US" dirty="0" smtClean="0"/>
              <a:t>Note:	Whether the UE can be in CM-connected with RRC inactive and the AN release procedure is needed when there is no satellite coverage can be discussed during the normative phase.</a:t>
            </a:r>
            <a:endParaRPr lang="en-US" dirty="0"/>
          </a:p>
        </p:txBody>
      </p:sp>
      <p:sp>
        <p:nvSpPr>
          <p:cNvPr id="8" name="TextBox 7"/>
          <p:cNvSpPr txBox="1"/>
          <p:nvPr/>
        </p:nvSpPr>
        <p:spPr>
          <a:xfrm>
            <a:off x="4172932" y="-70366"/>
            <a:ext cx="2390399" cy="400110"/>
          </a:xfrm>
          <a:prstGeom prst="rect">
            <a:avLst/>
          </a:prstGeom>
          <a:noFill/>
        </p:spPr>
        <p:txBody>
          <a:bodyPr wrap="none" rtlCol="0">
            <a:spAutoFit/>
          </a:bodyPr>
          <a:lstStyle/>
          <a:p>
            <a:pPr algn="ctr"/>
            <a:r>
              <a:rPr lang="fr-FR" sz="2000" b="1" i="1" dirty="0" smtClean="0"/>
              <a:t>Conclusions </a:t>
            </a:r>
            <a:r>
              <a:rPr lang="fr-FR" sz="2000" b="1" i="1" dirty="0" err="1" smtClean="0"/>
              <a:t>analysis</a:t>
            </a:r>
            <a:r>
              <a:rPr lang="fr-FR" sz="2000" b="1" i="1" dirty="0" smtClean="0"/>
              <a:t> </a:t>
            </a:r>
            <a:endParaRPr lang="fr-FR" sz="2000" b="1" i="1" dirty="0"/>
          </a:p>
        </p:txBody>
      </p:sp>
    </p:spTree>
    <p:extLst>
      <p:ext uri="{BB962C8B-B14F-4D97-AF65-F5344CB8AC3E}">
        <p14:creationId xmlns:p14="http://schemas.microsoft.com/office/powerpoint/2010/main" val="2264835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559130" y="887805"/>
            <a:ext cx="10515600" cy="4351338"/>
          </a:xfrm>
        </p:spPr>
        <p:txBody>
          <a:bodyPr>
            <a:normAutofit/>
          </a:bodyPr>
          <a:lstStyle/>
          <a:p>
            <a:pPr marL="0" indent="0">
              <a:buNone/>
            </a:pPr>
            <a:r>
              <a:rPr lang="en-GB" sz="2400" b="1" u="sng" dirty="0" smtClean="0">
                <a:latin typeface="Arial" panose="020B0604020202020204" pitchFamily="34" charset="0"/>
                <a:ea typeface="Times New Roman" panose="02020603050405020304" pitchFamily="18" charset="0"/>
                <a:cs typeface="Times New Roman" panose="02020603050405020304" pitchFamily="18" charset="0"/>
              </a:rPr>
              <a:t>S2-2208875</a:t>
            </a:r>
            <a:r>
              <a:rPr lang="en-GB" sz="2400" dirty="0" smtClean="0">
                <a:latin typeface="Arial" panose="020B0604020202020204" pitchFamily="34" charset="0"/>
                <a:ea typeface="Times New Roman" panose="02020603050405020304" pitchFamily="18" charset="0"/>
                <a:cs typeface="Times New Roman" panose="02020603050405020304" pitchFamily="18" charset="0"/>
              </a:rPr>
              <a:t> </a:t>
            </a:r>
          </a:p>
          <a:p>
            <a:endParaRPr lang="en-GB" sz="1500" dirty="0">
              <a:solidFill>
                <a:srgbClr val="0000FF"/>
              </a:solidFill>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US" sz="2000" dirty="0" smtClean="0">
                <a:ea typeface="Times New Roman" panose="02020603050405020304" pitchFamily="18" charset="0"/>
                <a:cs typeface="Times New Roman" panose="02020603050405020304" pitchFamily="18" charset="0"/>
              </a:rPr>
              <a:t> </a:t>
            </a:r>
          </a:p>
          <a:p>
            <a:endParaRPr lang="fr-FR" dirty="0"/>
          </a:p>
          <a:p>
            <a:endParaRPr lang="fr-FR" dirty="0"/>
          </a:p>
        </p:txBody>
      </p:sp>
      <p:sp>
        <p:nvSpPr>
          <p:cNvPr id="7" name="Rectangle 6"/>
          <p:cNvSpPr/>
          <p:nvPr/>
        </p:nvSpPr>
        <p:spPr>
          <a:xfrm>
            <a:off x="794657" y="1659714"/>
            <a:ext cx="10842172" cy="1754326"/>
          </a:xfrm>
          <a:prstGeom prst="rect">
            <a:avLst/>
          </a:prstGeom>
        </p:spPr>
        <p:txBody>
          <a:bodyPr wrap="square">
            <a:spAutoFit/>
          </a:bodyPr>
          <a:lstStyle/>
          <a:p>
            <a:r>
              <a:rPr lang="en-US" dirty="0" smtClean="0">
                <a:solidFill>
                  <a:schemeClr val="accent2">
                    <a:lumMod val="75000"/>
                  </a:schemeClr>
                </a:solidFill>
              </a:rPr>
              <a:t>Based on the evaluation on candidate solutions, follow aspects can be concluded:</a:t>
            </a:r>
          </a:p>
          <a:p>
            <a:r>
              <a:rPr lang="en-US" dirty="0" smtClean="0">
                <a:solidFill>
                  <a:schemeClr val="accent2">
                    <a:lumMod val="75000"/>
                  </a:schemeClr>
                </a:solidFill>
              </a:rPr>
              <a:t>-	Combing UE capability, network capability and service requirement can be considered to determine UE 	whether to stay in power saving or access to alternative PLMN/RAT during no satellite coverage period.</a:t>
            </a:r>
          </a:p>
          <a:p>
            <a:r>
              <a:rPr lang="en-US" dirty="0" smtClean="0"/>
              <a:t>-	</a:t>
            </a:r>
            <a:r>
              <a:rPr lang="en-US" dirty="0" smtClean="0">
                <a:solidFill>
                  <a:srgbClr val="00B050"/>
                </a:solidFill>
              </a:rPr>
              <a:t>Wait timer enabling </a:t>
            </a:r>
            <a:r>
              <a:rPr lang="en-US" dirty="0" err="1" smtClean="0">
                <a:solidFill>
                  <a:srgbClr val="00B050"/>
                </a:solidFill>
              </a:rPr>
              <a:t>randomizine</a:t>
            </a:r>
            <a:r>
              <a:rPr lang="en-US" dirty="0" smtClean="0">
                <a:solidFill>
                  <a:srgbClr val="00B050"/>
                </a:solidFill>
              </a:rPr>
              <a:t> UE access can be considered to alleviate </a:t>
            </a:r>
            <a:r>
              <a:rPr lang="en-US" dirty="0" err="1" smtClean="0">
                <a:solidFill>
                  <a:srgbClr val="00B050"/>
                </a:solidFill>
              </a:rPr>
              <a:t>signalling</a:t>
            </a:r>
            <a:r>
              <a:rPr lang="en-US" dirty="0" smtClean="0">
                <a:solidFill>
                  <a:srgbClr val="00B050"/>
                </a:solidFill>
              </a:rPr>
              <a:t> overload caused by 	massive access when coverage recovery or massive access to alternative PLMN/RAT when coverage is 	lost.</a:t>
            </a:r>
          </a:p>
        </p:txBody>
      </p:sp>
      <p:sp>
        <p:nvSpPr>
          <p:cNvPr id="8" name="TextBox 7"/>
          <p:cNvSpPr txBox="1"/>
          <p:nvPr/>
        </p:nvSpPr>
        <p:spPr>
          <a:xfrm>
            <a:off x="4172932" y="-70366"/>
            <a:ext cx="2390399" cy="400110"/>
          </a:xfrm>
          <a:prstGeom prst="rect">
            <a:avLst/>
          </a:prstGeom>
          <a:noFill/>
        </p:spPr>
        <p:txBody>
          <a:bodyPr wrap="none" rtlCol="0">
            <a:spAutoFit/>
          </a:bodyPr>
          <a:lstStyle/>
          <a:p>
            <a:pPr algn="ctr"/>
            <a:r>
              <a:rPr lang="fr-FR" sz="2000" b="1" i="1" dirty="0" smtClean="0"/>
              <a:t>Conclusions </a:t>
            </a:r>
            <a:r>
              <a:rPr lang="fr-FR" sz="2000" b="1" i="1" dirty="0" err="1" smtClean="0"/>
              <a:t>analysis</a:t>
            </a:r>
            <a:r>
              <a:rPr lang="fr-FR" sz="2000" b="1" i="1" dirty="0" smtClean="0"/>
              <a:t> </a:t>
            </a:r>
            <a:endParaRPr lang="fr-FR" sz="2000" b="1" i="1" dirty="0"/>
          </a:p>
        </p:txBody>
      </p:sp>
    </p:spTree>
    <p:extLst>
      <p:ext uri="{BB962C8B-B14F-4D97-AF65-F5344CB8AC3E}">
        <p14:creationId xmlns:p14="http://schemas.microsoft.com/office/powerpoint/2010/main" val="14473823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46314" y="619950"/>
            <a:ext cx="10515600" cy="4351338"/>
          </a:xfrm>
        </p:spPr>
        <p:txBody>
          <a:bodyPr>
            <a:normAutofit/>
          </a:bodyPr>
          <a:lstStyle/>
          <a:p>
            <a:pPr marL="0" indent="0">
              <a:buNone/>
            </a:pPr>
            <a:r>
              <a:rPr lang="en-GB" sz="2400" b="1" u="sng" dirty="0" smtClean="0">
                <a:latin typeface="Arial" panose="020B0604020202020204" pitchFamily="34" charset="0"/>
                <a:ea typeface="Times New Roman" panose="02020603050405020304" pitchFamily="18" charset="0"/>
                <a:cs typeface="Times New Roman" panose="02020603050405020304" pitchFamily="18" charset="0"/>
              </a:rPr>
              <a:t>S2-2208931</a:t>
            </a:r>
            <a:r>
              <a:rPr lang="en-GB" sz="2400" dirty="0" smtClean="0">
                <a:latin typeface="Arial" panose="020B0604020202020204" pitchFamily="34" charset="0"/>
                <a:ea typeface="Times New Roman" panose="02020603050405020304" pitchFamily="18" charset="0"/>
                <a:cs typeface="Times New Roman" panose="02020603050405020304" pitchFamily="18" charset="0"/>
              </a:rPr>
              <a:t> </a:t>
            </a:r>
          </a:p>
          <a:p>
            <a:endParaRPr lang="en-GB" sz="1500" dirty="0">
              <a:solidFill>
                <a:srgbClr val="0000FF"/>
              </a:solidFill>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US" sz="2000" dirty="0" smtClean="0">
                <a:ea typeface="Times New Roman" panose="02020603050405020304" pitchFamily="18" charset="0"/>
                <a:cs typeface="Times New Roman" panose="02020603050405020304" pitchFamily="18" charset="0"/>
              </a:rPr>
              <a:t> </a:t>
            </a:r>
          </a:p>
          <a:p>
            <a:endParaRPr lang="fr-FR" dirty="0"/>
          </a:p>
          <a:p>
            <a:endParaRPr lang="fr-FR" dirty="0"/>
          </a:p>
        </p:txBody>
      </p:sp>
      <p:sp>
        <p:nvSpPr>
          <p:cNvPr id="2" name="Rectangle 1"/>
          <p:cNvSpPr/>
          <p:nvPr/>
        </p:nvSpPr>
        <p:spPr>
          <a:xfrm>
            <a:off x="446314" y="1222951"/>
            <a:ext cx="11299372" cy="5078313"/>
          </a:xfrm>
          <a:prstGeom prst="rect">
            <a:avLst/>
          </a:prstGeom>
        </p:spPr>
        <p:txBody>
          <a:bodyPr wrap="square">
            <a:spAutoFit/>
          </a:bodyPr>
          <a:lstStyle/>
          <a:p>
            <a:r>
              <a:rPr lang="en-US" dirty="0"/>
              <a:t>The following aspects are concluded for normative work: </a:t>
            </a:r>
          </a:p>
          <a:p>
            <a:r>
              <a:rPr lang="en-US" dirty="0">
                <a:solidFill>
                  <a:srgbClr val="92D050"/>
                </a:solidFill>
              </a:rPr>
              <a:t>-	MEO/LEO satellite or satellite constellation that provides discontinuous coverage is considered as the satellite </a:t>
            </a:r>
            <a:r>
              <a:rPr lang="en-US" dirty="0" smtClean="0">
                <a:solidFill>
                  <a:srgbClr val="92D050"/>
                </a:solidFill>
              </a:rPr>
              <a:t>	access </a:t>
            </a:r>
            <a:r>
              <a:rPr lang="en-US" dirty="0">
                <a:solidFill>
                  <a:srgbClr val="92D050"/>
                </a:solidFill>
              </a:rPr>
              <a:t>in 5GS and EPS for the mobility management enhancement.</a:t>
            </a:r>
          </a:p>
          <a:p>
            <a:r>
              <a:rPr lang="en-US" dirty="0">
                <a:solidFill>
                  <a:srgbClr val="C00000"/>
                </a:solidFill>
              </a:rPr>
              <a:t>-	UE </a:t>
            </a:r>
            <a:r>
              <a:rPr lang="en-US" dirty="0" err="1">
                <a:solidFill>
                  <a:srgbClr val="C00000"/>
                </a:solidFill>
              </a:rPr>
              <a:t>behaviour</a:t>
            </a:r>
            <a:r>
              <a:rPr lang="en-US" dirty="0">
                <a:solidFill>
                  <a:srgbClr val="C00000"/>
                </a:solidFill>
              </a:rPr>
              <a:t> (e.g. AS deactivation) considering discontinuous coverage follows Rel.17 conclusion as defined </a:t>
            </a:r>
            <a:r>
              <a:rPr lang="en-US" dirty="0" smtClean="0">
                <a:solidFill>
                  <a:srgbClr val="C00000"/>
                </a:solidFill>
              </a:rPr>
              <a:t>	in </a:t>
            </a:r>
            <a:r>
              <a:rPr lang="en-US" dirty="0">
                <a:solidFill>
                  <a:srgbClr val="C00000"/>
                </a:solidFill>
              </a:rPr>
              <a:t>TS36.304 [17].</a:t>
            </a:r>
          </a:p>
          <a:p>
            <a:r>
              <a:rPr lang="en-US" dirty="0">
                <a:solidFill>
                  <a:schemeClr val="accent4">
                    <a:lumMod val="75000"/>
                  </a:schemeClr>
                </a:solidFill>
              </a:rPr>
              <a:t>-	AMF makes the paging enhancement decision by taking the satellite or satellite constellation discontinuous </a:t>
            </a:r>
            <a:r>
              <a:rPr lang="en-US" dirty="0" smtClean="0">
                <a:solidFill>
                  <a:schemeClr val="accent4">
                    <a:lumMod val="75000"/>
                  </a:schemeClr>
                </a:solidFill>
              </a:rPr>
              <a:t>	coverage </a:t>
            </a:r>
            <a:r>
              <a:rPr lang="en-US" dirty="0">
                <a:solidFill>
                  <a:schemeClr val="accent4">
                    <a:lumMod val="75000"/>
                  </a:schemeClr>
                </a:solidFill>
              </a:rPr>
              <a:t>information into account.</a:t>
            </a:r>
          </a:p>
          <a:p>
            <a:r>
              <a:rPr lang="en-US" dirty="0">
                <a:solidFill>
                  <a:schemeClr val="accent4">
                    <a:lumMod val="75000"/>
                  </a:schemeClr>
                </a:solidFill>
              </a:rPr>
              <a:t>o	The paging enhancement means that the AMF will not initiate any paging request to the UEs that are in </a:t>
            </a:r>
            <a:r>
              <a:rPr lang="en-US" dirty="0" smtClean="0">
                <a:solidFill>
                  <a:schemeClr val="accent4">
                    <a:lumMod val="75000"/>
                  </a:schemeClr>
                </a:solidFill>
              </a:rPr>
              <a:t>	coverage </a:t>
            </a:r>
            <a:r>
              <a:rPr lang="en-US" dirty="0">
                <a:solidFill>
                  <a:schemeClr val="accent4">
                    <a:lumMod val="75000"/>
                  </a:schemeClr>
                </a:solidFill>
              </a:rPr>
              <a:t>gap based on the coverage map information. The AMF will initiate the paging when the coverage </a:t>
            </a:r>
            <a:r>
              <a:rPr lang="en-US" dirty="0" smtClean="0">
                <a:solidFill>
                  <a:schemeClr val="accent4">
                    <a:lumMod val="75000"/>
                  </a:schemeClr>
                </a:solidFill>
              </a:rPr>
              <a:t>	resumes </a:t>
            </a:r>
            <a:r>
              <a:rPr lang="en-US" dirty="0">
                <a:solidFill>
                  <a:schemeClr val="accent4">
                    <a:lumMod val="75000"/>
                  </a:schemeClr>
                </a:solidFill>
              </a:rPr>
              <a:t>based on buffered DL data or </a:t>
            </a:r>
            <a:r>
              <a:rPr lang="en-US" dirty="0" err="1">
                <a:solidFill>
                  <a:schemeClr val="accent4">
                    <a:lumMod val="75000"/>
                  </a:schemeClr>
                </a:solidFill>
              </a:rPr>
              <a:t>signalling</a:t>
            </a:r>
            <a:r>
              <a:rPr lang="en-US" dirty="0">
                <a:solidFill>
                  <a:schemeClr val="accent4">
                    <a:lumMod val="75000"/>
                  </a:schemeClr>
                </a:solidFill>
              </a:rPr>
              <a:t> or when the AMF receives UE requested TAU update (i.e. </a:t>
            </a:r>
            <a:r>
              <a:rPr lang="en-US" dirty="0" smtClean="0">
                <a:solidFill>
                  <a:schemeClr val="accent4">
                    <a:lumMod val="75000"/>
                  </a:schemeClr>
                </a:solidFill>
              </a:rPr>
              <a:t>	periodic </a:t>
            </a:r>
            <a:r>
              <a:rPr lang="en-US" dirty="0">
                <a:solidFill>
                  <a:schemeClr val="accent4">
                    <a:lumMod val="75000"/>
                  </a:schemeClr>
                </a:solidFill>
              </a:rPr>
              <a:t>registration update, mobility update in 5G).</a:t>
            </a:r>
          </a:p>
          <a:p>
            <a:r>
              <a:rPr lang="en-US" dirty="0" smtClean="0">
                <a:solidFill>
                  <a:srgbClr val="00B0F0"/>
                </a:solidFill>
              </a:rPr>
              <a:t>o	The satellite coverage map information is provided directly to the AMF without AMF further calculation.</a:t>
            </a:r>
          </a:p>
          <a:p>
            <a:r>
              <a:rPr lang="en-US" dirty="0" smtClean="0">
                <a:solidFill>
                  <a:srgbClr val="00B0F0"/>
                </a:solidFill>
              </a:rPr>
              <a:t>o	AMF will take the Tracking Area reported by RAN as the paging area.</a:t>
            </a:r>
          </a:p>
          <a:p>
            <a:r>
              <a:rPr lang="en-US" dirty="0" smtClean="0"/>
              <a:t>Editor’s </a:t>
            </a:r>
            <a:r>
              <a:rPr lang="en-US" dirty="0"/>
              <a:t>Note: the definition and format of the satellite coverage map information is FFS.</a:t>
            </a:r>
          </a:p>
          <a:p>
            <a:r>
              <a:rPr lang="en-US" dirty="0"/>
              <a:t>Editor’s Note: who will provide the coverage map information depends on the discussion.</a:t>
            </a:r>
          </a:p>
          <a:p>
            <a:r>
              <a:rPr lang="en-US" dirty="0">
                <a:solidFill>
                  <a:schemeClr val="accent4">
                    <a:lumMod val="75000"/>
                  </a:schemeClr>
                </a:solidFill>
              </a:rPr>
              <a:t>-	AMF will notify the event of the UEs that are in coverage gap to AF/other NFs that have subscribed to UE </a:t>
            </a:r>
            <a:r>
              <a:rPr lang="en-US" dirty="0" smtClean="0">
                <a:solidFill>
                  <a:schemeClr val="accent4">
                    <a:lumMod val="75000"/>
                  </a:schemeClr>
                </a:solidFill>
              </a:rPr>
              <a:t>	mobility</a:t>
            </a:r>
            <a:r>
              <a:rPr lang="en-US" dirty="0">
                <a:solidFill>
                  <a:schemeClr val="accent4">
                    <a:lumMod val="75000"/>
                  </a:schemeClr>
                </a:solidFill>
              </a:rPr>
              <a:t>.</a:t>
            </a:r>
          </a:p>
          <a:p>
            <a:r>
              <a:rPr lang="en-US" dirty="0"/>
              <a:t>Editor’s Note: more interim conclusions and/or whether specific solution is needed are FFS.</a:t>
            </a:r>
          </a:p>
        </p:txBody>
      </p:sp>
      <p:sp>
        <p:nvSpPr>
          <p:cNvPr id="7" name="TextBox 6"/>
          <p:cNvSpPr txBox="1"/>
          <p:nvPr/>
        </p:nvSpPr>
        <p:spPr>
          <a:xfrm>
            <a:off x="4172932" y="-70366"/>
            <a:ext cx="2390399" cy="400110"/>
          </a:xfrm>
          <a:prstGeom prst="rect">
            <a:avLst/>
          </a:prstGeom>
          <a:noFill/>
        </p:spPr>
        <p:txBody>
          <a:bodyPr wrap="none" rtlCol="0">
            <a:spAutoFit/>
          </a:bodyPr>
          <a:lstStyle/>
          <a:p>
            <a:pPr algn="ctr"/>
            <a:r>
              <a:rPr lang="fr-FR" sz="2000" b="1" i="1" dirty="0" smtClean="0"/>
              <a:t>Conclusions </a:t>
            </a:r>
            <a:r>
              <a:rPr lang="fr-FR" sz="2000" b="1" i="1" dirty="0" err="1" smtClean="0"/>
              <a:t>analysis</a:t>
            </a:r>
            <a:r>
              <a:rPr lang="fr-FR" sz="2000" b="1" i="1" dirty="0" smtClean="0"/>
              <a:t> </a:t>
            </a:r>
            <a:endParaRPr lang="fr-FR" sz="2000" b="1" i="1" dirty="0"/>
          </a:p>
        </p:txBody>
      </p:sp>
    </p:spTree>
    <p:extLst>
      <p:ext uri="{BB962C8B-B14F-4D97-AF65-F5344CB8AC3E}">
        <p14:creationId xmlns:p14="http://schemas.microsoft.com/office/powerpoint/2010/main" val="16141903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881" y="961880"/>
            <a:ext cx="10515600" cy="1325563"/>
          </a:xfrm>
        </p:spPr>
        <p:txBody>
          <a:bodyPr>
            <a:normAutofit fontScale="90000"/>
          </a:bodyPr>
          <a:lstStyle/>
          <a:p>
            <a:r>
              <a:rPr lang="en-GB" sz="3600" b="1" dirty="0">
                <a:cs typeface="Times New Roman" panose="02020603050405020304" pitchFamily="18" charset="0"/>
              </a:rPr>
              <a:t>§</a:t>
            </a:r>
            <a:r>
              <a:rPr lang="fr-FR" sz="3600" b="1" dirty="0" smtClean="0">
                <a:latin typeface="+mn-lt"/>
              </a:rPr>
              <a:t> KI#2 </a:t>
            </a:r>
            <a:r>
              <a:rPr lang="en-GB" sz="3600" b="1" dirty="0">
                <a:latin typeface="+mn-lt"/>
                <a:ea typeface="Times New Roman" panose="02020603050405020304" pitchFamily="18" charset="0"/>
                <a:cs typeface="Arial" panose="020B0604020202020204" pitchFamily="34" charset="0"/>
              </a:rPr>
              <a:t>Power saving enhancement for UE</a:t>
            </a:r>
            <a:br>
              <a:rPr lang="en-GB" sz="3600" b="1" dirty="0">
                <a:latin typeface="+mn-lt"/>
                <a:ea typeface="Times New Roman" panose="02020603050405020304" pitchFamily="18" charset="0"/>
                <a:cs typeface="Arial" panose="020B0604020202020204" pitchFamily="34" charset="0"/>
              </a:rPr>
            </a:br>
            <a:r>
              <a:rPr lang="en-GB" sz="3600" b="1" dirty="0">
                <a:latin typeface="+mn-lt"/>
                <a:ea typeface="Times New Roman" panose="02020603050405020304" pitchFamily="18" charset="0"/>
                <a:cs typeface="Arial" panose="020B0604020202020204" pitchFamily="34" charset="0"/>
              </a:rPr>
              <a:t> in discontinuous coverage</a:t>
            </a:r>
            <a:r>
              <a:rPr lang="fr-FR" b="1" dirty="0">
                <a:latin typeface="Arial" panose="020B0604020202020204" pitchFamily="34" charset="0"/>
                <a:cs typeface="Arial" panose="020B0604020202020204" pitchFamily="34" charset="0"/>
              </a:rPr>
              <a:t/>
            </a:r>
            <a:br>
              <a:rPr lang="fr-FR" b="1" dirty="0">
                <a:latin typeface="Arial" panose="020B0604020202020204" pitchFamily="34" charset="0"/>
                <a:cs typeface="Arial" panose="020B0604020202020204" pitchFamily="34" charset="0"/>
              </a:rPr>
            </a:br>
            <a:endParaRPr lang="fr-FR" b="1" dirty="0"/>
          </a:p>
        </p:txBody>
      </p:sp>
      <p:sp>
        <p:nvSpPr>
          <p:cNvPr id="3" name="Content Placeholder 2"/>
          <p:cNvSpPr>
            <a:spLocks noGrp="1"/>
          </p:cNvSpPr>
          <p:nvPr>
            <p:ph idx="1"/>
          </p:nvPr>
        </p:nvSpPr>
        <p:spPr/>
        <p:txBody>
          <a:bodyPr>
            <a:normAutofit fontScale="92500" lnSpcReduction="10000"/>
          </a:bodyPr>
          <a:lstStyle/>
          <a:p>
            <a:endParaRPr lang="fr-FR" dirty="0" smtClean="0"/>
          </a:p>
          <a:p>
            <a:pPr marL="0" indent="0">
              <a:buNone/>
            </a:pPr>
            <a:r>
              <a:rPr lang="en-GB" sz="2600" b="1" u="sng" dirty="0" smtClean="0">
                <a:latin typeface="Arial" panose="020B0604020202020204" pitchFamily="34" charset="0"/>
                <a:ea typeface="Times New Roman" panose="02020603050405020304" pitchFamily="18" charset="0"/>
                <a:cs typeface="Times New Roman" panose="02020603050405020304" pitchFamily="18" charset="0"/>
              </a:rPr>
              <a:t>S2-2208379 (KI2 part</a:t>
            </a:r>
            <a:r>
              <a:rPr lang="en-GB" sz="2600" dirty="0" smtClean="0">
                <a:latin typeface="Arial" panose="020B0604020202020204" pitchFamily="34" charset="0"/>
                <a:ea typeface="Times New Roman" panose="02020603050405020304" pitchFamily="18" charset="0"/>
                <a:cs typeface="Times New Roman" panose="02020603050405020304" pitchFamily="18" charset="0"/>
              </a:rPr>
              <a:t>) </a:t>
            </a:r>
          </a:p>
          <a:p>
            <a:pPr marL="0" indent="0">
              <a:buNone/>
            </a:pPr>
            <a:endParaRPr lang="en-US" dirty="0" smtClean="0">
              <a:solidFill>
                <a:schemeClr val="accent5">
                  <a:lumMod val="50000"/>
                </a:schemeClr>
              </a:solidFill>
            </a:endParaRPr>
          </a:p>
          <a:p>
            <a:pPr marL="0" indent="0">
              <a:buNone/>
            </a:pPr>
            <a:r>
              <a:rPr lang="en-US" sz="2200" dirty="0" smtClean="0">
                <a:cs typeface="Arial" panose="020B0604020202020204" pitchFamily="34" charset="0"/>
              </a:rPr>
              <a:t>On Key Issue #2 it is concluded that:</a:t>
            </a:r>
          </a:p>
          <a:p>
            <a:pPr marL="0" indent="0">
              <a:buNone/>
            </a:pPr>
            <a:r>
              <a:rPr lang="en-US" sz="2200" dirty="0" smtClean="0">
                <a:solidFill>
                  <a:srgbClr val="C00000"/>
                </a:solidFill>
                <a:cs typeface="Arial" panose="020B0604020202020204" pitchFamily="34" charset="0"/>
              </a:rPr>
              <a:t>-	The capability for the UE to initiate the NAS timer value negotiation using the UE calculated 	NAS timer values needs to be supported.</a:t>
            </a:r>
          </a:p>
          <a:p>
            <a:pPr marL="0" indent="0">
              <a:buNone/>
            </a:pPr>
            <a:r>
              <a:rPr lang="en-US" sz="2200" dirty="0" smtClean="0">
                <a:cs typeface="Arial" panose="020B0604020202020204" pitchFamily="34" charset="0"/>
              </a:rPr>
              <a:t>-	</a:t>
            </a:r>
            <a:r>
              <a:rPr lang="en-US" sz="2200" dirty="0" smtClean="0">
                <a:solidFill>
                  <a:schemeClr val="accent4">
                    <a:lumMod val="75000"/>
                  </a:schemeClr>
                </a:solidFill>
                <a:cs typeface="Arial" panose="020B0604020202020204" pitchFamily="34" charset="0"/>
              </a:rPr>
              <a:t>If the network (also) calculates the NAS timer values using its best understanding of the 	UE's location and trajectory as well as the satellite data, the AMF capability to negotiate 	the UE requested values needs to be supported.</a:t>
            </a:r>
          </a:p>
          <a:p>
            <a:pPr marL="0" indent="0">
              <a:buNone/>
            </a:pPr>
            <a:r>
              <a:rPr lang="en-US" sz="2200" dirty="0" smtClean="0">
                <a:solidFill>
                  <a:schemeClr val="accent4">
                    <a:lumMod val="75000"/>
                  </a:schemeClr>
                </a:solidFill>
                <a:cs typeface="Arial" panose="020B0604020202020204" pitchFamily="34" charset="0"/>
              </a:rPr>
              <a:t>-	If the UE's communication interval is known, then the negotiation of the NAS timer values 	should take it into account in addition to the unreachability periods to avoid forcing the UE 	to initiate </a:t>
            </a:r>
            <a:r>
              <a:rPr lang="en-US" sz="2200" dirty="0" err="1" smtClean="0">
                <a:solidFill>
                  <a:schemeClr val="accent4">
                    <a:lumMod val="75000"/>
                  </a:schemeClr>
                </a:solidFill>
                <a:cs typeface="Arial" panose="020B0604020202020204" pitchFamily="34" charset="0"/>
              </a:rPr>
              <a:t>signalling</a:t>
            </a:r>
            <a:r>
              <a:rPr lang="en-US" sz="2200" dirty="0" smtClean="0">
                <a:solidFill>
                  <a:schemeClr val="accent4">
                    <a:lumMod val="75000"/>
                  </a:schemeClr>
                </a:solidFill>
                <a:cs typeface="Arial" panose="020B0604020202020204" pitchFamily="34" charset="0"/>
              </a:rPr>
              <a:t> more often that its known application needs would require. </a:t>
            </a:r>
          </a:p>
          <a:p>
            <a:endParaRPr lang="fr-FR" dirty="0"/>
          </a:p>
        </p:txBody>
      </p:sp>
      <p:sp>
        <p:nvSpPr>
          <p:cNvPr id="6" name="TextBox 5"/>
          <p:cNvSpPr txBox="1"/>
          <p:nvPr/>
        </p:nvSpPr>
        <p:spPr>
          <a:xfrm>
            <a:off x="4172932" y="-70366"/>
            <a:ext cx="2390399" cy="400110"/>
          </a:xfrm>
          <a:prstGeom prst="rect">
            <a:avLst/>
          </a:prstGeom>
          <a:noFill/>
        </p:spPr>
        <p:txBody>
          <a:bodyPr wrap="none" rtlCol="0">
            <a:spAutoFit/>
          </a:bodyPr>
          <a:lstStyle/>
          <a:p>
            <a:pPr algn="ctr"/>
            <a:r>
              <a:rPr lang="fr-FR" sz="2000" b="1" i="1" dirty="0" smtClean="0"/>
              <a:t>Conclusions </a:t>
            </a:r>
            <a:r>
              <a:rPr lang="fr-FR" sz="2000" b="1" i="1" dirty="0" err="1" smtClean="0"/>
              <a:t>analysis</a:t>
            </a:r>
            <a:r>
              <a:rPr lang="fr-FR" sz="2000" b="1" i="1" dirty="0" smtClean="0"/>
              <a:t> </a:t>
            </a:r>
            <a:endParaRPr lang="fr-FR" sz="2000" b="1" i="1" dirty="0"/>
          </a:p>
        </p:txBody>
      </p:sp>
    </p:spTree>
    <p:extLst>
      <p:ext uri="{BB962C8B-B14F-4D97-AF65-F5344CB8AC3E}">
        <p14:creationId xmlns:p14="http://schemas.microsoft.com/office/powerpoint/2010/main" val="1481289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78971" y="1017114"/>
            <a:ext cx="10515600" cy="4351338"/>
          </a:xfrm>
        </p:spPr>
        <p:txBody>
          <a:bodyPr>
            <a:normAutofit/>
          </a:bodyPr>
          <a:lstStyle/>
          <a:p>
            <a:pPr marL="0" indent="0">
              <a:buNone/>
            </a:pPr>
            <a:r>
              <a:rPr lang="en-GB" sz="2400" b="1" u="sng" dirty="0" smtClean="0">
                <a:latin typeface="Arial" panose="020B0604020202020204" pitchFamily="34" charset="0"/>
                <a:ea typeface="Times New Roman" panose="02020603050405020304" pitchFamily="18" charset="0"/>
                <a:cs typeface="Times New Roman" panose="02020603050405020304" pitchFamily="18" charset="0"/>
              </a:rPr>
              <a:t>S2-2208850</a:t>
            </a:r>
            <a:r>
              <a:rPr lang="en-GB" sz="2400" dirty="0" smtClean="0">
                <a:latin typeface="Arial" panose="020B0604020202020204" pitchFamily="34" charset="0"/>
                <a:ea typeface="Times New Roman" panose="02020603050405020304" pitchFamily="18" charset="0"/>
                <a:cs typeface="Times New Roman" panose="02020603050405020304" pitchFamily="18" charset="0"/>
              </a:rPr>
              <a:t> </a:t>
            </a:r>
          </a:p>
          <a:p>
            <a:endParaRPr lang="en-GB" sz="1500" dirty="0">
              <a:solidFill>
                <a:srgbClr val="0000FF"/>
              </a:solidFill>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US" sz="2000" dirty="0" smtClean="0">
                <a:ea typeface="Times New Roman" panose="02020603050405020304" pitchFamily="18" charset="0"/>
                <a:cs typeface="Times New Roman" panose="02020603050405020304" pitchFamily="18" charset="0"/>
              </a:rPr>
              <a:t> </a:t>
            </a:r>
          </a:p>
          <a:p>
            <a:endParaRPr lang="fr-FR" dirty="0"/>
          </a:p>
          <a:p>
            <a:endParaRPr lang="fr-FR" dirty="0"/>
          </a:p>
        </p:txBody>
      </p:sp>
      <p:sp>
        <p:nvSpPr>
          <p:cNvPr id="5" name="Rectangle 4"/>
          <p:cNvSpPr/>
          <p:nvPr/>
        </p:nvSpPr>
        <p:spPr>
          <a:xfrm>
            <a:off x="642257" y="1696054"/>
            <a:ext cx="10352314" cy="2308324"/>
          </a:xfrm>
          <a:prstGeom prst="rect">
            <a:avLst/>
          </a:prstGeom>
        </p:spPr>
        <p:txBody>
          <a:bodyPr wrap="square">
            <a:spAutoFit/>
          </a:bodyPr>
          <a:lstStyle/>
          <a:p>
            <a:r>
              <a:rPr lang="en-US" dirty="0" smtClean="0"/>
              <a:t>Following conclusions are proposed:</a:t>
            </a:r>
          </a:p>
          <a:p>
            <a:r>
              <a:rPr lang="en-US" dirty="0" smtClean="0"/>
              <a:t>-	</a:t>
            </a:r>
            <a:r>
              <a:rPr lang="en-US" dirty="0" smtClean="0">
                <a:solidFill>
                  <a:schemeClr val="accent4">
                    <a:lumMod val="75000"/>
                  </a:schemeClr>
                </a:solidFill>
              </a:rPr>
              <a:t>AMF/MME determines the power saving parameters </a:t>
            </a:r>
            <a:r>
              <a:rPr lang="en-US" dirty="0" smtClean="0">
                <a:solidFill>
                  <a:srgbClr val="00B0F0"/>
                </a:solidFill>
              </a:rPr>
              <a:t>based on the obtained UE information (e.g. 	location, mobility) and coverage information (e.g. ephemeris data) for the UEs</a:t>
            </a:r>
          </a:p>
          <a:p>
            <a:r>
              <a:rPr lang="en-US" dirty="0" smtClean="0">
                <a:solidFill>
                  <a:schemeClr val="accent4">
                    <a:lumMod val="75000"/>
                  </a:schemeClr>
                </a:solidFill>
              </a:rPr>
              <a:t>-	AMF updates the power saving parameters to the UE during the UCU procedure</a:t>
            </a:r>
          </a:p>
          <a:p>
            <a:r>
              <a:rPr lang="en-US" dirty="0" smtClean="0">
                <a:solidFill>
                  <a:schemeClr val="accent4">
                    <a:lumMod val="75000"/>
                  </a:schemeClr>
                </a:solidFill>
              </a:rPr>
              <a:t>-	During the unavailability period, the AMF or MME maintains the UE context in CM-IDLE or ECM-	IDLE.</a:t>
            </a:r>
          </a:p>
          <a:p>
            <a:r>
              <a:rPr lang="en-US" dirty="0" smtClean="0"/>
              <a:t>-	</a:t>
            </a:r>
          </a:p>
          <a:p>
            <a:r>
              <a:rPr lang="en-US" dirty="0" smtClean="0"/>
              <a:t>	FFS: Whether the UE can be in the in-active state can be discussion in the future.</a:t>
            </a:r>
            <a:endParaRPr lang="en-US" dirty="0"/>
          </a:p>
        </p:txBody>
      </p:sp>
      <p:sp>
        <p:nvSpPr>
          <p:cNvPr id="8" name="TextBox 7"/>
          <p:cNvSpPr txBox="1"/>
          <p:nvPr/>
        </p:nvSpPr>
        <p:spPr>
          <a:xfrm>
            <a:off x="4172932" y="-70366"/>
            <a:ext cx="2390399" cy="400110"/>
          </a:xfrm>
          <a:prstGeom prst="rect">
            <a:avLst/>
          </a:prstGeom>
          <a:noFill/>
        </p:spPr>
        <p:txBody>
          <a:bodyPr wrap="none" rtlCol="0">
            <a:spAutoFit/>
          </a:bodyPr>
          <a:lstStyle/>
          <a:p>
            <a:pPr algn="ctr"/>
            <a:r>
              <a:rPr lang="fr-FR" sz="2000" b="1" i="1" dirty="0" smtClean="0"/>
              <a:t>Conclusions </a:t>
            </a:r>
            <a:r>
              <a:rPr lang="fr-FR" sz="2000" b="1" i="1" dirty="0" err="1" smtClean="0"/>
              <a:t>analysis</a:t>
            </a:r>
            <a:r>
              <a:rPr lang="fr-FR" sz="2000" b="1" i="1" dirty="0" smtClean="0"/>
              <a:t> </a:t>
            </a:r>
            <a:endParaRPr lang="fr-FR" sz="2000" b="1" i="1" dirty="0"/>
          </a:p>
        </p:txBody>
      </p:sp>
    </p:spTree>
    <p:extLst>
      <p:ext uri="{BB962C8B-B14F-4D97-AF65-F5344CB8AC3E}">
        <p14:creationId xmlns:p14="http://schemas.microsoft.com/office/powerpoint/2010/main" val="3871193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20584" y="980168"/>
            <a:ext cx="10515600" cy="4351338"/>
          </a:xfrm>
        </p:spPr>
        <p:txBody>
          <a:bodyPr>
            <a:normAutofit/>
          </a:bodyPr>
          <a:lstStyle/>
          <a:p>
            <a:pPr marL="0" indent="0">
              <a:buNone/>
            </a:pPr>
            <a:r>
              <a:rPr lang="en-GB" sz="2400" b="1" u="sng" dirty="0" smtClean="0">
                <a:latin typeface="Arial" panose="020B0604020202020204" pitchFamily="34" charset="0"/>
                <a:ea typeface="Times New Roman" panose="02020603050405020304" pitchFamily="18" charset="0"/>
                <a:cs typeface="Times New Roman" panose="02020603050405020304" pitchFamily="18" charset="0"/>
              </a:rPr>
              <a:t>S2-2208932</a:t>
            </a:r>
            <a:endParaRPr lang="en-GB" sz="2400" dirty="0" smtClean="0">
              <a:latin typeface="Arial" panose="020B0604020202020204" pitchFamily="34" charset="0"/>
              <a:ea typeface="Times New Roman" panose="02020603050405020304" pitchFamily="18" charset="0"/>
              <a:cs typeface="Times New Roman" panose="02020603050405020304" pitchFamily="18" charset="0"/>
            </a:endParaRPr>
          </a:p>
          <a:p>
            <a:endParaRPr lang="en-GB" sz="1500" dirty="0">
              <a:solidFill>
                <a:srgbClr val="0000FF"/>
              </a:solidFill>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US" sz="2000" dirty="0" smtClean="0">
                <a:ea typeface="Times New Roman" panose="02020603050405020304" pitchFamily="18" charset="0"/>
                <a:cs typeface="Times New Roman" panose="02020603050405020304" pitchFamily="18" charset="0"/>
              </a:rPr>
              <a:t> </a:t>
            </a:r>
          </a:p>
          <a:p>
            <a:endParaRPr lang="fr-FR" dirty="0"/>
          </a:p>
          <a:p>
            <a:endParaRPr lang="fr-FR" dirty="0"/>
          </a:p>
        </p:txBody>
      </p:sp>
      <p:sp>
        <p:nvSpPr>
          <p:cNvPr id="2" name="Rectangle 1"/>
          <p:cNvSpPr/>
          <p:nvPr/>
        </p:nvSpPr>
        <p:spPr>
          <a:xfrm>
            <a:off x="348342" y="1823000"/>
            <a:ext cx="11625943" cy="3416320"/>
          </a:xfrm>
          <a:prstGeom prst="rect">
            <a:avLst/>
          </a:prstGeom>
        </p:spPr>
        <p:txBody>
          <a:bodyPr wrap="square">
            <a:spAutoFit/>
          </a:bodyPr>
          <a:lstStyle/>
          <a:p>
            <a:r>
              <a:rPr lang="en-US" dirty="0"/>
              <a:t>The following aspects are concluded for normative work: </a:t>
            </a:r>
          </a:p>
          <a:p>
            <a:r>
              <a:rPr lang="en-US" dirty="0">
                <a:solidFill>
                  <a:srgbClr val="92D050"/>
                </a:solidFill>
              </a:rPr>
              <a:t>-	MEO/LEO satellite or satellite constellation that provides discontinuous coverage is considered as the satellite </a:t>
            </a:r>
            <a:r>
              <a:rPr lang="en-US" dirty="0" smtClean="0">
                <a:solidFill>
                  <a:srgbClr val="92D050"/>
                </a:solidFill>
              </a:rPr>
              <a:t>	access </a:t>
            </a:r>
            <a:r>
              <a:rPr lang="en-US" dirty="0">
                <a:solidFill>
                  <a:srgbClr val="92D050"/>
                </a:solidFill>
              </a:rPr>
              <a:t>in 5GS and EPS for the power saving enhancement.</a:t>
            </a:r>
          </a:p>
          <a:p>
            <a:r>
              <a:rPr lang="en-US" dirty="0"/>
              <a:t>-	</a:t>
            </a:r>
            <a:r>
              <a:rPr lang="en-US" dirty="0">
                <a:solidFill>
                  <a:schemeClr val="accent4">
                    <a:lumMod val="75000"/>
                  </a:schemeClr>
                </a:solidFill>
              </a:rPr>
              <a:t>Power saving mode (PSM) parameters will be decided by AMF and include:</a:t>
            </a:r>
          </a:p>
          <a:p>
            <a:r>
              <a:rPr lang="en-US" dirty="0">
                <a:solidFill>
                  <a:schemeClr val="accent4">
                    <a:lumMod val="75000"/>
                  </a:schemeClr>
                </a:solidFill>
              </a:rPr>
              <a:t>o	Periodic registration update timer</a:t>
            </a:r>
          </a:p>
          <a:p>
            <a:r>
              <a:rPr lang="en-US" dirty="0">
                <a:solidFill>
                  <a:schemeClr val="accent4">
                    <a:lumMod val="75000"/>
                  </a:schemeClr>
                </a:solidFill>
              </a:rPr>
              <a:t>o	MICO mode with Active Time</a:t>
            </a:r>
          </a:p>
          <a:p>
            <a:r>
              <a:rPr lang="en-US" dirty="0">
                <a:solidFill>
                  <a:schemeClr val="accent4">
                    <a:lumMod val="75000"/>
                  </a:schemeClr>
                </a:solidFill>
              </a:rPr>
              <a:t>o	MICO mode with Extended Connected time</a:t>
            </a:r>
          </a:p>
          <a:p>
            <a:r>
              <a:rPr lang="en-US" dirty="0">
                <a:solidFill>
                  <a:schemeClr val="accent4">
                    <a:lumMod val="75000"/>
                  </a:schemeClr>
                </a:solidFill>
              </a:rPr>
              <a:t>o	</a:t>
            </a:r>
            <a:r>
              <a:rPr lang="en-US" dirty="0" err="1">
                <a:solidFill>
                  <a:schemeClr val="accent4">
                    <a:lumMod val="75000"/>
                  </a:schemeClr>
                </a:solidFill>
              </a:rPr>
              <a:t>eDRX</a:t>
            </a:r>
            <a:endParaRPr lang="en-US" dirty="0">
              <a:solidFill>
                <a:schemeClr val="accent4">
                  <a:lumMod val="75000"/>
                </a:schemeClr>
              </a:solidFill>
            </a:endParaRPr>
          </a:p>
          <a:p>
            <a:r>
              <a:rPr lang="en-US" dirty="0">
                <a:solidFill>
                  <a:srgbClr val="C00000"/>
                </a:solidFill>
              </a:rPr>
              <a:t>-	UE </a:t>
            </a:r>
            <a:r>
              <a:rPr lang="en-US" dirty="0" err="1">
                <a:solidFill>
                  <a:srgbClr val="C00000"/>
                </a:solidFill>
              </a:rPr>
              <a:t>behaviour</a:t>
            </a:r>
            <a:r>
              <a:rPr lang="en-US" dirty="0">
                <a:solidFill>
                  <a:srgbClr val="C00000"/>
                </a:solidFill>
              </a:rPr>
              <a:t> (e.g. request for </a:t>
            </a:r>
            <a:r>
              <a:rPr lang="en-US" dirty="0" err="1">
                <a:solidFill>
                  <a:srgbClr val="C00000"/>
                </a:solidFill>
              </a:rPr>
              <a:t>eDRX</a:t>
            </a:r>
            <a:r>
              <a:rPr lang="en-US" dirty="0">
                <a:solidFill>
                  <a:srgbClr val="C00000"/>
                </a:solidFill>
              </a:rPr>
              <a:t>, MICO mode with Active Time) considering </a:t>
            </a:r>
            <a:r>
              <a:rPr lang="en-US" dirty="0" smtClean="0">
                <a:solidFill>
                  <a:srgbClr val="C00000"/>
                </a:solidFill>
              </a:rPr>
              <a:t>discontinuous coverage follows 	Rel.17 </a:t>
            </a:r>
            <a:r>
              <a:rPr lang="en-US" dirty="0">
                <a:solidFill>
                  <a:srgbClr val="C00000"/>
                </a:solidFill>
              </a:rPr>
              <a:t>conclusion</a:t>
            </a:r>
            <a:r>
              <a:rPr lang="en-US" dirty="0" smtClean="0">
                <a:solidFill>
                  <a:srgbClr val="C00000"/>
                </a:solidFill>
              </a:rPr>
              <a:t>.</a:t>
            </a:r>
            <a:endParaRPr lang="en-US" dirty="0">
              <a:solidFill>
                <a:srgbClr val="C00000"/>
              </a:solidFill>
            </a:endParaRPr>
          </a:p>
          <a:p>
            <a:r>
              <a:rPr lang="en-US" dirty="0">
                <a:solidFill>
                  <a:schemeClr val="accent4">
                    <a:lumMod val="75000"/>
                  </a:schemeClr>
                </a:solidFill>
              </a:rPr>
              <a:t>-	AMF makes the decision of PSM parameters by taking the satellite or satellite constellation discontinuous </a:t>
            </a:r>
            <a:r>
              <a:rPr lang="en-US" dirty="0" smtClean="0">
                <a:solidFill>
                  <a:schemeClr val="accent4">
                    <a:lumMod val="75000"/>
                  </a:schemeClr>
                </a:solidFill>
              </a:rPr>
              <a:t>	coverage </a:t>
            </a:r>
            <a:r>
              <a:rPr lang="en-US" dirty="0">
                <a:solidFill>
                  <a:schemeClr val="accent4">
                    <a:lumMod val="75000"/>
                  </a:schemeClr>
                </a:solidFill>
              </a:rPr>
              <a:t>map information, UE mobility, UE trajectory and </a:t>
            </a:r>
            <a:r>
              <a:rPr lang="en-US" dirty="0" err="1">
                <a:solidFill>
                  <a:schemeClr val="accent4">
                    <a:lumMod val="75000"/>
                  </a:schemeClr>
                </a:solidFill>
              </a:rPr>
              <a:t>etc</a:t>
            </a:r>
            <a:r>
              <a:rPr lang="en-US" dirty="0">
                <a:solidFill>
                  <a:schemeClr val="accent4">
                    <a:lumMod val="75000"/>
                  </a:schemeClr>
                </a:solidFill>
              </a:rPr>
              <a:t> into account.</a:t>
            </a:r>
          </a:p>
        </p:txBody>
      </p:sp>
      <p:sp>
        <p:nvSpPr>
          <p:cNvPr id="7" name="TextBox 6"/>
          <p:cNvSpPr txBox="1"/>
          <p:nvPr/>
        </p:nvSpPr>
        <p:spPr>
          <a:xfrm>
            <a:off x="4172932" y="-70366"/>
            <a:ext cx="2390399" cy="400110"/>
          </a:xfrm>
          <a:prstGeom prst="rect">
            <a:avLst/>
          </a:prstGeom>
          <a:noFill/>
        </p:spPr>
        <p:txBody>
          <a:bodyPr wrap="none" rtlCol="0">
            <a:spAutoFit/>
          </a:bodyPr>
          <a:lstStyle/>
          <a:p>
            <a:pPr algn="ctr"/>
            <a:r>
              <a:rPr lang="fr-FR" sz="2000" b="1" i="1" dirty="0" smtClean="0"/>
              <a:t>Conclusions </a:t>
            </a:r>
            <a:r>
              <a:rPr lang="fr-FR" sz="2000" b="1" i="1" dirty="0" err="1" smtClean="0"/>
              <a:t>analysis</a:t>
            </a:r>
            <a:r>
              <a:rPr lang="fr-FR" sz="2000" b="1" i="1" dirty="0" smtClean="0"/>
              <a:t> </a:t>
            </a:r>
            <a:endParaRPr lang="fr-FR" sz="2000" b="1" i="1" dirty="0"/>
          </a:p>
        </p:txBody>
      </p:sp>
    </p:spTree>
    <p:extLst>
      <p:ext uri="{BB962C8B-B14F-4D97-AF65-F5344CB8AC3E}">
        <p14:creationId xmlns:p14="http://schemas.microsoft.com/office/powerpoint/2010/main" val="1352718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0" y="2105356"/>
            <a:ext cx="12035589" cy="3554819"/>
            <a:chOff x="-108284" y="1831425"/>
            <a:chExt cx="12035589" cy="3554819"/>
          </a:xfrm>
        </p:grpSpPr>
        <p:sp>
          <p:nvSpPr>
            <p:cNvPr id="4" name="Rectangle 3"/>
            <p:cNvSpPr/>
            <p:nvPr/>
          </p:nvSpPr>
          <p:spPr>
            <a:xfrm>
              <a:off x="-108284" y="1831425"/>
              <a:ext cx="11927305" cy="3554819"/>
            </a:xfrm>
            <a:prstGeom prst="rect">
              <a:avLst/>
            </a:prstGeom>
          </p:spPr>
          <p:txBody>
            <a:bodyPr wrap="square">
              <a:spAutoFit/>
            </a:bodyPr>
            <a:lstStyle/>
            <a:p>
              <a:pPr marL="360680" indent="-180340" hangingPunct="0">
                <a:spcAft>
                  <a:spcPts val="900"/>
                </a:spcAft>
              </a:pPr>
              <a:r>
                <a:rPr lang="en-GB" dirty="0" smtClean="0">
                  <a:latin typeface="Times New Roman" panose="02020603050405020304" pitchFamily="18" charset="0"/>
                  <a:ea typeface="Malgun Gothic" panose="020B0503020000020004" pitchFamily="34" charset="-127"/>
                </a:rPr>
                <a:t>KI#1: 	R1</a:t>
              </a:r>
              <a:r>
                <a:rPr lang="en-GB" dirty="0">
                  <a:latin typeface="Times New Roman" panose="02020603050405020304" pitchFamily="18" charset="0"/>
                  <a:ea typeface="Malgun Gothic" panose="020B0503020000020004" pitchFamily="34" charset="-127"/>
                </a:rPr>
                <a:t>	</a:t>
              </a:r>
              <a:r>
                <a:rPr lang="en-GB" dirty="0" smtClean="0">
                  <a:latin typeface="Times New Roman" panose="02020603050405020304" pitchFamily="18" charset="0"/>
                  <a:ea typeface="Malgun Gothic" panose="020B0503020000020004" pitchFamily="34" charset="-127"/>
                </a:rPr>
                <a:t>"</a:t>
              </a:r>
              <a:r>
                <a:rPr lang="en-GB" dirty="0">
                  <a:latin typeface="Times New Roman" panose="02020603050405020304" pitchFamily="18" charset="0"/>
                  <a:ea typeface="Malgun Gothic" panose="020B0503020000020004" pitchFamily="34" charset="-127"/>
                </a:rPr>
                <a:t>minimizing a period of no coverage"</a:t>
              </a:r>
              <a:endParaRPr lang="fr-FR" dirty="0">
                <a:latin typeface="Times New Roman" panose="02020603050405020304" pitchFamily="18" charset="0"/>
                <a:ea typeface="Times New Roman" panose="02020603050405020304" pitchFamily="18" charset="0"/>
              </a:endParaRPr>
            </a:p>
            <a:p>
              <a:pPr marL="360680" indent="-180340" hangingPunct="0">
                <a:spcAft>
                  <a:spcPts val="900"/>
                </a:spcAft>
              </a:pPr>
              <a:r>
                <a:rPr lang="en-GB" dirty="0">
                  <a:latin typeface="Times New Roman" panose="02020603050405020304" pitchFamily="18" charset="0"/>
                  <a:ea typeface="Malgun Gothic" panose="020B0503020000020004" pitchFamily="34" charset="-127"/>
                </a:rPr>
                <a:t>		</a:t>
              </a:r>
              <a:r>
                <a:rPr lang="en-GB" dirty="0" smtClean="0">
                  <a:latin typeface="Times New Roman" panose="02020603050405020304" pitchFamily="18" charset="0"/>
                  <a:ea typeface="Malgun Gothic" panose="020B0503020000020004" pitchFamily="34" charset="-127"/>
                </a:rPr>
                <a:t>R2 </a:t>
              </a:r>
              <a:r>
                <a:rPr lang="en-GB" dirty="0">
                  <a:latin typeface="Times New Roman" panose="02020603050405020304" pitchFamily="18" charset="0"/>
                  <a:ea typeface="Malgun Gothic" panose="020B0503020000020004" pitchFamily="34" charset="-127"/>
                </a:rPr>
                <a:t>	"minimizing power consumption"</a:t>
              </a:r>
              <a:endParaRPr lang="fr-FR" dirty="0">
                <a:latin typeface="Times New Roman" panose="02020603050405020304" pitchFamily="18" charset="0"/>
                <a:ea typeface="Times New Roman" panose="02020603050405020304" pitchFamily="18" charset="0"/>
              </a:endParaRPr>
            </a:p>
            <a:p>
              <a:pPr marL="360680" indent="-180340" hangingPunct="0">
                <a:spcAft>
                  <a:spcPts val="900"/>
                </a:spcAft>
              </a:pPr>
              <a:r>
                <a:rPr lang="en-GB" dirty="0" smtClean="0">
                  <a:latin typeface="Times New Roman" panose="02020603050405020304" pitchFamily="18" charset="0"/>
                  <a:ea typeface="Malgun Gothic" panose="020B0503020000020004" pitchFamily="34" charset="-127"/>
                </a:rPr>
                <a:t> 	</a:t>
              </a:r>
              <a:r>
                <a:rPr lang="en-GB" dirty="0">
                  <a:latin typeface="Times New Roman" panose="02020603050405020304" pitchFamily="18" charset="0"/>
                  <a:ea typeface="Malgun Gothic" panose="020B0503020000020004" pitchFamily="34" charset="-127"/>
                </a:rPr>
                <a:t>	</a:t>
              </a:r>
              <a:r>
                <a:rPr lang="en-GB" dirty="0" smtClean="0">
                  <a:latin typeface="Times New Roman" panose="02020603050405020304" pitchFamily="18" charset="0"/>
                  <a:ea typeface="Malgun Gothic" panose="020B0503020000020004" pitchFamily="34" charset="-127"/>
                </a:rPr>
                <a:t>R3 </a:t>
              </a:r>
              <a:r>
                <a:rPr lang="en-GB" dirty="0">
                  <a:latin typeface="Times New Roman" panose="02020603050405020304" pitchFamily="18" charset="0"/>
                  <a:ea typeface="Malgun Gothic" panose="020B0503020000020004" pitchFamily="34" charset="-127"/>
                </a:rPr>
                <a:t>	"UE determines that it has to remain with no service or it has to attempt to register on available </a:t>
              </a:r>
              <a:r>
                <a:rPr lang="en-GB" dirty="0" smtClean="0">
                  <a:latin typeface="Times New Roman" panose="02020603050405020304" pitchFamily="18" charset="0"/>
                  <a:ea typeface="Malgun Gothic" panose="020B0503020000020004" pitchFamily="34" charset="-127"/>
                </a:rPr>
                <a:t>			different </a:t>
              </a:r>
              <a:r>
                <a:rPr lang="en-GB" dirty="0">
                  <a:latin typeface="Times New Roman" panose="02020603050405020304" pitchFamily="18" charset="0"/>
                  <a:ea typeface="Malgun Gothic" panose="020B0503020000020004" pitchFamily="34" charset="-127"/>
                </a:rPr>
                <a:t>RAT's/ PLMNs to receive the normal service during discontinuous coverage in current NTN RAT"</a:t>
              </a:r>
              <a:endParaRPr lang="fr-FR" dirty="0">
                <a:latin typeface="Times New Roman" panose="02020603050405020304" pitchFamily="18" charset="0"/>
                <a:ea typeface="Times New Roman" panose="02020603050405020304" pitchFamily="18" charset="0"/>
              </a:endParaRPr>
            </a:p>
            <a:p>
              <a:pPr marL="360680" indent="-180340" hangingPunct="0">
                <a:spcAft>
                  <a:spcPts val="900"/>
                </a:spcAft>
              </a:pPr>
              <a:r>
                <a:rPr lang="en-GB" dirty="0" smtClean="0">
                  <a:latin typeface="Times New Roman" panose="02020603050405020304" pitchFamily="18" charset="0"/>
                  <a:ea typeface="Malgun Gothic" panose="020B0503020000020004" pitchFamily="34" charset="-127"/>
                </a:rPr>
                <a:t> 	</a:t>
              </a:r>
              <a:r>
                <a:rPr lang="en-GB" dirty="0">
                  <a:latin typeface="Times New Roman" panose="02020603050405020304" pitchFamily="18" charset="0"/>
                  <a:ea typeface="Malgun Gothic" panose="020B0503020000020004" pitchFamily="34" charset="-127"/>
                </a:rPr>
                <a:t>	</a:t>
              </a:r>
              <a:r>
                <a:rPr lang="en-GB" dirty="0" smtClean="0">
                  <a:latin typeface="Times New Roman" panose="02020603050405020304" pitchFamily="18" charset="0"/>
                  <a:ea typeface="Malgun Gothic" panose="020B0503020000020004" pitchFamily="34" charset="-127"/>
                </a:rPr>
                <a:t>R4 </a:t>
              </a:r>
              <a:r>
                <a:rPr lang="en-GB" dirty="0">
                  <a:latin typeface="Times New Roman" panose="02020603050405020304" pitchFamily="18" charset="0"/>
                  <a:ea typeface="Malgun Gothic" panose="020B0503020000020004" pitchFamily="34" charset="-127"/>
                </a:rPr>
                <a:t>	"reduce the impact to target RAT or system due to large number of UEs triggering signalling load on the </a:t>
              </a:r>
              <a:r>
                <a:rPr lang="en-GB" dirty="0" smtClean="0">
                  <a:latin typeface="Times New Roman" panose="02020603050405020304" pitchFamily="18" charset="0"/>
                  <a:ea typeface="Malgun Gothic" panose="020B0503020000020004" pitchFamily="34" charset="-127"/>
                </a:rPr>
                <a:t>		target </a:t>
              </a:r>
              <a:r>
                <a:rPr lang="en-GB" dirty="0">
                  <a:latin typeface="Times New Roman" panose="02020603050405020304" pitchFamily="18" charset="0"/>
                  <a:ea typeface="Malgun Gothic" panose="020B0503020000020004" pitchFamily="34" charset="-127"/>
                </a:rPr>
                <a:t>RAT or system to receive normal </a:t>
              </a:r>
              <a:r>
                <a:rPr lang="en-GB" dirty="0" smtClean="0">
                  <a:latin typeface="Times New Roman" panose="02020603050405020304" pitchFamily="18" charset="0"/>
                  <a:ea typeface="Malgun Gothic" panose="020B0503020000020004" pitchFamily="34" charset="-127"/>
                </a:rPr>
                <a:t>service“</a:t>
              </a:r>
            </a:p>
            <a:p>
              <a:pPr marL="360680" indent="-180340" hangingPunct="0">
                <a:spcAft>
                  <a:spcPts val="900"/>
                </a:spcAft>
              </a:pPr>
              <a:endParaRPr lang="fr-FR" dirty="0">
                <a:latin typeface="Times New Roman" panose="02020603050405020304" pitchFamily="18" charset="0"/>
                <a:ea typeface="Times New Roman" panose="02020603050405020304" pitchFamily="18" charset="0"/>
              </a:endParaRPr>
            </a:p>
            <a:p>
              <a:pPr marL="360680" indent="-180340" hangingPunct="0">
                <a:spcAft>
                  <a:spcPts val="900"/>
                </a:spcAft>
              </a:pPr>
              <a:r>
                <a:rPr lang="en-GB" dirty="0" smtClean="0">
                  <a:latin typeface="Times New Roman" panose="02020603050405020304" pitchFamily="18" charset="0"/>
                  <a:ea typeface="Malgun Gothic" panose="020B0503020000020004" pitchFamily="34" charset="-127"/>
                </a:rPr>
                <a:t>KI#2: 	R5</a:t>
              </a:r>
              <a:r>
                <a:rPr lang="en-GB" dirty="0">
                  <a:latin typeface="Times New Roman" panose="02020603050405020304" pitchFamily="18" charset="0"/>
                  <a:ea typeface="Malgun Gothic" panose="020B0503020000020004" pitchFamily="34" charset="-127"/>
                </a:rPr>
                <a:t>	</a:t>
              </a:r>
              <a:r>
                <a:rPr lang="en-GB" dirty="0" smtClean="0">
                  <a:latin typeface="Times New Roman" panose="02020603050405020304" pitchFamily="18" charset="0"/>
                  <a:ea typeface="Malgun Gothic" panose="020B0503020000020004" pitchFamily="34" charset="-127"/>
                </a:rPr>
                <a:t>"</a:t>
              </a:r>
              <a:r>
                <a:rPr lang="en-GB" dirty="0">
                  <a:latin typeface="Times New Roman" panose="02020603050405020304" pitchFamily="18" charset="0"/>
                  <a:ea typeface="Malgun Gothic" panose="020B0503020000020004" pitchFamily="34" charset="-127"/>
                </a:rPr>
                <a:t>UE does not attempt PLMN access when there is no network coverage"</a:t>
              </a:r>
              <a:endParaRPr lang="fr-FR" dirty="0">
                <a:latin typeface="Times New Roman" panose="02020603050405020304" pitchFamily="18" charset="0"/>
                <a:ea typeface="Times New Roman" panose="02020603050405020304" pitchFamily="18" charset="0"/>
              </a:endParaRPr>
            </a:p>
            <a:p>
              <a:pPr marL="360680" indent="-180340" hangingPunct="0">
                <a:spcAft>
                  <a:spcPts val="900"/>
                </a:spcAft>
              </a:pPr>
              <a:r>
                <a:rPr lang="en-GB" dirty="0" smtClean="0">
                  <a:latin typeface="Times New Roman" panose="02020603050405020304" pitchFamily="18" charset="0"/>
                  <a:ea typeface="Malgun Gothic" panose="020B0503020000020004" pitchFamily="34" charset="-127"/>
                </a:rPr>
                <a:t>		R6</a:t>
              </a:r>
              <a:r>
                <a:rPr lang="en-GB" dirty="0">
                  <a:latin typeface="Times New Roman" panose="02020603050405020304" pitchFamily="18" charset="0"/>
                  <a:ea typeface="Malgun Gothic" panose="020B0503020000020004" pitchFamily="34" charset="-127"/>
                </a:rPr>
                <a:t>	</a:t>
              </a:r>
              <a:r>
                <a:rPr lang="en-GB" dirty="0" smtClean="0">
                  <a:latin typeface="Times New Roman" panose="02020603050405020304" pitchFamily="18" charset="0"/>
                  <a:ea typeface="Malgun Gothic" panose="020B0503020000020004" pitchFamily="34" charset="-127"/>
                </a:rPr>
                <a:t>"</a:t>
              </a:r>
              <a:r>
                <a:rPr lang="en-GB" dirty="0">
                  <a:latin typeface="Times New Roman" panose="02020603050405020304" pitchFamily="18" charset="0"/>
                  <a:ea typeface="Malgun Gothic" panose="020B0503020000020004" pitchFamily="34" charset="-127"/>
                </a:rPr>
                <a:t>when there is network coverage the UE attempts PLMN access as needed e.g. to transfer signalling, </a:t>
              </a:r>
              <a:r>
                <a:rPr lang="en-GB" dirty="0" smtClean="0">
                  <a:latin typeface="Times New Roman" panose="02020603050405020304" pitchFamily="18" charset="0"/>
                  <a:ea typeface="Malgun Gothic" panose="020B0503020000020004" pitchFamily="34" charset="-127"/>
                </a:rPr>
                <a:t>		transfer </a:t>
              </a:r>
              <a:r>
                <a:rPr lang="en-GB" dirty="0">
                  <a:latin typeface="Times New Roman" panose="02020603050405020304" pitchFamily="18" charset="0"/>
                  <a:ea typeface="Malgun Gothic" panose="020B0503020000020004" pitchFamily="34" charset="-127"/>
                </a:rPr>
                <a:t>data or receive paging, etc."</a:t>
              </a:r>
              <a:endParaRPr lang="fr-FR" dirty="0">
                <a:latin typeface="Times New Roman" panose="02020603050405020304" pitchFamily="18" charset="0"/>
                <a:ea typeface="Times New Roman" panose="02020603050405020304" pitchFamily="18" charset="0"/>
              </a:endParaRPr>
            </a:p>
          </p:txBody>
        </p:sp>
        <p:cxnSp>
          <p:nvCxnSpPr>
            <p:cNvPr id="6" name="Straight Connector 5"/>
            <p:cNvCxnSpPr/>
            <p:nvPr/>
          </p:nvCxnSpPr>
          <p:spPr>
            <a:xfrm>
              <a:off x="84221" y="4124158"/>
              <a:ext cx="11843084" cy="1203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 name="TextBox 6"/>
          <p:cNvSpPr txBox="1"/>
          <p:nvPr/>
        </p:nvSpPr>
        <p:spPr>
          <a:xfrm>
            <a:off x="1182638" y="85722"/>
            <a:ext cx="10219529" cy="707886"/>
          </a:xfrm>
          <a:prstGeom prst="rect">
            <a:avLst/>
          </a:prstGeom>
          <a:noFill/>
        </p:spPr>
        <p:txBody>
          <a:bodyPr wrap="none" rtlCol="0">
            <a:spAutoFit/>
          </a:bodyPr>
          <a:lstStyle/>
          <a:p>
            <a:r>
              <a:rPr lang="fr-FR" sz="4000" b="1" dirty="0" err="1" smtClean="0"/>
              <a:t>Recap</a:t>
            </a:r>
            <a:r>
              <a:rPr lang="fr-FR" sz="4000" b="1" dirty="0" smtClean="0"/>
              <a:t> of Key Issues and </a:t>
            </a:r>
            <a:r>
              <a:rPr lang="fr-FR" sz="4000" b="1" dirty="0" err="1" smtClean="0"/>
              <a:t>related</a:t>
            </a:r>
            <a:r>
              <a:rPr lang="fr-FR" sz="4000" b="1" dirty="0" smtClean="0"/>
              <a:t> </a:t>
            </a:r>
            <a:r>
              <a:rPr lang="fr-FR" sz="4000" b="1" dirty="0" err="1" smtClean="0"/>
              <a:t>requirements</a:t>
            </a:r>
            <a:r>
              <a:rPr lang="fr-FR" sz="4000" b="1" dirty="0" smtClean="0"/>
              <a:t> </a:t>
            </a:r>
            <a:endParaRPr lang="fr-FR" sz="4000" b="1" dirty="0"/>
          </a:p>
        </p:txBody>
      </p:sp>
      <p:sp>
        <p:nvSpPr>
          <p:cNvPr id="9" name="Content Placeholder 2"/>
          <p:cNvSpPr txBox="1">
            <a:spLocks/>
          </p:cNvSpPr>
          <p:nvPr/>
        </p:nvSpPr>
        <p:spPr>
          <a:xfrm>
            <a:off x="192505" y="1003588"/>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dirty="0" smtClean="0"/>
              <a:t>It has been </a:t>
            </a:r>
            <a:r>
              <a:rPr lang="fr-FR" dirty="0" err="1" smtClean="0"/>
              <a:t>agreed</a:t>
            </a:r>
            <a:r>
              <a:rPr lang="fr-FR" dirty="0" smtClean="0"/>
              <a:t> in </a:t>
            </a:r>
            <a:r>
              <a:rPr lang="fr-FR" dirty="0" err="1" smtClean="0"/>
              <a:t>evaluation</a:t>
            </a:r>
            <a:r>
              <a:rPr lang="fr-FR" dirty="0" smtClean="0"/>
              <a:t> part of TR </a:t>
            </a:r>
            <a:r>
              <a:rPr lang="fr-FR" dirty="0" err="1" smtClean="0"/>
              <a:t>that</a:t>
            </a:r>
            <a:r>
              <a:rPr lang="fr-FR" dirty="0" smtClean="0"/>
              <a:t> the Key Issues </a:t>
            </a:r>
            <a:r>
              <a:rPr lang="fr-FR" dirty="0" err="1" smtClean="0"/>
              <a:t>include</a:t>
            </a:r>
            <a:r>
              <a:rPr lang="fr-FR" dirty="0" smtClean="0"/>
              <a:t> the </a:t>
            </a:r>
            <a:r>
              <a:rPr lang="fr-FR" dirty="0" err="1" smtClean="0"/>
              <a:t>following</a:t>
            </a:r>
            <a:r>
              <a:rPr lang="fr-FR" dirty="0" smtClean="0"/>
              <a:t> </a:t>
            </a:r>
            <a:r>
              <a:rPr lang="fr-FR" dirty="0" err="1" smtClean="0"/>
              <a:t>requirements</a:t>
            </a:r>
            <a:r>
              <a:rPr lang="fr-FR" dirty="0" smtClean="0"/>
              <a:t>: </a:t>
            </a:r>
            <a:endParaRPr lang="fr-FR" dirty="0" smtClean="0"/>
          </a:p>
          <a:p>
            <a:pPr algn="l"/>
            <a:endParaRPr lang="fr-FR" dirty="0" smtClean="0"/>
          </a:p>
          <a:p>
            <a:pPr algn="l"/>
            <a:endParaRPr lang="fr-FR" dirty="0"/>
          </a:p>
        </p:txBody>
      </p:sp>
    </p:spTree>
    <p:extLst>
      <p:ext uri="{BB962C8B-B14F-4D97-AF65-F5344CB8AC3E}">
        <p14:creationId xmlns:p14="http://schemas.microsoft.com/office/powerpoint/2010/main" val="2395157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1631" y="681468"/>
            <a:ext cx="11462657" cy="584775"/>
          </a:xfrm>
          <a:prstGeom prst="rect">
            <a:avLst/>
          </a:prstGeom>
        </p:spPr>
        <p:txBody>
          <a:bodyPr wrap="square">
            <a:spAutoFit/>
          </a:bodyPr>
          <a:lstStyle/>
          <a:p>
            <a:pPr fontAlgn="base" hangingPunct="0">
              <a:spcBef>
                <a:spcPts val="900"/>
              </a:spcBef>
              <a:spcAft>
                <a:spcPts val="900"/>
              </a:spcAft>
            </a:pPr>
            <a:r>
              <a:rPr lang="en-GB" sz="3200" b="1" dirty="0">
                <a:cs typeface="Times New Roman" panose="02020603050405020304" pitchFamily="18" charset="0"/>
              </a:rPr>
              <a:t>§</a:t>
            </a:r>
            <a:r>
              <a:rPr lang="en-GB" sz="3200" b="1" dirty="0" smtClean="0">
                <a:ea typeface="Times New Roman" panose="02020603050405020304" pitchFamily="18" charset="0"/>
                <a:cs typeface="Times New Roman" panose="02020603050405020304" pitchFamily="18" charset="0"/>
              </a:rPr>
              <a:t> Type </a:t>
            </a:r>
            <a:r>
              <a:rPr lang="en-GB" sz="3200" b="1" dirty="0">
                <a:ea typeface="Times New Roman" panose="02020603050405020304" pitchFamily="18" charset="0"/>
                <a:cs typeface="Times New Roman" panose="02020603050405020304" pitchFamily="18" charset="0"/>
              </a:rPr>
              <a:t>of Satellite Coverage Data and Transfer to Consumers</a:t>
            </a:r>
            <a:endParaRPr lang="fr-FR" sz="3200" b="1" dirty="0">
              <a:effectLst/>
              <a:ea typeface="SimSun" panose="02010600030101010101" pitchFamily="2" charset="-122"/>
            </a:endParaRPr>
          </a:p>
        </p:txBody>
      </p:sp>
      <p:sp>
        <p:nvSpPr>
          <p:cNvPr id="5" name="Rectangle 4"/>
          <p:cNvSpPr/>
          <p:nvPr/>
        </p:nvSpPr>
        <p:spPr>
          <a:xfrm>
            <a:off x="1030174" y="2436302"/>
            <a:ext cx="8675914" cy="3716402"/>
          </a:xfrm>
          <a:prstGeom prst="rect">
            <a:avLst/>
          </a:prstGeom>
        </p:spPr>
        <p:txBody>
          <a:bodyPr wrap="square">
            <a:spAutoFit/>
          </a:bodyPr>
          <a:lstStyle/>
          <a:p>
            <a:pPr fontAlgn="base" hangingPunct="0">
              <a:spcAft>
                <a:spcPts val="900"/>
              </a:spcAft>
            </a:pPr>
            <a:r>
              <a:rPr lang="en-GB" dirty="0">
                <a:solidFill>
                  <a:srgbClr val="000000"/>
                </a:solidFill>
                <a:latin typeface="Times New Roman" panose="02020603050405020304" pitchFamily="18" charset="0"/>
                <a:ea typeface="Times New Roman" panose="02020603050405020304" pitchFamily="18" charset="0"/>
              </a:rPr>
              <a:t>The following aspects are concluded for normative support.</a:t>
            </a:r>
            <a:endParaRPr lang="fr-FR" dirty="0">
              <a:latin typeface="Times New Roman" panose="02020603050405020304" pitchFamily="18" charset="0"/>
              <a:ea typeface="SimSun" panose="02010600030101010101" pitchFamily="2" charset="-122"/>
            </a:endParaRPr>
          </a:p>
          <a:p>
            <a:pPr marL="342900" indent="-162560" fontAlgn="base" hangingPunct="0">
              <a:spcAft>
                <a:spcPts val="900"/>
              </a:spcAft>
            </a:pPr>
            <a:r>
              <a:rPr lang="en-GB" dirty="0">
                <a:solidFill>
                  <a:srgbClr val="000000"/>
                </a:solidFill>
                <a:latin typeface="Times New Roman" panose="02020603050405020304" pitchFamily="18" charset="0"/>
                <a:ea typeface="Times New Roman" panose="02020603050405020304" pitchFamily="18" charset="0"/>
              </a:rPr>
              <a:t>-</a:t>
            </a:r>
            <a:r>
              <a:rPr lang="en-GB" dirty="0">
                <a:solidFill>
                  <a:srgbClr val="92D050"/>
                </a:solidFill>
                <a:latin typeface="Times New Roman" panose="02020603050405020304" pitchFamily="18" charset="0"/>
                <a:ea typeface="Times New Roman" panose="02020603050405020304" pitchFamily="18" charset="0"/>
              </a:rPr>
              <a:t>	Satellite coverage data is supported in the form of a coverage map for one or more fixed locations and times as described for Solution #15.</a:t>
            </a:r>
            <a:endParaRPr lang="fr-FR" dirty="0">
              <a:solidFill>
                <a:srgbClr val="92D050"/>
              </a:solidFill>
              <a:latin typeface="Times New Roman" panose="02020603050405020304" pitchFamily="18" charset="0"/>
              <a:ea typeface="SimSun" panose="02010600030101010101" pitchFamily="2" charset="-122"/>
            </a:endParaRPr>
          </a:p>
          <a:p>
            <a:pPr marL="342900" indent="-162560" fontAlgn="base" hangingPunct="0">
              <a:spcAft>
                <a:spcPts val="900"/>
              </a:spcAft>
            </a:pPr>
            <a:r>
              <a:rPr lang="en-GB" dirty="0">
                <a:solidFill>
                  <a:srgbClr val="92D050"/>
                </a:solidFill>
                <a:latin typeface="Times New Roman" panose="02020603050405020304" pitchFamily="18" charset="0"/>
                <a:ea typeface="Times New Roman" panose="02020603050405020304" pitchFamily="18" charset="0"/>
              </a:rPr>
              <a:t>-	Satellite coverage data may be optionally supported for a known or predicted UE trajectory or mobility pattern as described for Solutions #17, #19 and #21.</a:t>
            </a:r>
            <a:endParaRPr lang="fr-FR" dirty="0">
              <a:solidFill>
                <a:srgbClr val="92D050"/>
              </a:solidFill>
              <a:latin typeface="Times New Roman" panose="02020603050405020304" pitchFamily="18" charset="0"/>
              <a:ea typeface="SimSun" panose="02010600030101010101" pitchFamily="2" charset="-122"/>
            </a:endParaRPr>
          </a:p>
          <a:p>
            <a:pPr marL="342900" indent="-162560" fontAlgn="base" hangingPunct="0">
              <a:spcAft>
                <a:spcPts val="900"/>
              </a:spcAft>
            </a:pPr>
            <a:r>
              <a:rPr lang="en-GB" dirty="0">
                <a:solidFill>
                  <a:srgbClr val="7030A0"/>
                </a:solidFill>
                <a:latin typeface="Times New Roman" panose="02020603050405020304" pitchFamily="18" charset="0"/>
                <a:ea typeface="Times New Roman" panose="02020603050405020304" pitchFamily="18" charset="0"/>
              </a:rPr>
              <a:t>-	Satellite coverage data may be transferred to a UE from an external server or an AF (internal or external to PLMN) as described for Solutions #15 and #22.</a:t>
            </a:r>
            <a:endParaRPr lang="fr-FR" dirty="0">
              <a:solidFill>
                <a:srgbClr val="7030A0"/>
              </a:solidFill>
              <a:latin typeface="Times New Roman" panose="02020603050405020304" pitchFamily="18" charset="0"/>
              <a:ea typeface="SimSun" panose="02010600030101010101" pitchFamily="2" charset="-122"/>
            </a:endParaRPr>
          </a:p>
          <a:p>
            <a:pPr marL="342900" indent="-162560" fontAlgn="base" hangingPunct="0">
              <a:spcAft>
                <a:spcPts val="900"/>
              </a:spcAft>
            </a:pPr>
            <a:r>
              <a:rPr lang="en-GB" dirty="0">
                <a:solidFill>
                  <a:srgbClr val="7030A0"/>
                </a:solidFill>
                <a:latin typeface="Times New Roman" panose="02020603050405020304" pitchFamily="18" charset="0"/>
                <a:ea typeface="Times New Roman" panose="02020603050405020304" pitchFamily="18" charset="0"/>
              </a:rPr>
              <a:t>-	Whether UP or NAS via an AMF/MME (CP) will be used for the transfer is FFS and will depend on feedback from CT1.</a:t>
            </a:r>
            <a:endParaRPr lang="fr-FR" dirty="0">
              <a:solidFill>
                <a:srgbClr val="7030A0"/>
              </a:solidFill>
              <a:latin typeface="Times New Roman" panose="02020603050405020304" pitchFamily="18" charset="0"/>
              <a:ea typeface="SimSun" panose="02010600030101010101" pitchFamily="2" charset="-122"/>
            </a:endParaRPr>
          </a:p>
          <a:p>
            <a:pPr marL="342900" indent="-162560" fontAlgn="base" hangingPunct="0">
              <a:spcAft>
                <a:spcPts val="900"/>
              </a:spcAft>
            </a:pPr>
            <a:r>
              <a:rPr lang="en-GB" dirty="0">
                <a:solidFill>
                  <a:srgbClr val="000000"/>
                </a:solidFill>
                <a:latin typeface="Times New Roman" panose="02020603050405020304" pitchFamily="18" charset="0"/>
                <a:ea typeface="Times New Roman" panose="02020603050405020304" pitchFamily="18" charset="0"/>
              </a:rPr>
              <a:t>-	</a:t>
            </a:r>
            <a:r>
              <a:rPr lang="en-GB" dirty="0">
                <a:solidFill>
                  <a:srgbClr val="00B0F0"/>
                </a:solidFill>
                <a:latin typeface="Times New Roman" panose="02020603050405020304" pitchFamily="18" charset="0"/>
                <a:ea typeface="Times New Roman" panose="02020603050405020304" pitchFamily="18" charset="0"/>
              </a:rPr>
              <a:t>If satellite coverage data is needed by an AMF, MME, the transfer may be supported by O&amp;M.</a:t>
            </a:r>
            <a:endParaRPr lang="fr-FR" dirty="0">
              <a:solidFill>
                <a:srgbClr val="00B0F0"/>
              </a:solidFill>
              <a:latin typeface="Times New Roman" panose="02020603050405020304" pitchFamily="18" charset="0"/>
              <a:ea typeface="SimSun" panose="02010600030101010101" pitchFamily="2" charset="-122"/>
            </a:endParaRPr>
          </a:p>
        </p:txBody>
      </p:sp>
      <p:sp>
        <p:nvSpPr>
          <p:cNvPr id="6" name="Title 1"/>
          <p:cNvSpPr txBox="1">
            <a:spLocks/>
          </p:cNvSpPr>
          <p:nvPr/>
        </p:nvSpPr>
        <p:spPr>
          <a:xfrm>
            <a:off x="455667" y="111073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u="sng" dirty="0" smtClean="0">
                <a:latin typeface="Arial" panose="020B0604020202020204" pitchFamily="34" charset="0"/>
                <a:ea typeface="Times New Roman" panose="02020603050405020304" pitchFamily="18" charset="0"/>
                <a:cs typeface="Arial" panose="020B0604020202020204" pitchFamily="34" charset="0"/>
              </a:rPr>
              <a:t>S2-2208540</a:t>
            </a:r>
            <a:endParaRPr lang="fr-FR" sz="2400" dirty="0">
              <a:latin typeface="Arial" panose="020B0604020202020204" pitchFamily="34" charset="0"/>
              <a:cs typeface="Arial" panose="020B0604020202020204" pitchFamily="34" charset="0"/>
            </a:endParaRPr>
          </a:p>
        </p:txBody>
      </p:sp>
      <p:sp>
        <p:nvSpPr>
          <p:cNvPr id="9" name="TextBox 8"/>
          <p:cNvSpPr txBox="1"/>
          <p:nvPr/>
        </p:nvSpPr>
        <p:spPr>
          <a:xfrm>
            <a:off x="4172932" y="-70366"/>
            <a:ext cx="2390399" cy="400110"/>
          </a:xfrm>
          <a:prstGeom prst="rect">
            <a:avLst/>
          </a:prstGeom>
          <a:noFill/>
        </p:spPr>
        <p:txBody>
          <a:bodyPr wrap="none" rtlCol="0">
            <a:spAutoFit/>
          </a:bodyPr>
          <a:lstStyle/>
          <a:p>
            <a:pPr algn="ctr"/>
            <a:r>
              <a:rPr lang="fr-FR" sz="2000" b="1" i="1" dirty="0" smtClean="0"/>
              <a:t>Conclusions </a:t>
            </a:r>
            <a:r>
              <a:rPr lang="fr-FR" sz="2000" b="1" i="1" dirty="0" err="1" smtClean="0"/>
              <a:t>analysis</a:t>
            </a:r>
            <a:r>
              <a:rPr lang="fr-FR" sz="2000" b="1" i="1" dirty="0" smtClean="0"/>
              <a:t> </a:t>
            </a:r>
            <a:endParaRPr lang="fr-FR" sz="2000" b="1" i="1" dirty="0"/>
          </a:p>
        </p:txBody>
      </p:sp>
    </p:spTree>
    <p:extLst>
      <p:ext uri="{BB962C8B-B14F-4D97-AF65-F5344CB8AC3E}">
        <p14:creationId xmlns:p14="http://schemas.microsoft.com/office/powerpoint/2010/main" val="3206078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792" y="645711"/>
            <a:ext cx="7493398" cy="584775"/>
          </a:xfrm>
          <a:prstGeom prst="rect">
            <a:avLst/>
          </a:prstGeom>
        </p:spPr>
        <p:txBody>
          <a:bodyPr wrap="none">
            <a:spAutoFit/>
          </a:bodyPr>
          <a:lstStyle/>
          <a:p>
            <a:pPr fontAlgn="base" hangingPunct="0">
              <a:spcBef>
                <a:spcPts val="900"/>
              </a:spcBef>
              <a:spcAft>
                <a:spcPts val="900"/>
              </a:spcAft>
            </a:pPr>
            <a:r>
              <a:rPr lang="en-GB" sz="3200" b="1" dirty="0">
                <a:cs typeface="Times New Roman" panose="02020603050405020304" pitchFamily="18" charset="0"/>
              </a:rPr>
              <a:t>§</a:t>
            </a:r>
            <a:r>
              <a:rPr lang="en-GB" sz="3200" b="1" dirty="0" smtClean="0">
                <a:ea typeface="Times New Roman" panose="02020603050405020304" pitchFamily="18" charset="0"/>
                <a:cs typeface="Times New Roman" panose="02020603050405020304" pitchFamily="18" charset="0"/>
              </a:rPr>
              <a:t> Determination </a:t>
            </a:r>
            <a:r>
              <a:rPr lang="en-GB" sz="3200" b="1" dirty="0">
                <a:ea typeface="Times New Roman" panose="02020603050405020304" pitchFamily="18" charset="0"/>
                <a:cs typeface="Times New Roman" panose="02020603050405020304" pitchFamily="18" charset="0"/>
              </a:rPr>
              <a:t>of Satellite Coverage Gaps</a:t>
            </a:r>
            <a:endParaRPr lang="fr-FR" sz="3200" b="1" dirty="0">
              <a:effectLst/>
              <a:ea typeface="SimSun" panose="02010600030101010101" pitchFamily="2" charset="-122"/>
            </a:endParaRPr>
          </a:p>
        </p:txBody>
      </p:sp>
      <p:sp>
        <p:nvSpPr>
          <p:cNvPr id="4" name="Rectangle 3"/>
          <p:cNvSpPr/>
          <p:nvPr/>
        </p:nvSpPr>
        <p:spPr>
          <a:xfrm>
            <a:off x="460215" y="2117468"/>
            <a:ext cx="11184530" cy="4547399"/>
          </a:xfrm>
          <a:prstGeom prst="rect">
            <a:avLst/>
          </a:prstGeom>
        </p:spPr>
        <p:txBody>
          <a:bodyPr wrap="square">
            <a:spAutoFit/>
          </a:bodyPr>
          <a:lstStyle/>
          <a:p>
            <a:pPr fontAlgn="base" hangingPunct="0">
              <a:spcAft>
                <a:spcPts val="900"/>
              </a:spcAft>
            </a:pPr>
            <a:r>
              <a:rPr lang="en-GB" dirty="0">
                <a:solidFill>
                  <a:srgbClr val="000000"/>
                </a:solidFill>
                <a:latin typeface="Times New Roman" panose="02020603050405020304" pitchFamily="18" charset="0"/>
                <a:ea typeface="Times New Roman" panose="02020603050405020304" pitchFamily="18" charset="0"/>
              </a:rPr>
              <a:t>The following aspects are concluded for normative support.</a:t>
            </a:r>
            <a:endParaRPr lang="fr-FR" dirty="0">
              <a:latin typeface="Times New Roman" panose="02020603050405020304" pitchFamily="18" charset="0"/>
              <a:ea typeface="SimSun" panose="02010600030101010101" pitchFamily="2" charset="-122"/>
            </a:endParaRPr>
          </a:p>
          <a:p>
            <a:pPr marL="342900" indent="-162560" fontAlgn="base" hangingPunct="0">
              <a:spcAft>
                <a:spcPts val="900"/>
              </a:spcAft>
            </a:pPr>
            <a:r>
              <a:rPr lang="en-GB" dirty="0">
                <a:solidFill>
                  <a:srgbClr val="000000"/>
                </a:solidFill>
                <a:latin typeface="Times New Roman" panose="02020603050405020304" pitchFamily="18" charset="0"/>
                <a:ea typeface="Times New Roman" panose="02020603050405020304" pitchFamily="18" charset="0"/>
              </a:rPr>
              <a:t>-	</a:t>
            </a:r>
            <a:r>
              <a:rPr lang="en-GB" dirty="0">
                <a:solidFill>
                  <a:srgbClr val="C00000"/>
                </a:solidFill>
                <a:latin typeface="Times New Roman" panose="02020603050405020304" pitchFamily="18" charset="0"/>
                <a:ea typeface="Times New Roman" panose="02020603050405020304" pitchFamily="18" charset="0"/>
              </a:rPr>
              <a:t>Determination of satellite coverage gaps may be supported by UEs based on satellite coverage data received according to clause 8.</a:t>
            </a:r>
            <a:r>
              <a:rPr lang="en-GB" dirty="0">
                <a:solidFill>
                  <a:srgbClr val="C00000"/>
                </a:solidFill>
                <a:highlight>
                  <a:srgbClr val="FFFF00"/>
                </a:highlight>
                <a:latin typeface="Times New Roman" panose="02020603050405020304" pitchFamily="18" charset="0"/>
                <a:ea typeface="Times New Roman" panose="02020603050405020304" pitchFamily="18" charset="0"/>
              </a:rPr>
              <a:t>x</a:t>
            </a:r>
            <a:r>
              <a:rPr lang="en-GB" dirty="0">
                <a:solidFill>
                  <a:srgbClr val="C00000"/>
                </a:solidFill>
                <a:latin typeface="Times New Roman" panose="02020603050405020304" pitchFamily="18" charset="0"/>
                <a:ea typeface="Times New Roman" panose="02020603050405020304" pitchFamily="18" charset="0"/>
              </a:rPr>
              <a:t>. For E-UTRAN UEs, the additional data defined in clause 8.x for determination of satellite coverage gaps will be supported together with what is already defined in Rel.17 TS 36.331 [16]</a:t>
            </a:r>
            <a:r>
              <a:rPr lang="en-GB" dirty="0">
                <a:solidFill>
                  <a:srgbClr val="7030A0"/>
                </a:solidFill>
                <a:latin typeface="Times New Roman" panose="02020603050405020304" pitchFamily="18" charset="0"/>
                <a:ea typeface="Times New Roman" panose="02020603050405020304" pitchFamily="18" charset="0"/>
              </a:rPr>
              <a:t>. </a:t>
            </a:r>
            <a:r>
              <a:rPr lang="en-GB" dirty="0">
                <a:solidFill>
                  <a:srgbClr val="92D050"/>
                </a:solidFill>
                <a:latin typeface="Times New Roman" panose="02020603050405020304" pitchFamily="18" charset="0"/>
                <a:ea typeface="Times New Roman" panose="02020603050405020304" pitchFamily="18" charset="0"/>
              </a:rPr>
              <a:t>Whether NG-RAN will support e</a:t>
            </a:r>
            <a:r>
              <a:rPr lang="en-GB" dirty="0">
                <a:solidFill>
                  <a:srgbClr val="92D050"/>
                </a:solidFill>
                <a:latin typeface="Times New Roman" panose="02020603050405020304" pitchFamily="18" charset="0"/>
                <a:ea typeface="SimSun" panose="02010600030101010101" pitchFamily="2" charset="-122"/>
              </a:rPr>
              <a:t>phemeris data and coverage parameters to the UE in RRC for NR will be decided by RAN WGs</a:t>
            </a:r>
            <a:r>
              <a:rPr lang="en-GB" dirty="0">
                <a:latin typeface="Times New Roman" panose="02020603050405020304" pitchFamily="18" charset="0"/>
                <a:ea typeface="SimSun" panose="02010600030101010101" pitchFamily="2" charset="-122"/>
              </a:rPr>
              <a:t>.</a:t>
            </a:r>
            <a:endParaRPr lang="fr-FR" dirty="0">
              <a:latin typeface="Times New Roman" panose="02020603050405020304" pitchFamily="18" charset="0"/>
              <a:ea typeface="SimSun" panose="02010600030101010101" pitchFamily="2" charset="-122"/>
            </a:endParaRPr>
          </a:p>
          <a:p>
            <a:pPr marL="342900" indent="-162560" fontAlgn="base" hangingPunct="0">
              <a:spcAft>
                <a:spcPts val="900"/>
              </a:spcAft>
            </a:pPr>
            <a:r>
              <a:rPr lang="en-GB" dirty="0">
                <a:solidFill>
                  <a:srgbClr val="C00000"/>
                </a:solidFill>
                <a:latin typeface="Times New Roman" panose="02020603050405020304" pitchFamily="18" charset="0"/>
                <a:ea typeface="Times New Roman" panose="02020603050405020304" pitchFamily="18" charset="0"/>
              </a:rPr>
              <a:t>-	UEs will indicate an impending satellite coverage gap, when known, to an AMF or MME as described for Solution #6 and Solution #16 and will notify the AMF or MME when the satellite coverage gap has ended as described for Solution #16.</a:t>
            </a:r>
            <a:endParaRPr lang="fr-FR" dirty="0">
              <a:solidFill>
                <a:srgbClr val="C00000"/>
              </a:solidFill>
              <a:latin typeface="Times New Roman" panose="02020603050405020304" pitchFamily="18" charset="0"/>
              <a:ea typeface="SimSun" panose="02010600030101010101" pitchFamily="2" charset="-122"/>
            </a:endParaRPr>
          </a:p>
          <a:p>
            <a:pPr marL="342900" indent="-162560" fontAlgn="base" hangingPunct="0">
              <a:spcAft>
                <a:spcPts val="900"/>
              </a:spcAft>
            </a:pPr>
            <a:r>
              <a:rPr lang="en-GB" dirty="0">
                <a:solidFill>
                  <a:schemeClr val="accent4">
                    <a:lumMod val="75000"/>
                  </a:schemeClr>
                </a:solidFill>
                <a:latin typeface="Times New Roman" panose="02020603050405020304" pitchFamily="18" charset="0"/>
                <a:ea typeface="Times New Roman" panose="02020603050405020304" pitchFamily="18" charset="0"/>
              </a:rPr>
              <a:t>-	</a:t>
            </a:r>
            <a:r>
              <a:rPr lang="en-GB" dirty="0" smtClean="0">
                <a:solidFill>
                  <a:schemeClr val="accent4">
                    <a:lumMod val="75000"/>
                  </a:schemeClr>
                </a:solidFill>
                <a:latin typeface="Times New Roman" panose="02020603050405020304" pitchFamily="18" charset="0"/>
                <a:ea typeface="Times New Roman" panose="02020603050405020304" pitchFamily="18" charset="0"/>
              </a:rPr>
              <a:t>An MME, AMF may verify an impending satellite coverage gap provided by a UE using satellite </a:t>
            </a:r>
            <a:r>
              <a:rPr lang="en-GB" dirty="0">
                <a:solidFill>
                  <a:schemeClr val="accent4">
                    <a:lumMod val="75000"/>
                  </a:schemeClr>
                </a:solidFill>
                <a:latin typeface="Times New Roman" panose="02020603050405020304" pitchFamily="18" charset="0"/>
                <a:ea typeface="Times New Roman" panose="02020603050405020304" pitchFamily="18" charset="0"/>
              </a:rPr>
              <a:t>coverage data (e.g. </a:t>
            </a:r>
            <a:r>
              <a:rPr lang="en-GB" dirty="0" smtClean="0">
                <a:solidFill>
                  <a:schemeClr val="accent4">
                    <a:lumMod val="75000"/>
                  </a:schemeClr>
                </a:solidFill>
                <a:latin typeface="Times New Roman" panose="02020603050405020304" pitchFamily="18" charset="0"/>
                <a:ea typeface="Times New Roman" panose="02020603050405020304" pitchFamily="18" charset="0"/>
              </a:rPr>
              <a:t>provided </a:t>
            </a:r>
            <a:r>
              <a:rPr lang="en-GB" dirty="0">
                <a:solidFill>
                  <a:schemeClr val="accent4">
                    <a:lumMod val="75000"/>
                  </a:schemeClr>
                </a:solidFill>
                <a:latin typeface="Times New Roman" panose="02020603050405020304" pitchFamily="18" charset="0"/>
                <a:ea typeface="Times New Roman" panose="02020603050405020304" pitchFamily="18" charset="0"/>
              </a:rPr>
              <a:t>by O&amp;M) as defined in clause 8.x.</a:t>
            </a:r>
            <a:endParaRPr lang="fr-FR" dirty="0">
              <a:solidFill>
                <a:schemeClr val="accent4">
                  <a:lumMod val="75000"/>
                </a:schemeClr>
              </a:solidFill>
              <a:latin typeface="Times New Roman" panose="02020603050405020304" pitchFamily="18" charset="0"/>
              <a:ea typeface="SimSun" panose="02010600030101010101" pitchFamily="2" charset="-122"/>
            </a:endParaRPr>
          </a:p>
          <a:p>
            <a:pPr marL="342900" indent="-162560" fontAlgn="base" hangingPunct="0">
              <a:spcAft>
                <a:spcPts val="900"/>
              </a:spcAft>
            </a:pPr>
            <a:r>
              <a:rPr lang="en-GB" dirty="0">
                <a:solidFill>
                  <a:schemeClr val="accent4">
                    <a:lumMod val="75000"/>
                  </a:schemeClr>
                </a:solidFill>
                <a:latin typeface="Times New Roman" panose="02020603050405020304" pitchFamily="18" charset="0"/>
                <a:ea typeface="Times New Roman" panose="02020603050405020304" pitchFamily="18" charset="0"/>
              </a:rPr>
              <a:t>-	An AMF or MME uses an indication of an impending satellite coverage gap provided by a UE or determined by the AMF or MME to avoid paging the UE during the coverage gap and initiate procedures to buffer DL data.</a:t>
            </a:r>
            <a:endParaRPr lang="fr-FR" dirty="0">
              <a:solidFill>
                <a:schemeClr val="accent4">
                  <a:lumMod val="75000"/>
                </a:schemeClr>
              </a:solidFill>
              <a:latin typeface="Times New Roman" panose="02020603050405020304" pitchFamily="18" charset="0"/>
              <a:ea typeface="SimSun" panose="02010600030101010101" pitchFamily="2" charset="-122"/>
            </a:endParaRPr>
          </a:p>
          <a:p>
            <a:pPr marL="342900" indent="-162560" fontAlgn="base" hangingPunct="0">
              <a:spcAft>
                <a:spcPts val="900"/>
              </a:spcAft>
            </a:pPr>
            <a:r>
              <a:rPr lang="en-GB" dirty="0">
                <a:solidFill>
                  <a:schemeClr val="accent4">
                    <a:lumMod val="75000"/>
                  </a:schemeClr>
                </a:solidFill>
                <a:latin typeface="Times New Roman" panose="02020603050405020304" pitchFamily="18" charset="0"/>
                <a:ea typeface="Times New Roman" panose="02020603050405020304" pitchFamily="18" charset="0"/>
              </a:rPr>
              <a:t>-	An MME or AMF may adjust power saving parameters for a UE (for </a:t>
            </a:r>
            <a:r>
              <a:rPr lang="en-GB" dirty="0" err="1">
                <a:solidFill>
                  <a:schemeClr val="accent4">
                    <a:lumMod val="75000"/>
                  </a:schemeClr>
                </a:solidFill>
                <a:latin typeface="Times New Roman" panose="02020603050405020304" pitchFamily="18" charset="0"/>
                <a:ea typeface="Times New Roman" panose="02020603050405020304" pitchFamily="18" charset="0"/>
              </a:rPr>
              <a:t>eDRX</a:t>
            </a:r>
            <a:r>
              <a:rPr lang="en-GB" dirty="0">
                <a:solidFill>
                  <a:schemeClr val="accent4">
                    <a:lumMod val="75000"/>
                  </a:schemeClr>
                </a:solidFill>
                <a:latin typeface="Times New Roman" panose="02020603050405020304" pitchFamily="18" charset="0"/>
                <a:ea typeface="Times New Roman" panose="02020603050405020304" pitchFamily="18" charset="0"/>
              </a:rPr>
              <a:t>, MICO or PSM) to reduce UE power consumption during a satellite coverage gap as described for Solution #1, Solution #2, Solution #5. </a:t>
            </a:r>
            <a:endParaRPr lang="fr-FR" dirty="0">
              <a:solidFill>
                <a:schemeClr val="accent4">
                  <a:lumMod val="75000"/>
                </a:schemeClr>
              </a:solidFill>
              <a:latin typeface="Times New Roman" panose="02020603050405020304" pitchFamily="18" charset="0"/>
              <a:ea typeface="SimSun" panose="02010600030101010101" pitchFamily="2" charset="-122"/>
            </a:endParaRPr>
          </a:p>
        </p:txBody>
      </p:sp>
      <p:sp>
        <p:nvSpPr>
          <p:cNvPr id="5" name="Title 1"/>
          <p:cNvSpPr txBox="1">
            <a:spLocks/>
          </p:cNvSpPr>
          <p:nvPr/>
        </p:nvSpPr>
        <p:spPr>
          <a:xfrm>
            <a:off x="358616" y="93809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u="sng" dirty="0" smtClean="0">
                <a:latin typeface="Arial" panose="020B0604020202020204" pitchFamily="34" charset="0"/>
                <a:ea typeface="Times New Roman" panose="02020603050405020304" pitchFamily="18" charset="0"/>
                <a:cs typeface="Arial" panose="020B0604020202020204" pitchFamily="34" charset="0"/>
              </a:rPr>
              <a:t>S2-2208540</a:t>
            </a:r>
            <a:endParaRPr lang="fr-FR" sz="2400" dirty="0">
              <a:latin typeface="Arial" panose="020B0604020202020204" pitchFamily="34" charset="0"/>
              <a:cs typeface="Arial" panose="020B0604020202020204" pitchFamily="34" charset="0"/>
            </a:endParaRPr>
          </a:p>
        </p:txBody>
      </p:sp>
      <p:sp>
        <p:nvSpPr>
          <p:cNvPr id="8" name="TextBox 7"/>
          <p:cNvSpPr txBox="1"/>
          <p:nvPr/>
        </p:nvSpPr>
        <p:spPr>
          <a:xfrm>
            <a:off x="4172932" y="-70366"/>
            <a:ext cx="2390399" cy="400110"/>
          </a:xfrm>
          <a:prstGeom prst="rect">
            <a:avLst/>
          </a:prstGeom>
          <a:noFill/>
        </p:spPr>
        <p:txBody>
          <a:bodyPr wrap="none" rtlCol="0">
            <a:spAutoFit/>
          </a:bodyPr>
          <a:lstStyle/>
          <a:p>
            <a:pPr algn="ctr"/>
            <a:r>
              <a:rPr lang="fr-FR" sz="2000" b="1" i="1" dirty="0" smtClean="0"/>
              <a:t>Conclusions </a:t>
            </a:r>
            <a:r>
              <a:rPr lang="fr-FR" sz="2000" b="1" i="1" dirty="0" err="1" smtClean="0"/>
              <a:t>analysis</a:t>
            </a:r>
            <a:r>
              <a:rPr lang="fr-FR" sz="2000" b="1" i="1" dirty="0" smtClean="0"/>
              <a:t> </a:t>
            </a:r>
            <a:endParaRPr lang="fr-FR" sz="2000" b="1" i="1" dirty="0"/>
          </a:p>
        </p:txBody>
      </p:sp>
    </p:spTree>
    <p:extLst>
      <p:ext uri="{BB962C8B-B14F-4D97-AF65-F5344CB8AC3E}">
        <p14:creationId xmlns:p14="http://schemas.microsoft.com/office/powerpoint/2010/main" val="318343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4755" y="638062"/>
            <a:ext cx="10934158" cy="584775"/>
          </a:xfrm>
          <a:prstGeom prst="rect">
            <a:avLst/>
          </a:prstGeom>
        </p:spPr>
        <p:txBody>
          <a:bodyPr wrap="square">
            <a:spAutoFit/>
          </a:bodyPr>
          <a:lstStyle/>
          <a:p>
            <a:r>
              <a:rPr lang="en-GB" sz="3200" b="1" dirty="0">
                <a:cs typeface="Times New Roman" panose="02020603050405020304" pitchFamily="18" charset="0"/>
              </a:rPr>
              <a:t>§</a:t>
            </a:r>
            <a:r>
              <a:rPr lang="en-GB" sz="3200" b="1" dirty="0" smtClean="0">
                <a:ea typeface="Times New Roman" panose="02020603050405020304" pitchFamily="18" charset="0"/>
                <a:cs typeface="Times New Roman" panose="02020603050405020304" pitchFamily="18" charset="0"/>
              </a:rPr>
              <a:t> </a:t>
            </a:r>
            <a:r>
              <a:rPr lang="fr-FR" sz="3200" b="1" dirty="0" smtClean="0">
                <a:cs typeface="Arial" panose="020B0604020202020204" pitchFamily="34" charset="0"/>
              </a:rPr>
              <a:t>conclusion on satellite </a:t>
            </a:r>
            <a:r>
              <a:rPr lang="fr-FR" sz="3200" b="1" dirty="0" err="1" smtClean="0">
                <a:cs typeface="Arial" panose="020B0604020202020204" pitchFamily="34" charset="0"/>
              </a:rPr>
              <a:t>coverage</a:t>
            </a:r>
            <a:r>
              <a:rPr lang="fr-FR" sz="3200" b="1" dirty="0" smtClean="0">
                <a:cs typeface="Arial" panose="020B0604020202020204" pitchFamily="34" charset="0"/>
              </a:rPr>
              <a:t> information provision </a:t>
            </a:r>
            <a:endParaRPr lang="fr-FR" sz="3200" b="1" dirty="0">
              <a:cs typeface="Arial" panose="020B0604020202020204" pitchFamily="34" charset="0"/>
            </a:endParaRPr>
          </a:p>
        </p:txBody>
      </p:sp>
      <p:sp>
        <p:nvSpPr>
          <p:cNvPr id="5" name="Title 1"/>
          <p:cNvSpPr txBox="1">
            <a:spLocks/>
          </p:cNvSpPr>
          <p:nvPr/>
        </p:nvSpPr>
        <p:spPr>
          <a:xfrm>
            <a:off x="414034" y="99958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u="sng" dirty="0" smtClean="0">
                <a:latin typeface="Arial" panose="020B0604020202020204" pitchFamily="34" charset="0"/>
                <a:ea typeface="Times New Roman" panose="02020603050405020304" pitchFamily="18" charset="0"/>
                <a:cs typeface="Arial" panose="020B0604020202020204" pitchFamily="34" charset="0"/>
              </a:rPr>
              <a:t>S2-2208877</a:t>
            </a:r>
            <a:endParaRPr lang="fr-FR" sz="2400" dirty="0">
              <a:latin typeface="Arial" panose="020B0604020202020204" pitchFamily="34" charset="0"/>
              <a:cs typeface="Arial" panose="020B0604020202020204" pitchFamily="34" charset="0"/>
            </a:endParaRPr>
          </a:p>
        </p:txBody>
      </p:sp>
      <p:sp>
        <p:nvSpPr>
          <p:cNvPr id="6" name="Rectangle 5"/>
          <p:cNvSpPr/>
          <p:nvPr/>
        </p:nvSpPr>
        <p:spPr>
          <a:xfrm>
            <a:off x="702669" y="2213713"/>
            <a:ext cx="10847073" cy="2308324"/>
          </a:xfrm>
          <a:prstGeom prst="rect">
            <a:avLst/>
          </a:prstGeom>
        </p:spPr>
        <p:txBody>
          <a:bodyPr wrap="square">
            <a:spAutoFit/>
          </a:bodyPr>
          <a:lstStyle/>
          <a:p>
            <a:r>
              <a:rPr lang="en-US" dirty="0" smtClean="0"/>
              <a:t>Based on the evaluation on candidate solutions, follow aspects can be concluded:</a:t>
            </a:r>
          </a:p>
          <a:p>
            <a:r>
              <a:rPr lang="en-US" dirty="0" smtClean="0">
                <a:solidFill>
                  <a:srgbClr val="7030A0"/>
                </a:solidFill>
              </a:rPr>
              <a:t>-	The UE determines its in or out of satellite coverage in the current position based on the RAN broadcast 	satellite information.</a:t>
            </a:r>
          </a:p>
          <a:p>
            <a:r>
              <a:rPr lang="en-US" dirty="0" smtClean="0">
                <a:solidFill>
                  <a:srgbClr val="00B0F0"/>
                </a:solidFill>
              </a:rPr>
              <a:t>-	The AMF/MME obtains satellite information (e.g. ephemeris data, satellite footprint) from external 	server or AF in order to perform mobility management or power saving.</a:t>
            </a:r>
          </a:p>
          <a:p>
            <a:r>
              <a:rPr lang="en-US" dirty="0" smtClean="0">
                <a:solidFill>
                  <a:schemeClr val="accent4">
                    <a:lumMod val="75000"/>
                  </a:schemeClr>
                </a:solidFill>
              </a:rPr>
              <a:t>-	The AMF/MME determines the satellite coverage information for a UE based on satellite information, UE 	given location information or mobility patterns.</a:t>
            </a:r>
          </a:p>
          <a:p>
            <a:r>
              <a:rPr lang="en-US" dirty="0" smtClean="0">
                <a:solidFill>
                  <a:schemeClr val="accent4">
                    <a:lumMod val="75000"/>
                  </a:schemeClr>
                </a:solidFill>
              </a:rPr>
              <a:t>-	The AMF/MME provides the satellite coverage information to the UE if necessary.</a:t>
            </a:r>
            <a:endParaRPr lang="en-US" dirty="0">
              <a:solidFill>
                <a:schemeClr val="accent4">
                  <a:lumMod val="75000"/>
                </a:schemeClr>
              </a:solidFill>
            </a:endParaRPr>
          </a:p>
        </p:txBody>
      </p:sp>
      <p:sp>
        <p:nvSpPr>
          <p:cNvPr id="9" name="TextBox 8"/>
          <p:cNvSpPr txBox="1"/>
          <p:nvPr/>
        </p:nvSpPr>
        <p:spPr>
          <a:xfrm>
            <a:off x="4172932" y="-70366"/>
            <a:ext cx="2390399" cy="400110"/>
          </a:xfrm>
          <a:prstGeom prst="rect">
            <a:avLst/>
          </a:prstGeom>
          <a:noFill/>
        </p:spPr>
        <p:txBody>
          <a:bodyPr wrap="none" rtlCol="0">
            <a:spAutoFit/>
          </a:bodyPr>
          <a:lstStyle/>
          <a:p>
            <a:pPr algn="ctr"/>
            <a:r>
              <a:rPr lang="fr-FR" sz="2000" b="1" i="1" dirty="0" smtClean="0"/>
              <a:t>Conclusions </a:t>
            </a:r>
            <a:r>
              <a:rPr lang="fr-FR" sz="2000" b="1" i="1" dirty="0" err="1" smtClean="0"/>
              <a:t>analysis</a:t>
            </a:r>
            <a:r>
              <a:rPr lang="fr-FR" sz="2000" b="1" i="1" dirty="0" smtClean="0"/>
              <a:t> </a:t>
            </a:r>
            <a:endParaRPr lang="fr-FR" sz="2000" b="1" i="1" dirty="0"/>
          </a:p>
        </p:txBody>
      </p:sp>
    </p:spTree>
    <p:extLst>
      <p:ext uri="{BB962C8B-B14F-4D97-AF65-F5344CB8AC3E}">
        <p14:creationId xmlns:p14="http://schemas.microsoft.com/office/powerpoint/2010/main" val="21394402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21670" y="58870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u="sng" dirty="0" smtClean="0">
                <a:latin typeface="Arial" panose="020B0604020202020204" pitchFamily="34" charset="0"/>
                <a:ea typeface="Times New Roman" panose="02020603050405020304" pitchFamily="18" charset="0"/>
                <a:cs typeface="Arial" panose="020B0604020202020204" pitchFamily="34" charset="0"/>
              </a:rPr>
              <a:t>S2-2209026</a:t>
            </a:r>
            <a:endParaRPr lang="fr-FR" sz="2400" dirty="0">
              <a:latin typeface="Arial" panose="020B0604020202020204" pitchFamily="34" charset="0"/>
              <a:cs typeface="Arial" panose="020B0604020202020204" pitchFamily="34" charset="0"/>
            </a:endParaRPr>
          </a:p>
        </p:txBody>
      </p:sp>
      <p:sp>
        <p:nvSpPr>
          <p:cNvPr id="6" name="Rectangle 5"/>
          <p:cNvSpPr/>
          <p:nvPr/>
        </p:nvSpPr>
        <p:spPr>
          <a:xfrm>
            <a:off x="707570" y="1750982"/>
            <a:ext cx="10330543" cy="2308324"/>
          </a:xfrm>
          <a:prstGeom prst="rect">
            <a:avLst/>
          </a:prstGeom>
        </p:spPr>
        <p:txBody>
          <a:bodyPr wrap="square">
            <a:spAutoFit/>
          </a:bodyPr>
          <a:lstStyle/>
          <a:p>
            <a:r>
              <a:rPr lang="en-US" dirty="0"/>
              <a:t>The following aspects are concluded as principles for the normative work:</a:t>
            </a:r>
          </a:p>
          <a:p>
            <a:r>
              <a:rPr lang="en-US" dirty="0">
                <a:solidFill>
                  <a:srgbClr val="92D050"/>
                </a:solidFill>
              </a:rPr>
              <a:t>-	Coverage information shall be provisioned to both UE and AMF/MME;</a:t>
            </a:r>
          </a:p>
          <a:p>
            <a:r>
              <a:rPr lang="en-US" dirty="0"/>
              <a:t>-	</a:t>
            </a:r>
            <a:r>
              <a:rPr lang="en-US" dirty="0">
                <a:solidFill>
                  <a:srgbClr val="92D050"/>
                </a:solidFill>
              </a:rPr>
              <a:t>Coverage information shall include timing information when UE moves out/in of NTN coverage. The </a:t>
            </a:r>
            <a:r>
              <a:rPr lang="en-US" dirty="0" smtClean="0">
                <a:solidFill>
                  <a:srgbClr val="92D050"/>
                </a:solidFill>
              </a:rPr>
              <a:t>	coding </a:t>
            </a:r>
            <a:r>
              <a:rPr lang="en-US" dirty="0">
                <a:solidFill>
                  <a:srgbClr val="92D050"/>
                </a:solidFill>
              </a:rPr>
              <a:t>or the detail of the values will be determined in CT WGs;</a:t>
            </a:r>
          </a:p>
          <a:p>
            <a:r>
              <a:rPr lang="en-US" dirty="0">
                <a:solidFill>
                  <a:srgbClr val="00B0F0"/>
                </a:solidFill>
              </a:rPr>
              <a:t>-	AMF/MME shall not generate coverage information by itself to be used for setting up the power </a:t>
            </a:r>
            <a:r>
              <a:rPr lang="en-US" dirty="0" smtClean="0">
                <a:solidFill>
                  <a:srgbClr val="00B0F0"/>
                </a:solidFill>
              </a:rPr>
              <a:t>	saving </a:t>
            </a:r>
            <a:r>
              <a:rPr lang="en-US" dirty="0">
                <a:solidFill>
                  <a:srgbClr val="00B0F0"/>
                </a:solidFill>
              </a:rPr>
              <a:t>parameters or handling mobility management of NTN UE. Instead AMF/MME shall request </a:t>
            </a:r>
            <a:r>
              <a:rPr lang="en-US" dirty="0" smtClean="0">
                <a:solidFill>
                  <a:srgbClr val="00B0F0"/>
                </a:solidFill>
              </a:rPr>
              <a:t>	those </a:t>
            </a:r>
            <a:r>
              <a:rPr lang="en-US" dirty="0">
                <a:solidFill>
                  <a:srgbClr val="00B0F0"/>
                </a:solidFill>
              </a:rPr>
              <a:t>information to other NF such as NWDAF; and</a:t>
            </a:r>
          </a:p>
          <a:p>
            <a:r>
              <a:rPr lang="en-US" dirty="0">
                <a:solidFill>
                  <a:srgbClr val="00B0F0"/>
                </a:solidFill>
              </a:rPr>
              <a:t>-	The NF that generates coverage information shall be located inside 3GPP domain.</a:t>
            </a:r>
          </a:p>
        </p:txBody>
      </p:sp>
      <p:sp>
        <p:nvSpPr>
          <p:cNvPr id="8" name="TextBox 7"/>
          <p:cNvSpPr txBox="1"/>
          <p:nvPr/>
        </p:nvSpPr>
        <p:spPr>
          <a:xfrm>
            <a:off x="4172932" y="-70366"/>
            <a:ext cx="2390399" cy="400110"/>
          </a:xfrm>
          <a:prstGeom prst="rect">
            <a:avLst/>
          </a:prstGeom>
          <a:noFill/>
        </p:spPr>
        <p:txBody>
          <a:bodyPr wrap="none" rtlCol="0">
            <a:spAutoFit/>
          </a:bodyPr>
          <a:lstStyle/>
          <a:p>
            <a:pPr algn="ctr"/>
            <a:r>
              <a:rPr lang="fr-FR" sz="2000" b="1" i="1" dirty="0" smtClean="0"/>
              <a:t>Conclusions </a:t>
            </a:r>
            <a:r>
              <a:rPr lang="fr-FR" sz="2000" b="1" i="1" dirty="0" err="1" smtClean="0"/>
              <a:t>analysis</a:t>
            </a:r>
            <a:r>
              <a:rPr lang="fr-FR" sz="2000" b="1" i="1" dirty="0" smtClean="0"/>
              <a:t> </a:t>
            </a:r>
            <a:endParaRPr lang="fr-FR" sz="2000" b="1" i="1" dirty="0"/>
          </a:p>
        </p:txBody>
      </p:sp>
    </p:spTree>
    <p:extLst>
      <p:ext uri="{BB962C8B-B14F-4D97-AF65-F5344CB8AC3E}">
        <p14:creationId xmlns:p14="http://schemas.microsoft.com/office/powerpoint/2010/main" val="31158666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1249" y="695427"/>
            <a:ext cx="4155305" cy="584775"/>
          </a:xfrm>
          <a:prstGeom prst="rect">
            <a:avLst/>
          </a:prstGeom>
        </p:spPr>
        <p:txBody>
          <a:bodyPr wrap="none">
            <a:spAutoFit/>
          </a:bodyPr>
          <a:lstStyle/>
          <a:p>
            <a:pPr fontAlgn="base" hangingPunct="0">
              <a:spcBef>
                <a:spcPts val="900"/>
              </a:spcBef>
              <a:spcAft>
                <a:spcPts val="900"/>
              </a:spcAft>
            </a:pPr>
            <a:r>
              <a:rPr lang="en-GB" sz="3200" b="1" dirty="0">
                <a:cs typeface="Times New Roman" panose="02020603050405020304" pitchFamily="18" charset="0"/>
              </a:rPr>
              <a:t>§ </a:t>
            </a:r>
            <a:r>
              <a:rPr lang="en-GB" sz="3200" b="1" i="1" dirty="0" smtClean="0">
                <a:ea typeface="Times New Roman" panose="02020603050405020304" pitchFamily="18" charset="0"/>
                <a:cs typeface="Times New Roman" panose="02020603050405020304" pitchFamily="18" charset="0"/>
              </a:rPr>
              <a:t>No chapter indication</a:t>
            </a:r>
            <a:endParaRPr lang="fr-FR" sz="3200" b="1" i="1" dirty="0">
              <a:effectLst/>
              <a:ea typeface="SimSun" panose="02010600030101010101" pitchFamily="2" charset="-122"/>
            </a:endParaRPr>
          </a:p>
        </p:txBody>
      </p:sp>
      <p:sp>
        <p:nvSpPr>
          <p:cNvPr id="5" name="Rectangle 4"/>
          <p:cNvSpPr/>
          <p:nvPr/>
        </p:nvSpPr>
        <p:spPr>
          <a:xfrm>
            <a:off x="852055" y="2607083"/>
            <a:ext cx="10439400" cy="3139321"/>
          </a:xfrm>
          <a:prstGeom prst="rect">
            <a:avLst/>
          </a:prstGeom>
        </p:spPr>
        <p:txBody>
          <a:bodyPr wrap="square">
            <a:spAutoFit/>
          </a:bodyPr>
          <a:lstStyle/>
          <a:p>
            <a:r>
              <a:rPr lang="en-US" dirty="0" smtClean="0">
                <a:solidFill>
                  <a:schemeClr val="accent2">
                    <a:lumMod val="75000"/>
                  </a:schemeClr>
                </a:solidFill>
              </a:rPr>
              <a:t>The following aspects are concluded as principles for the normative work:</a:t>
            </a:r>
          </a:p>
          <a:p>
            <a:r>
              <a:rPr lang="en-US" dirty="0" smtClean="0">
                <a:solidFill>
                  <a:schemeClr val="accent2">
                    <a:lumMod val="75000"/>
                  </a:schemeClr>
                </a:solidFill>
              </a:rPr>
              <a:t>The UDM in HPLMN configures a </a:t>
            </a:r>
            <a:r>
              <a:rPr lang="en-US" dirty="0" err="1" smtClean="0">
                <a:solidFill>
                  <a:schemeClr val="accent2">
                    <a:lumMod val="75000"/>
                  </a:schemeClr>
                </a:solidFill>
              </a:rPr>
              <a:t>DisCoNoserviceapplicability</a:t>
            </a:r>
            <a:r>
              <a:rPr lang="en-US" dirty="0" smtClean="0">
                <a:solidFill>
                  <a:schemeClr val="accent2">
                    <a:lumMod val="75000"/>
                  </a:schemeClr>
                </a:solidFill>
              </a:rPr>
              <a:t> parameter in per PLMN basis to the UE using UE Parameters Update via UDM Control Plane Procedure as described in clause 4.20 of TS 23.502 [3]. Based on </a:t>
            </a:r>
            <a:r>
              <a:rPr lang="en-US" dirty="0" err="1" smtClean="0">
                <a:solidFill>
                  <a:schemeClr val="accent2">
                    <a:lumMod val="75000"/>
                  </a:schemeClr>
                </a:solidFill>
              </a:rPr>
              <a:t>DisCoNoserviceapplicability</a:t>
            </a:r>
            <a:r>
              <a:rPr lang="en-US" dirty="0" smtClean="0">
                <a:solidFill>
                  <a:schemeClr val="accent2">
                    <a:lumMod val="75000"/>
                  </a:schemeClr>
                </a:solidFill>
              </a:rPr>
              <a:t> parameter of the serving PLMN, the UE using Satellite RAT determines whether to negotiate power saving mechanisms before entering no service discontinues NTN coverage and whether to remain in no service in current PLMN after entering no service discontinues NTN coverage. </a:t>
            </a:r>
          </a:p>
          <a:p>
            <a:r>
              <a:rPr lang="en-US" dirty="0" smtClean="0">
                <a:solidFill>
                  <a:schemeClr val="accent2">
                    <a:lumMod val="75000"/>
                  </a:schemeClr>
                </a:solidFill>
              </a:rPr>
              <a:t>The Steering of Roaming information is enhanced to configure a roaming UE with the list of preferred PLMN/access technology combinations, and the </a:t>
            </a:r>
            <a:r>
              <a:rPr lang="en-US" dirty="0" err="1" smtClean="0">
                <a:solidFill>
                  <a:schemeClr val="accent2">
                    <a:lumMod val="75000"/>
                  </a:schemeClr>
                </a:solidFill>
              </a:rPr>
              <a:t>DisCoNoserviceapplicability</a:t>
            </a:r>
            <a:r>
              <a:rPr lang="en-US" dirty="0" smtClean="0">
                <a:solidFill>
                  <a:schemeClr val="accent2">
                    <a:lumMod val="75000"/>
                  </a:schemeClr>
                </a:solidFill>
              </a:rPr>
              <a:t> parameter is in per PLMN/Satellite RAT basis.</a:t>
            </a:r>
          </a:p>
          <a:p>
            <a:r>
              <a:rPr lang="en-US" dirty="0" smtClean="0">
                <a:solidFill>
                  <a:schemeClr val="accent2">
                    <a:lumMod val="75000"/>
                  </a:schemeClr>
                </a:solidFill>
              </a:rPr>
              <a:t>Editor’s Note:	It is FFS whether any RAN impact is needed for 5GC to support data rate exposure to the AF.</a:t>
            </a:r>
            <a:endParaRPr lang="en-US" dirty="0">
              <a:solidFill>
                <a:schemeClr val="accent2">
                  <a:lumMod val="75000"/>
                </a:schemeClr>
              </a:solidFill>
            </a:endParaRPr>
          </a:p>
        </p:txBody>
      </p:sp>
      <p:sp>
        <p:nvSpPr>
          <p:cNvPr id="6" name="Title 1"/>
          <p:cNvSpPr txBox="1">
            <a:spLocks/>
          </p:cNvSpPr>
          <p:nvPr/>
        </p:nvSpPr>
        <p:spPr>
          <a:xfrm>
            <a:off x="557267" y="136398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u="sng" dirty="0" smtClean="0">
                <a:latin typeface="Arial" panose="020B0604020202020204" pitchFamily="34" charset="0"/>
                <a:ea typeface="Times New Roman" panose="02020603050405020304" pitchFamily="18" charset="0"/>
                <a:cs typeface="Arial" panose="020B0604020202020204" pitchFamily="34" charset="0"/>
              </a:rPr>
              <a:t>S2-2208677</a:t>
            </a:r>
            <a:endParaRPr lang="fr-FR" sz="2400" dirty="0">
              <a:latin typeface="Arial" panose="020B0604020202020204" pitchFamily="34" charset="0"/>
              <a:cs typeface="Arial" panose="020B0604020202020204" pitchFamily="34" charset="0"/>
            </a:endParaRPr>
          </a:p>
        </p:txBody>
      </p:sp>
      <p:sp>
        <p:nvSpPr>
          <p:cNvPr id="7" name="TextBox 6"/>
          <p:cNvSpPr txBox="1"/>
          <p:nvPr/>
        </p:nvSpPr>
        <p:spPr>
          <a:xfrm>
            <a:off x="4172932" y="-70366"/>
            <a:ext cx="2390399" cy="400110"/>
          </a:xfrm>
          <a:prstGeom prst="rect">
            <a:avLst/>
          </a:prstGeom>
          <a:noFill/>
        </p:spPr>
        <p:txBody>
          <a:bodyPr wrap="none" rtlCol="0">
            <a:spAutoFit/>
          </a:bodyPr>
          <a:lstStyle/>
          <a:p>
            <a:pPr algn="ctr"/>
            <a:r>
              <a:rPr lang="fr-FR" sz="2000" b="1" i="1" dirty="0" smtClean="0"/>
              <a:t>Conclusions </a:t>
            </a:r>
            <a:r>
              <a:rPr lang="fr-FR" sz="2000" b="1" i="1" dirty="0" err="1" smtClean="0"/>
              <a:t>analysis</a:t>
            </a:r>
            <a:r>
              <a:rPr lang="fr-FR" sz="2000" b="1" i="1" dirty="0" smtClean="0"/>
              <a:t> </a:t>
            </a:r>
            <a:endParaRPr lang="fr-FR" sz="2000" b="1" i="1" dirty="0"/>
          </a:p>
        </p:txBody>
      </p:sp>
    </p:spTree>
    <p:extLst>
      <p:ext uri="{BB962C8B-B14F-4D97-AF65-F5344CB8AC3E}">
        <p14:creationId xmlns:p14="http://schemas.microsoft.com/office/powerpoint/2010/main" val="13168955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4383" y="97272"/>
            <a:ext cx="6061362" cy="632401"/>
          </a:xfrm>
        </p:spPr>
        <p:txBody>
          <a:bodyPr>
            <a:normAutofit fontScale="90000"/>
          </a:bodyPr>
          <a:lstStyle/>
          <a:p>
            <a:r>
              <a:rPr lang="fr-FR" dirty="0" err="1" smtClean="0"/>
              <a:t>Proposed</a:t>
            </a:r>
            <a:r>
              <a:rPr lang="fr-FR" dirty="0" smtClean="0"/>
              <a:t> </a:t>
            </a:r>
            <a:r>
              <a:rPr lang="fr-FR" dirty="0" err="1" smtClean="0"/>
              <a:t>ways</a:t>
            </a:r>
            <a:r>
              <a:rPr lang="fr-FR" dirty="0" smtClean="0"/>
              <a:t> </a:t>
            </a:r>
            <a:r>
              <a:rPr lang="fr-FR" dirty="0" err="1" smtClean="0"/>
              <a:t>forward</a:t>
            </a:r>
            <a:r>
              <a:rPr lang="fr-FR" dirty="0" smtClean="0"/>
              <a:t> (1)</a:t>
            </a:r>
            <a:endParaRPr lang="fr-FR" dirty="0"/>
          </a:p>
        </p:txBody>
      </p:sp>
      <p:sp>
        <p:nvSpPr>
          <p:cNvPr id="4" name="Content Placeholder 3"/>
          <p:cNvSpPr>
            <a:spLocks noGrp="1"/>
          </p:cNvSpPr>
          <p:nvPr>
            <p:ph idx="1"/>
          </p:nvPr>
        </p:nvSpPr>
        <p:spPr>
          <a:xfrm>
            <a:off x="518672" y="1074644"/>
            <a:ext cx="10824145" cy="1717393"/>
          </a:xfrm>
          <a:prstGeom prst="rect">
            <a:avLst/>
          </a:prstGeom>
        </p:spPr>
        <p:txBody>
          <a:bodyPr wrap="square">
            <a:spAutoFit/>
          </a:bodyPr>
          <a:lstStyle/>
          <a:p>
            <a:pPr>
              <a:spcBef>
                <a:spcPts val="900"/>
              </a:spcBef>
              <a:spcAft>
                <a:spcPts val="900"/>
              </a:spcAft>
            </a:pPr>
            <a:r>
              <a:rPr lang="en-GB" sz="2000" b="1" dirty="0">
                <a:cs typeface="Times New Roman" panose="02020603050405020304" pitchFamily="18" charset="0"/>
              </a:rPr>
              <a:t>§ </a:t>
            </a:r>
            <a:r>
              <a:rPr lang="en-GB" sz="2000" b="1" dirty="0" smtClean="0">
                <a:cs typeface="Times New Roman" panose="02020603050405020304" pitchFamily="18" charset="0"/>
              </a:rPr>
              <a:t>R4: </a:t>
            </a:r>
            <a:r>
              <a:rPr lang="en-GB" sz="2000" b="1" dirty="0" smtClean="0"/>
              <a:t>Signalling overload</a:t>
            </a:r>
          </a:p>
          <a:p>
            <a:pPr lvl="1">
              <a:spcBef>
                <a:spcPts val="900"/>
              </a:spcBef>
              <a:spcAft>
                <a:spcPts val="900"/>
              </a:spcAft>
            </a:pPr>
            <a:r>
              <a:rPr lang="en-GB" sz="1600" dirty="0" smtClean="0">
                <a:cs typeface="Times New Roman" panose="02020603050405020304" pitchFamily="18" charset="0"/>
              </a:rPr>
              <a:t>Conclusions proposed in S2-2208934 and S2-2209184 (second part) are based on the same principle: </a:t>
            </a:r>
            <a:r>
              <a:rPr lang="en-GB" sz="1600" dirty="0">
                <a:solidFill>
                  <a:srgbClr val="000000"/>
                </a:solidFill>
                <a:ea typeface="SimSun" panose="02010600030101010101" pitchFamily="2" charset="-122"/>
              </a:rPr>
              <a:t>UE derives the timers from </a:t>
            </a:r>
            <a:r>
              <a:rPr lang="en-GB" sz="1600" dirty="0" smtClean="0">
                <a:solidFill>
                  <a:srgbClr val="000000"/>
                </a:solidFill>
                <a:ea typeface="SimSun" panose="02010600030101010101" pitchFamily="2" charset="-122"/>
              </a:rPr>
              <a:t>the </a:t>
            </a:r>
            <a:r>
              <a:rPr lang="en-GB" sz="1600" dirty="0">
                <a:solidFill>
                  <a:srgbClr val="000000"/>
                </a:solidFill>
                <a:ea typeface="SimSun" panose="02010600030101010101" pitchFamily="2" charset="-122"/>
              </a:rPr>
              <a:t>wait range c</a:t>
            </a:r>
            <a:r>
              <a:rPr lang="en-GB" sz="1600" dirty="0">
                <a:solidFill>
                  <a:srgbClr val="000000"/>
                </a:solidFill>
                <a:ea typeface="MS Mincho"/>
              </a:rPr>
              <a:t>onfigurations from network</a:t>
            </a:r>
            <a:r>
              <a:rPr lang="en-GB" sz="1600" dirty="0" smtClean="0">
                <a:solidFill>
                  <a:srgbClr val="000000"/>
                </a:solidFill>
                <a:ea typeface="MS Mincho"/>
              </a:rPr>
              <a:t>. This principle is also mentioned in S2-2208849</a:t>
            </a:r>
            <a:r>
              <a:rPr lang="en-GB" sz="1600" dirty="0" smtClean="0">
                <a:cs typeface="Times New Roman" panose="02020603050405020304" pitchFamily="18" charset="0"/>
              </a:rPr>
              <a:t> and S2-2208875 </a:t>
            </a:r>
          </a:p>
          <a:p>
            <a:pPr lvl="1">
              <a:spcBef>
                <a:spcPts val="900"/>
              </a:spcBef>
              <a:spcAft>
                <a:spcPts val="900"/>
              </a:spcAft>
            </a:pPr>
            <a:r>
              <a:rPr lang="en-GB" sz="1600" b="1" dirty="0" smtClean="0">
                <a:cs typeface="Times New Roman" panose="02020603050405020304" pitchFamily="18" charset="0"/>
              </a:rPr>
              <a:t>Proposed way forward to elaborate final conclusion to R4 is to merge </a:t>
            </a:r>
            <a:r>
              <a:rPr lang="en-GB" sz="1600" b="1" dirty="0">
                <a:cs typeface="Times New Roman" panose="02020603050405020304" pitchFamily="18" charset="0"/>
              </a:rPr>
              <a:t>S2-2208934 and S2-2209184 (second part) </a:t>
            </a:r>
            <a:r>
              <a:rPr lang="en-GB" sz="1600" b="1" dirty="0" smtClean="0">
                <a:cs typeface="Times New Roman" panose="02020603050405020304" pitchFamily="18" charset="0"/>
              </a:rPr>
              <a:t>into S2-2208934, which proposed more context, and </a:t>
            </a:r>
            <a:r>
              <a:rPr lang="en-GB" sz="1600" b="1" dirty="0" smtClean="0">
                <a:solidFill>
                  <a:srgbClr val="00B050"/>
                </a:solidFill>
                <a:cs typeface="Times New Roman" panose="02020603050405020304" pitchFamily="18" charset="0"/>
              </a:rPr>
              <a:t>continue the discussion in </a:t>
            </a:r>
            <a:r>
              <a:rPr lang="en-GB" sz="1600" b="1" dirty="0">
                <a:solidFill>
                  <a:srgbClr val="00B050"/>
                </a:solidFill>
                <a:cs typeface="Times New Roman" panose="02020603050405020304" pitchFamily="18" charset="0"/>
              </a:rPr>
              <a:t>S2-2208934</a:t>
            </a:r>
            <a:endParaRPr lang="en-GB" sz="1600" b="1" dirty="0" smtClean="0">
              <a:solidFill>
                <a:srgbClr val="00B050"/>
              </a:solidFill>
              <a:cs typeface="Times New Roman" panose="02020603050405020304" pitchFamily="18" charset="0"/>
            </a:endParaRPr>
          </a:p>
        </p:txBody>
      </p:sp>
      <p:sp>
        <p:nvSpPr>
          <p:cNvPr id="9" name="Content Placeholder 3"/>
          <p:cNvSpPr txBox="1">
            <a:spLocks/>
          </p:cNvSpPr>
          <p:nvPr/>
        </p:nvSpPr>
        <p:spPr>
          <a:xfrm>
            <a:off x="518672" y="3600789"/>
            <a:ext cx="10824145" cy="2169825"/>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900"/>
              </a:spcBef>
              <a:spcAft>
                <a:spcPts val="900"/>
              </a:spcAft>
            </a:pPr>
            <a:r>
              <a:rPr lang="en-GB" sz="2000" b="1" dirty="0" smtClean="0">
                <a:cs typeface="Times New Roman" panose="02020603050405020304" pitchFamily="18" charset="0"/>
              </a:rPr>
              <a:t>§ R3: </a:t>
            </a:r>
            <a:r>
              <a:rPr lang="en-GB" sz="2000" b="1" dirty="0" smtClean="0"/>
              <a:t>RAT/PLMN selection </a:t>
            </a:r>
          </a:p>
          <a:p>
            <a:pPr lvl="1">
              <a:spcBef>
                <a:spcPts val="900"/>
              </a:spcBef>
              <a:spcAft>
                <a:spcPts val="900"/>
              </a:spcAft>
            </a:pPr>
            <a:r>
              <a:rPr lang="en-GB" sz="1600" dirty="0" smtClean="0">
                <a:cs typeface="Times New Roman" panose="02020603050405020304" pitchFamily="18" charset="0"/>
              </a:rPr>
              <a:t>Conclusions proposed in S2-2208841, S2-2208184, S2-2208875, S2-2208677 are dealing with the requirement. </a:t>
            </a:r>
          </a:p>
          <a:p>
            <a:pPr lvl="1">
              <a:spcBef>
                <a:spcPts val="900"/>
              </a:spcBef>
              <a:spcAft>
                <a:spcPts val="900"/>
              </a:spcAft>
            </a:pPr>
            <a:r>
              <a:rPr lang="en-GB" sz="1600" dirty="0" smtClean="0">
                <a:cs typeface="Times New Roman" panose="02020603050405020304" pitchFamily="18" charset="0"/>
              </a:rPr>
              <a:t>Concrete principle that U</a:t>
            </a:r>
            <a:r>
              <a:rPr lang="en-US" sz="1600" dirty="0" smtClean="0"/>
              <a:t>DM </a:t>
            </a:r>
            <a:r>
              <a:rPr lang="en-US" sz="1600" dirty="0"/>
              <a:t>in HPLMN configures a </a:t>
            </a:r>
            <a:r>
              <a:rPr lang="en-US" sz="1600" dirty="0" err="1"/>
              <a:t>DisCoNoserviceapplicability</a:t>
            </a:r>
            <a:r>
              <a:rPr lang="en-US" sz="1600" dirty="0"/>
              <a:t> parameter in per PLMN basis to the </a:t>
            </a:r>
            <a:r>
              <a:rPr lang="en-US" sz="1600" dirty="0" smtClean="0"/>
              <a:t>UE is present in </a:t>
            </a:r>
            <a:r>
              <a:rPr lang="en-GB" sz="1600" dirty="0" smtClean="0">
                <a:cs typeface="Times New Roman" panose="02020603050405020304" pitchFamily="18" charset="0"/>
              </a:rPr>
              <a:t>S2-2208184 and S2-2208677, where two other contributions remains more generic </a:t>
            </a:r>
          </a:p>
          <a:p>
            <a:pPr lvl="1">
              <a:spcBef>
                <a:spcPts val="900"/>
              </a:spcBef>
              <a:spcAft>
                <a:spcPts val="900"/>
              </a:spcAft>
            </a:pPr>
            <a:r>
              <a:rPr lang="en-GB" sz="1600" b="1" dirty="0" smtClean="0">
                <a:cs typeface="Times New Roman" panose="02020603050405020304" pitchFamily="18" charset="0"/>
              </a:rPr>
              <a:t>Proposed way forward is to merge </a:t>
            </a:r>
            <a:r>
              <a:rPr lang="en-GB" sz="1600" b="1" dirty="0">
                <a:cs typeface="Times New Roman" panose="02020603050405020304" pitchFamily="18" charset="0"/>
              </a:rPr>
              <a:t>S2-2208841, S2-2208184, S2-2208875, S2-2208677 </a:t>
            </a:r>
            <a:r>
              <a:rPr lang="en-GB" sz="1600" b="1" dirty="0" smtClean="0">
                <a:cs typeface="Times New Roman" panose="02020603050405020304" pitchFamily="18" charset="0"/>
              </a:rPr>
              <a:t> into S2-2208184 and </a:t>
            </a:r>
            <a:r>
              <a:rPr lang="en-GB" sz="1600" b="1" dirty="0" smtClean="0">
                <a:solidFill>
                  <a:schemeClr val="accent2">
                    <a:lumMod val="75000"/>
                  </a:schemeClr>
                </a:solidFill>
                <a:cs typeface="Times New Roman" panose="02020603050405020304" pitchFamily="18" charset="0"/>
              </a:rPr>
              <a:t>continue the discussion in </a:t>
            </a:r>
            <a:r>
              <a:rPr lang="en-GB" sz="1600" b="1" dirty="0">
                <a:solidFill>
                  <a:schemeClr val="accent2">
                    <a:lumMod val="75000"/>
                  </a:schemeClr>
                </a:solidFill>
                <a:cs typeface="Times New Roman" panose="02020603050405020304" pitchFamily="18" charset="0"/>
              </a:rPr>
              <a:t>S2-2208184</a:t>
            </a:r>
            <a:endParaRPr lang="en-GB" sz="1600" b="1" dirty="0" smtClean="0">
              <a:solidFill>
                <a:schemeClr val="accent2">
                  <a:lumMod val="75000"/>
                </a:schemeClr>
              </a:solidFill>
              <a:cs typeface="Times New Roman" panose="02020603050405020304" pitchFamily="18" charset="0"/>
            </a:endParaRPr>
          </a:p>
        </p:txBody>
      </p:sp>
    </p:spTree>
    <p:extLst>
      <p:ext uri="{BB962C8B-B14F-4D97-AF65-F5344CB8AC3E}">
        <p14:creationId xmlns:p14="http://schemas.microsoft.com/office/powerpoint/2010/main" val="17836311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4383" y="97272"/>
            <a:ext cx="6597072" cy="632401"/>
          </a:xfrm>
        </p:spPr>
        <p:txBody>
          <a:bodyPr>
            <a:normAutofit fontScale="90000"/>
          </a:bodyPr>
          <a:lstStyle/>
          <a:p>
            <a:r>
              <a:rPr lang="fr-FR" dirty="0" err="1" smtClean="0"/>
              <a:t>Proposed</a:t>
            </a:r>
            <a:r>
              <a:rPr lang="fr-FR" dirty="0" smtClean="0"/>
              <a:t> </a:t>
            </a:r>
            <a:r>
              <a:rPr lang="fr-FR" dirty="0" err="1" smtClean="0"/>
              <a:t>ways</a:t>
            </a:r>
            <a:r>
              <a:rPr lang="fr-FR" dirty="0" smtClean="0"/>
              <a:t> </a:t>
            </a:r>
            <a:r>
              <a:rPr lang="fr-FR" dirty="0" err="1" smtClean="0"/>
              <a:t>forward</a:t>
            </a:r>
            <a:r>
              <a:rPr lang="fr-FR" dirty="0" smtClean="0"/>
              <a:t> (2)</a:t>
            </a:r>
            <a:endParaRPr lang="fr-FR" dirty="0"/>
          </a:p>
        </p:txBody>
      </p:sp>
      <p:sp>
        <p:nvSpPr>
          <p:cNvPr id="4" name="Content Placeholder 3"/>
          <p:cNvSpPr>
            <a:spLocks noGrp="1"/>
          </p:cNvSpPr>
          <p:nvPr>
            <p:ph idx="1"/>
          </p:nvPr>
        </p:nvSpPr>
        <p:spPr>
          <a:xfrm>
            <a:off x="518672" y="1074644"/>
            <a:ext cx="10824145" cy="3782574"/>
          </a:xfrm>
          <a:prstGeom prst="rect">
            <a:avLst/>
          </a:prstGeom>
        </p:spPr>
        <p:txBody>
          <a:bodyPr wrap="square">
            <a:spAutoFit/>
          </a:bodyPr>
          <a:lstStyle/>
          <a:p>
            <a:pPr>
              <a:spcBef>
                <a:spcPts val="900"/>
              </a:spcBef>
              <a:spcAft>
                <a:spcPts val="900"/>
              </a:spcAft>
            </a:pPr>
            <a:r>
              <a:rPr lang="en-GB" sz="2000" b="1" dirty="0" smtClean="0">
                <a:cs typeface="Times New Roman" panose="02020603050405020304" pitchFamily="18" charset="0"/>
              </a:rPr>
              <a:t>§ R1, R2, R5, R6</a:t>
            </a:r>
            <a:endParaRPr lang="en-GB" sz="2000" b="1" dirty="0" smtClean="0"/>
          </a:p>
          <a:p>
            <a:pPr lvl="1">
              <a:spcBef>
                <a:spcPts val="900"/>
              </a:spcBef>
              <a:spcAft>
                <a:spcPts val="900"/>
              </a:spcAft>
            </a:pPr>
            <a:r>
              <a:rPr lang="en-GB" sz="1600" dirty="0" smtClean="0">
                <a:cs typeface="Times New Roman" panose="02020603050405020304" pitchFamily="18" charset="0"/>
              </a:rPr>
              <a:t>No quick win as per R3 and R4 because several different options are proposed for the 5 basic underlying questions:</a:t>
            </a:r>
          </a:p>
          <a:p>
            <a:pPr lvl="1">
              <a:buFontTx/>
              <a:buChar char="-"/>
            </a:pPr>
            <a:r>
              <a:rPr lang="fr-FR" sz="1200" dirty="0" err="1" smtClean="0"/>
              <a:t>Which</a:t>
            </a:r>
            <a:r>
              <a:rPr lang="fr-FR" sz="1200" dirty="0" smtClean="0"/>
              <a:t> </a:t>
            </a:r>
            <a:r>
              <a:rPr lang="fr-FR" sz="1200" dirty="0"/>
              <a:t>information AMF/MME has and how AMF/MME </a:t>
            </a:r>
            <a:r>
              <a:rPr lang="fr-FR" sz="1200" dirty="0" err="1"/>
              <a:t>retrieves</a:t>
            </a:r>
            <a:r>
              <a:rPr lang="fr-FR" sz="1200" dirty="0"/>
              <a:t> </a:t>
            </a:r>
            <a:r>
              <a:rPr lang="fr-FR" sz="1200" dirty="0" err="1" smtClean="0"/>
              <a:t>it</a:t>
            </a:r>
            <a:r>
              <a:rPr lang="fr-FR" sz="1200" dirty="0" smtClean="0"/>
              <a:t>?</a:t>
            </a:r>
          </a:p>
          <a:p>
            <a:pPr lvl="1">
              <a:buFontTx/>
              <a:buChar char="-"/>
            </a:pPr>
            <a:r>
              <a:rPr lang="fr-FR" sz="1200" dirty="0" err="1" smtClean="0"/>
              <a:t>What</a:t>
            </a:r>
            <a:r>
              <a:rPr lang="fr-FR" sz="1200" dirty="0" smtClean="0"/>
              <a:t> </a:t>
            </a:r>
            <a:r>
              <a:rPr lang="fr-FR" sz="1200" dirty="0" err="1"/>
              <a:t>is</a:t>
            </a:r>
            <a:r>
              <a:rPr lang="fr-FR" sz="1200" dirty="0"/>
              <a:t> the </a:t>
            </a:r>
            <a:r>
              <a:rPr lang="fr-FR" sz="1200" dirty="0" err="1"/>
              <a:t>role</a:t>
            </a:r>
            <a:r>
              <a:rPr lang="fr-FR" sz="1200" dirty="0"/>
              <a:t> of </a:t>
            </a:r>
            <a:r>
              <a:rPr lang="fr-FR" sz="1200" dirty="0" smtClean="0"/>
              <a:t>AMF/MME?</a:t>
            </a:r>
          </a:p>
          <a:p>
            <a:pPr lvl="1">
              <a:buFontTx/>
              <a:buChar char="-"/>
            </a:pPr>
            <a:r>
              <a:rPr lang="fr-FR" sz="1200" dirty="0" err="1" smtClean="0"/>
              <a:t>Which</a:t>
            </a:r>
            <a:r>
              <a:rPr lang="fr-FR" sz="1200" dirty="0" smtClean="0"/>
              <a:t> </a:t>
            </a:r>
            <a:r>
              <a:rPr lang="fr-FR" sz="1200" dirty="0"/>
              <a:t>information UE has and how UE </a:t>
            </a:r>
            <a:r>
              <a:rPr lang="fr-FR" sz="1200" dirty="0" err="1"/>
              <a:t>retrieves</a:t>
            </a:r>
            <a:r>
              <a:rPr lang="fr-FR" sz="1200" dirty="0"/>
              <a:t> </a:t>
            </a:r>
            <a:r>
              <a:rPr lang="fr-FR" sz="1200" dirty="0" err="1"/>
              <a:t>it</a:t>
            </a:r>
            <a:r>
              <a:rPr lang="fr-FR" sz="1200" dirty="0"/>
              <a:t> </a:t>
            </a:r>
            <a:r>
              <a:rPr lang="fr-FR" sz="1200" dirty="0" smtClean="0"/>
              <a:t>?</a:t>
            </a:r>
          </a:p>
          <a:p>
            <a:pPr lvl="1">
              <a:buFontTx/>
              <a:buChar char="-"/>
            </a:pPr>
            <a:r>
              <a:rPr lang="fr-FR" sz="1200" dirty="0" err="1" smtClean="0"/>
              <a:t>What</a:t>
            </a:r>
            <a:r>
              <a:rPr lang="fr-FR" sz="1200" dirty="0" smtClean="0"/>
              <a:t> </a:t>
            </a:r>
            <a:r>
              <a:rPr lang="fr-FR" sz="1200" dirty="0" err="1"/>
              <a:t>is</a:t>
            </a:r>
            <a:r>
              <a:rPr lang="fr-FR" sz="1200" dirty="0"/>
              <a:t> the </a:t>
            </a:r>
            <a:r>
              <a:rPr lang="fr-FR" sz="1200" dirty="0" err="1"/>
              <a:t>role</a:t>
            </a:r>
            <a:r>
              <a:rPr lang="fr-FR" sz="1200" dirty="0"/>
              <a:t> of UE </a:t>
            </a:r>
            <a:r>
              <a:rPr lang="fr-FR" sz="1200" dirty="0" smtClean="0"/>
              <a:t>?</a:t>
            </a:r>
          </a:p>
          <a:p>
            <a:pPr lvl="1">
              <a:buFontTx/>
              <a:buChar char="-"/>
            </a:pPr>
            <a:r>
              <a:rPr lang="fr-FR" sz="1200" dirty="0" err="1" smtClean="0"/>
              <a:t>What</a:t>
            </a:r>
            <a:r>
              <a:rPr lang="fr-FR" sz="1200" dirty="0" smtClean="0"/>
              <a:t> </a:t>
            </a:r>
            <a:r>
              <a:rPr lang="fr-FR" sz="1200" dirty="0" err="1" smtClean="0"/>
              <a:t>is</a:t>
            </a:r>
            <a:r>
              <a:rPr lang="fr-FR" sz="1200" dirty="0" smtClean="0"/>
              <a:t> global </a:t>
            </a:r>
            <a:r>
              <a:rPr lang="fr-FR" sz="1200" dirty="0"/>
              <a:t>system </a:t>
            </a:r>
            <a:r>
              <a:rPr lang="fr-FR" sz="1200" dirty="0" err="1" smtClean="0"/>
              <a:t>behaviour</a:t>
            </a:r>
            <a:r>
              <a:rPr lang="fr-FR" sz="1200" dirty="0" smtClean="0"/>
              <a:t> ?</a:t>
            </a:r>
          </a:p>
          <a:p>
            <a:pPr marL="457200" lvl="1" indent="0">
              <a:buNone/>
            </a:pPr>
            <a:endParaRPr lang="fr-FR" sz="1200" dirty="0" smtClean="0"/>
          </a:p>
          <a:p>
            <a:pPr lvl="1">
              <a:spcBef>
                <a:spcPts val="900"/>
              </a:spcBef>
              <a:spcAft>
                <a:spcPts val="900"/>
              </a:spcAft>
            </a:pPr>
            <a:r>
              <a:rPr lang="en-GB" sz="1600" b="1" dirty="0" smtClean="0">
                <a:cs typeface="Times New Roman" panose="02020603050405020304" pitchFamily="18" charset="0"/>
              </a:rPr>
              <a:t>First need is </a:t>
            </a:r>
            <a:r>
              <a:rPr lang="en-GB" sz="1600" b="1" dirty="0">
                <a:cs typeface="Times New Roman" panose="02020603050405020304" pitchFamily="18" charset="0"/>
              </a:rPr>
              <a:t>to </a:t>
            </a:r>
            <a:r>
              <a:rPr lang="en-GB" sz="1600" b="1" dirty="0" smtClean="0">
                <a:cs typeface="Times New Roman" panose="02020603050405020304" pitchFamily="18" charset="0"/>
              </a:rPr>
              <a:t>analyse responses panel to each of these question, to see if converging solution is possible or if decision shall be taken  </a:t>
            </a:r>
            <a:endParaRPr lang="en-GB" sz="1600" b="1" dirty="0">
              <a:solidFill>
                <a:schemeClr val="accent2">
                  <a:lumMod val="75000"/>
                </a:schemeClr>
              </a:solidFill>
              <a:cs typeface="Times New Roman" panose="02020603050405020304" pitchFamily="18" charset="0"/>
            </a:endParaRPr>
          </a:p>
          <a:p>
            <a:pPr lvl="1">
              <a:spcBef>
                <a:spcPts val="900"/>
              </a:spcBef>
              <a:spcAft>
                <a:spcPts val="900"/>
              </a:spcAft>
            </a:pPr>
            <a:endParaRPr lang="en-GB" sz="1600" dirty="0">
              <a:cs typeface="Times New Roman" panose="02020603050405020304" pitchFamily="18" charset="0"/>
            </a:endParaRPr>
          </a:p>
          <a:p>
            <a:pPr marL="457200" lvl="1" indent="0">
              <a:spcBef>
                <a:spcPts val="900"/>
              </a:spcBef>
              <a:spcAft>
                <a:spcPts val="900"/>
              </a:spcAft>
              <a:buNone/>
            </a:pPr>
            <a:endParaRPr lang="en-GB" sz="1600" b="1" dirty="0" smtClean="0">
              <a:solidFill>
                <a:srgbClr val="00B050"/>
              </a:solidFill>
              <a:cs typeface="Times New Roman" panose="02020603050405020304" pitchFamily="18" charset="0"/>
            </a:endParaRPr>
          </a:p>
        </p:txBody>
      </p:sp>
    </p:spTree>
    <p:extLst>
      <p:ext uri="{BB962C8B-B14F-4D97-AF65-F5344CB8AC3E}">
        <p14:creationId xmlns:p14="http://schemas.microsoft.com/office/powerpoint/2010/main" val="18142060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424383" y="97272"/>
            <a:ext cx="6597072" cy="632401"/>
          </a:xfrm>
        </p:spPr>
        <p:txBody>
          <a:bodyPr>
            <a:normAutofit fontScale="90000"/>
          </a:bodyPr>
          <a:lstStyle/>
          <a:p>
            <a:r>
              <a:rPr lang="fr-FR" dirty="0" err="1" smtClean="0"/>
              <a:t>Proposed</a:t>
            </a:r>
            <a:r>
              <a:rPr lang="fr-FR" dirty="0" smtClean="0"/>
              <a:t> </a:t>
            </a:r>
            <a:r>
              <a:rPr lang="fr-FR" dirty="0" err="1" smtClean="0"/>
              <a:t>ways</a:t>
            </a:r>
            <a:r>
              <a:rPr lang="fr-FR" dirty="0" smtClean="0"/>
              <a:t> </a:t>
            </a:r>
            <a:r>
              <a:rPr lang="fr-FR" dirty="0" err="1" smtClean="0"/>
              <a:t>forward</a:t>
            </a:r>
            <a:r>
              <a:rPr lang="fr-FR" dirty="0" smtClean="0"/>
              <a:t> (3)</a:t>
            </a:r>
            <a:endParaRPr lang="fr-FR" dirty="0"/>
          </a:p>
        </p:txBody>
      </p:sp>
      <p:sp>
        <p:nvSpPr>
          <p:cNvPr id="5" name="Content Placeholder 3"/>
          <p:cNvSpPr>
            <a:spLocks noGrp="1"/>
          </p:cNvSpPr>
          <p:nvPr>
            <p:ph idx="1"/>
          </p:nvPr>
        </p:nvSpPr>
        <p:spPr>
          <a:xfrm>
            <a:off x="518672" y="1074644"/>
            <a:ext cx="10824145" cy="369332"/>
          </a:xfrm>
          <a:prstGeom prst="rect">
            <a:avLst/>
          </a:prstGeom>
        </p:spPr>
        <p:txBody>
          <a:bodyPr wrap="square">
            <a:spAutoFit/>
          </a:bodyPr>
          <a:lstStyle/>
          <a:p>
            <a:pPr>
              <a:spcBef>
                <a:spcPts val="900"/>
              </a:spcBef>
              <a:spcAft>
                <a:spcPts val="900"/>
              </a:spcAft>
            </a:pPr>
            <a:r>
              <a:rPr lang="en-GB" sz="2000" b="1" dirty="0" smtClean="0">
                <a:cs typeface="Times New Roman" panose="02020603050405020304" pitchFamily="18" charset="0"/>
              </a:rPr>
              <a:t>§ R1, R2, R5, R6 - </a:t>
            </a:r>
            <a:r>
              <a:rPr lang="fr-FR" sz="2000" dirty="0" err="1"/>
              <a:t>Which</a:t>
            </a:r>
            <a:r>
              <a:rPr lang="fr-FR" sz="2000" dirty="0"/>
              <a:t> information AMF/MME has and how AMF/MME </a:t>
            </a:r>
            <a:r>
              <a:rPr lang="fr-FR" sz="2000" dirty="0" err="1"/>
              <a:t>retrieves</a:t>
            </a:r>
            <a:r>
              <a:rPr lang="fr-FR" sz="2000" dirty="0"/>
              <a:t> </a:t>
            </a:r>
            <a:r>
              <a:rPr lang="fr-FR" sz="2000" dirty="0" err="1" smtClean="0"/>
              <a:t>it</a:t>
            </a:r>
            <a:r>
              <a:rPr lang="fr-FR" sz="2000" dirty="0" smtClean="0"/>
              <a:t>? (I) </a:t>
            </a:r>
            <a:endParaRPr lang="fr-FR" sz="2000" dirty="0"/>
          </a:p>
        </p:txBody>
      </p:sp>
      <p:sp>
        <p:nvSpPr>
          <p:cNvPr id="9" name="Rectangle 8"/>
          <p:cNvSpPr/>
          <p:nvPr/>
        </p:nvSpPr>
        <p:spPr>
          <a:xfrm>
            <a:off x="611037" y="2118352"/>
            <a:ext cx="11248454" cy="4154984"/>
          </a:xfrm>
          <a:prstGeom prst="rect">
            <a:avLst/>
          </a:prstGeom>
        </p:spPr>
        <p:txBody>
          <a:bodyPr wrap="square">
            <a:spAutoFit/>
          </a:bodyPr>
          <a:lstStyle/>
          <a:p>
            <a:r>
              <a:rPr lang="en-GB" sz="1200" dirty="0" smtClean="0">
                <a:solidFill>
                  <a:srgbClr val="00B0F0"/>
                </a:solidFill>
              </a:rPr>
              <a:t>S2-2208284:</a:t>
            </a:r>
            <a:r>
              <a:rPr lang="en-GB" sz="1200" dirty="0">
                <a:solidFill>
                  <a:srgbClr val="00B0F0"/>
                </a:solidFill>
              </a:rPr>
              <a:t>	</a:t>
            </a:r>
            <a:r>
              <a:rPr lang="en-GB" sz="1200" b="1" dirty="0" smtClean="0">
                <a:solidFill>
                  <a:srgbClr val="00B0F0"/>
                </a:solidFill>
              </a:rPr>
              <a:t>Satellite </a:t>
            </a:r>
            <a:r>
              <a:rPr lang="en-GB" sz="1200" b="1" dirty="0">
                <a:solidFill>
                  <a:srgbClr val="00B0F0"/>
                </a:solidFill>
              </a:rPr>
              <a:t>related coverage times </a:t>
            </a:r>
            <a:r>
              <a:rPr lang="en-GB" sz="1200" dirty="0">
                <a:solidFill>
                  <a:srgbClr val="00B0F0"/>
                </a:solidFill>
              </a:rPr>
              <a:t>can be provided by an </a:t>
            </a:r>
            <a:r>
              <a:rPr lang="en-GB" sz="1200" b="1" dirty="0">
                <a:solidFill>
                  <a:srgbClr val="00B0F0"/>
                </a:solidFill>
              </a:rPr>
              <a:t>AF to the MME/AMF via SCEF/NEF exposure</a:t>
            </a:r>
            <a:r>
              <a:rPr lang="en-GB" sz="1200" dirty="0">
                <a:solidFill>
                  <a:srgbClr val="00B0F0"/>
                </a:solidFill>
              </a:rPr>
              <a:t>. The existing AF-provided </a:t>
            </a:r>
            <a:r>
              <a:rPr lang="en-GB" sz="1200" dirty="0" smtClean="0">
                <a:solidFill>
                  <a:srgbClr val="00B0F0"/>
                </a:solidFill>
              </a:rPr>
              <a:t>values </a:t>
            </a:r>
            <a:r>
              <a:rPr lang="en-GB" sz="1200" dirty="0">
                <a:solidFill>
                  <a:srgbClr val="00B0F0"/>
                </a:solidFill>
              </a:rPr>
              <a:t>for Maximum Latency(s) and </a:t>
            </a:r>
            <a:r>
              <a:rPr lang="en-GB" sz="1200" dirty="0" smtClean="0">
                <a:solidFill>
                  <a:srgbClr val="00B0F0"/>
                </a:solidFill>
              </a:rPr>
              <a:t>	Maximum </a:t>
            </a:r>
            <a:r>
              <a:rPr lang="en-GB" sz="1200" dirty="0">
                <a:solidFill>
                  <a:srgbClr val="00B0F0"/>
                </a:solidFill>
              </a:rPr>
              <a:t>Response Time(s) can be provided to indicate suitable times for a UE using </a:t>
            </a:r>
            <a:r>
              <a:rPr lang="en-GB" sz="1200" dirty="0" smtClean="0">
                <a:solidFill>
                  <a:srgbClr val="00B0F0"/>
                </a:solidFill>
              </a:rPr>
              <a:t>satellite </a:t>
            </a:r>
            <a:r>
              <a:rPr lang="en-GB" sz="1200" dirty="0">
                <a:solidFill>
                  <a:srgbClr val="00B0F0"/>
                </a:solidFill>
              </a:rPr>
              <a:t>access in discontinuous </a:t>
            </a:r>
            <a:r>
              <a:rPr lang="en-GB" sz="1200" dirty="0" smtClean="0">
                <a:solidFill>
                  <a:srgbClr val="00B0F0"/>
                </a:solidFill>
              </a:rPr>
              <a:t>coverage</a:t>
            </a:r>
          </a:p>
          <a:p>
            <a:r>
              <a:rPr lang="en-GB" sz="1200" dirty="0" smtClean="0">
                <a:solidFill>
                  <a:srgbClr val="00B0F0"/>
                </a:solidFill>
              </a:rPr>
              <a:t>S2-2208511:</a:t>
            </a:r>
            <a:r>
              <a:rPr lang="en-GB" sz="1200" dirty="0">
                <a:solidFill>
                  <a:srgbClr val="00B0F0"/>
                </a:solidFill>
              </a:rPr>
              <a:t>	</a:t>
            </a:r>
            <a:r>
              <a:rPr lang="en-US" sz="1200" dirty="0" smtClean="0">
                <a:solidFill>
                  <a:srgbClr val="00B0F0"/>
                </a:solidFill>
              </a:rPr>
              <a:t>The </a:t>
            </a:r>
            <a:r>
              <a:rPr lang="en-US" sz="1200" dirty="0">
                <a:solidFill>
                  <a:srgbClr val="00B0F0"/>
                </a:solidFill>
              </a:rPr>
              <a:t>AMF/MME obtains </a:t>
            </a:r>
            <a:r>
              <a:rPr lang="en-US" sz="1200" b="1" dirty="0">
                <a:solidFill>
                  <a:srgbClr val="00B0F0"/>
                </a:solidFill>
              </a:rPr>
              <a:t>satellite assistance information </a:t>
            </a:r>
            <a:r>
              <a:rPr lang="en-US" sz="1200" dirty="0">
                <a:solidFill>
                  <a:srgbClr val="00B0F0"/>
                </a:solidFill>
              </a:rPr>
              <a:t>(e.g., ephemeris data) from </a:t>
            </a:r>
            <a:r>
              <a:rPr lang="en-US" sz="1200" b="1" dirty="0">
                <a:solidFill>
                  <a:srgbClr val="00B0F0"/>
                </a:solidFill>
              </a:rPr>
              <a:t>OAM </a:t>
            </a:r>
            <a:r>
              <a:rPr lang="en-US" sz="1200" b="1" dirty="0" smtClean="0">
                <a:solidFill>
                  <a:srgbClr val="00B0F0"/>
                </a:solidFill>
              </a:rPr>
              <a:t>or </a:t>
            </a:r>
            <a:r>
              <a:rPr lang="en-US" sz="1200" b="1" dirty="0">
                <a:solidFill>
                  <a:srgbClr val="00B0F0"/>
                </a:solidFill>
              </a:rPr>
              <a:t>a 3rd party server</a:t>
            </a:r>
            <a:r>
              <a:rPr lang="en-US" sz="1200" dirty="0" smtClean="0">
                <a:solidFill>
                  <a:srgbClr val="00B0F0"/>
                </a:solidFill>
              </a:rPr>
              <a:t>.</a:t>
            </a:r>
          </a:p>
          <a:p>
            <a:r>
              <a:rPr lang="en-GB" sz="1200" dirty="0" smtClean="0">
                <a:solidFill>
                  <a:srgbClr val="00B0F0"/>
                </a:solidFill>
              </a:rPr>
              <a:t>S2-2208669:</a:t>
            </a:r>
            <a:r>
              <a:rPr lang="en-GB" sz="1200" dirty="0">
                <a:solidFill>
                  <a:srgbClr val="00B0F0"/>
                </a:solidFill>
              </a:rPr>
              <a:t>	</a:t>
            </a:r>
            <a:r>
              <a:rPr lang="en-US" sz="1200" dirty="0" smtClean="0">
                <a:solidFill>
                  <a:srgbClr val="00B0F0"/>
                </a:solidFill>
              </a:rPr>
              <a:t>The </a:t>
            </a:r>
            <a:r>
              <a:rPr lang="en-US" sz="1200" dirty="0">
                <a:solidFill>
                  <a:srgbClr val="00B0F0"/>
                </a:solidFill>
              </a:rPr>
              <a:t>AMF/MME obtains </a:t>
            </a:r>
            <a:r>
              <a:rPr lang="en-US" sz="1200" b="1" dirty="0">
                <a:solidFill>
                  <a:srgbClr val="00B0F0"/>
                </a:solidFill>
              </a:rPr>
              <a:t>satellite related information </a:t>
            </a:r>
            <a:r>
              <a:rPr lang="en-US" sz="1200" dirty="0">
                <a:solidFill>
                  <a:srgbClr val="00B0F0"/>
                </a:solidFill>
              </a:rPr>
              <a:t>(e.g. satellite ephemeris, satellite footprint) from </a:t>
            </a:r>
            <a:r>
              <a:rPr lang="en-US" sz="1200" b="1" dirty="0">
                <a:solidFill>
                  <a:srgbClr val="00B0F0"/>
                </a:solidFill>
              </a:rPr>
              <a:t>OAM or a </a:t>
            </a:r>
            <a:r>
              <a:rPr lang="en-US" sz="1200" b="1" dirty="0" smtClean="0">
                <a:solidFill>
                  <a:srgbClr val="00B0F0"/>
                </a:solidFill>
              </a:rPr>
              <a:t>3rd </a:t>
            </a:r>
            <a:r>
              <a:rPr lang="en-US" sz="1200" b="1" dirty="0">
                <a:solidFill>
                  <a:srgbClr val="00B0F0"/>
                </a:solidFill>
              </a:rPr>
              <a:t>party </a:t>
            </a:r>
            <a:r>
              <a:rPr lang="en-US" sz="1200" b="1" dirty="0" smtClean="0">
                <a:solidFill>
                  <a:srgbClr val="00B0F0"/>
                </a:solidFill>
              </a:rPr>
              <a:t>server</a:t>
            </a:r>
            <a:r>
              <a:rPr lang="en-US" sz="1200" dirty="0" smtClean="0">
                <a:solidFill>
                  <a:srgbClr val="00B0F0"/>
                </a:solidFill>
              </a:rPr>
              <a:t>. The </a:t>
            </a:r>
            <a:r>
              <a:rPr lang="en-US" sz="1200" dirty="0">
                <a:solidFill>
                  <a:srgbClr val="00B0F0"/>
                </a:solidFill>
              </a:rPr>
              <a:t>AMF/MME obtains the </a:t>
            </a:r>
            <a:r>
              <a:rPr lang="en-US" sz="1200" dirty="0" smtClean="0">
                <a:solidFill>
                  <a:srgbClr val="00B0F0"/>
                </a:solidFill>
              </a:rPr>
              <a:t>	coverage </a:t>
            </a:r>
            <a:r>
              <a:rPr lang="en-US" sz="1200" dirty="0">
                <a:solidFill>
                  <a:srgbClr val="00B0F0"/>
                </a:solidFill>
              </a:rPr>
              <a:t>information for the UE, based on the UE location information, the satellite </a:t>
            </a:r>
            <a:r>
              <a:rPr lang="en-US" sz="1200" dirty="0" smtClean="0">
                <a:solidFill>
                  <a:srgbClr val="00B0F0"/>
                </a:solidFill>
              </a:rPr>
              <a:t>related </a:t>
            </a:r>
            <a:r>
              <a:rPr lang="en-US" sz="1200" dirty="0">
                <a:solidFill>
                  <a:srgbClr val="00B0F0"/>
                </a:solidFill>
              </a:rPr>
              <a:t>information, and optionally UE mobility information from an AF/UE </a:t>
            </a:r>
            <a:r>
              <a:rPr lang="en-US" sz="1200" dirty="0" smtClean="0">
                <a:solidFill>
                  <a:srgbClr val="00B0F0"/>
                </a:solidFill>
              </a:rPr>
              <a:t>	and/or </a:t>
            </a:r>
            <a:r>
              <a:rPr lang="en-US" sz="1200" dirty="0">
                <a:solidFill>
                  <a:srgbClr val="00B0F0"/>
                </a:solidFill>
              </a:rPr>
              <a:t>NWDAF (only apply to 5GC</a:t>
            </a:r>
            <a:r>
              <a:rPr lang="en-US" sz="1200" dirty="0" smtClean="0">
                <a:solidFill>
                  <a:srgbClr val="00B0F0"/>
                </a:solidFill>
              </a:rPr>
              <a:t>).</a:t>
            </a:r>
          </a:p>
          <a:p>
            <a:r>
              <a:rPr lang="en-GB" sz="1200" dirty="0" smtClean="0">
                <a:solidFill>
                  <a:srgbClr val="00B0F0"/>
                </a:solidFill>
              </a:rPr>
              <a:t>S2-2208784:</a:t>
            </a:r>
            <a:r>
              <a:rPr lang="en-GB" sz="1200" dirty="0">
                <a:solidFill>
                  <a:srgbClr val="00B0F0"/>
                </a:solidFill>
              </a:rPr>
              <a:t>	</a:t>
            </a:r>
            <a:r>
              <a:rPr lang="en-US" sz="1200" dirty="0" smtClean="0">
                <a:solidFill>
                  <a:srgbClr val="00B0F0"/>
                </a:solidFill>
              </a:rPr>
              <a:t>AMF/MME </a:t>
            </a:r>
            <a:r>
              <a:rPr lang="en-US" sz="1200" dirty="0">
                <a:solidFill>
                  <a:srgbClr val="00B0F0"/>
                </a:solidFill>
              </a:rPr>
              <a:t>needs to retrieve </a:t>
            </a:r>
            <a:r>
              <a:rPr lang="en-US" sz="1200" b="1" dirty="0">
                <a:solidFill>
                  <a:srgbClr val="00B0F0"/>
                </a:solidFill>
              </a:rPr>
              <a:t>information of satellite coverage </a:t>
            </a:r>
            <a:r>
              <a:rPr lang="en-US" sz="1200" dirty="0">
                <a:solidFill>
                  <a:srgbClr val="00B0F0"/>
                </a:solidFill>
              </a:rPr>
              <a:t>for the UE from dedicated processing in </a:t>
            </a:r>
            <a:r>
              <a:rPr lang="en-US" sz="1200" b="1" dirty="0">
                <a:solidFill>
                  <a:srgbClr val="00B0F0"/>
                </a:solidFill>
              </a:rPr>
              <a:t>another </a:t>
            </a:r>
            <a:r>
              <a:rPr lang="en-US" sz="1200" b="1" dirty="0" smtClean="0">
                <a:solidFill>
                  <a:srgbClr val="00B0F0"/>
                </a:solidFill>
              </a:rPr>
              <a:t>node </a:t>
            </a:r>
            <a:r>
              <a:rPr lang="en-US" sz="1200" b="1" dirty="0">
                <a:solidFill>
                  <a:srgbClr val="00B0F0"/>
                </a:solidFill>
              </a:rPr>
              <a:t>in CN </a:t>
            </a:r>
            <a:r>
              <a:rPr lang="en-US" sz="1200" b="1" dirty="0" smtClean="0">
                <a:solidFill>
                  <a:srgbClr val="00B0F0"/>
                </a:solidFill>
              </a:rPr>
              <a:t>and/or </a:t>
            </a:r>
            <a:r>
              <a:rPr lang="en-US" sz="1200" b="1" dirty="0">
                <a:solidFill>
                  <a:srgbClr val="00B0F0"/>
                </a:solidFill>
              </a:rPr>
              <a:t>via </a:t>
            </a:r>
            <a:r>
              <a:rPr lang="en-US" sz="1200" b="1" dirty="0" smtClean="0">
                <a:solidFill>
                  <a:srgbClr val="00B0F0"/>
                </a:solidFill>
              </a:rPr>
              <a:t>SCEF/NEF</a:t>
            </a:r>
            <a:r>
              <a:rPr lang="en-US" sz="1200" dirty="0" smtClean="0">
                <a:solidFill>
                  <a:srgbClr val="00B0F0"/>
                </a:solidFill>
              </a:rPr>
              <a:t>. The </a:t>
            </a:r>
            <a:r>
              <a:rPr lang="en-US" sz="1200" dirty="0">
                <a:solidFill>
                  <a:srgbClr val="00B0F0"/>
                </a:solidFill>
              </a:rPr>
              <a:t>necessary </a:t>
            </a:r>
            <a:r>
              <a:rPr lang="en-US" sz="1200" dirty="0" smtClean="0">
                <a:solidFill>
                  <a:srgbClr val="00B0F0"/>
                </a:solidFill>
              </a:rPr>
              <a:t>	logic to </a:t>
            </a:r>
            <a:r>
              <a:rPr lang="en-US" sz="1200" dirty="0">
                <a:solidFill>
                  <a:srgbClr val="00B0F0"/>
                </a:solidFill>
              </a:rPr>
              <a:t>determine if a (set of) position(s) or logical entity (Tracking Area) will (when and </a:t>
            </a:r>
            <a:r>
              <a:rPr lang="en-US" sz="1200" dirty="0" smtClean="0">
                <a:solidFill>
                  <a:srgbClr val="00B0F0"/>
                </a:solidFill>
              </a:rPr>
              <a:t>how</a:t>
            </a:r>
            <a:r>
              <a:rPr lang="en-US" sz="1200" dirty="0">
                <a:solidFill>
                  <a:srgbClr val="00B0F0"/>
                </a:solidFill>
              </a:rPr>
              <a:t>) </a:t>
            </a:r>
            <a:r>
              <a:rPr lang="en-US" sz="1200" dirty="0" smtClean="0">
                <a:solidFill>
                  <a:srgbClr val="00B0F0"/>
                </a:solidFill>
              </a:rPr>
              <a:t>be </a:t>
            </a:r>
            <a:r>
              <a:rPr lang="en-US" sz="1200" dirty="0">
                <a:solidFill>
                  <a:srgbClr val="00B0F0"/>
                </a:solidFill>
              </a:rPr>
              <a:t>included in satellite earth footprint for a given period is done</a:t>
            </a:r>
            <a:r>
              <a:rPr lang="en-US" sz="1200" dirty="0" smtClean="0">
                <a:solidFill>
                  <a:srgbClr val="00B0F0"/>
                </a:solidFill>
              </a:rPr>
              <a:t>: In </a:t>
            </a:r>
            <a:r>
              <a:rPr lang="en-US" sz="1200" dirty="0">
                <a:solidFill>
                  <a:srgbClr val="00B0F0"/>
                </a:solidFill>
              </a:rPr>
              <a:t>a </a:t>
            </a:r>
            <a:r>
              <a:rPr lang="en-US" sz="1200" dirty="0" smtClean="0">
                <a:solidFill>
                  <a:srgbClr val="00B0F0"/>
                </a:solidFill>
              </a:rPr>
              <a:t>	CN Network </a:t>
            </a:r>
            <a:r>
              <a:rPr lang="en-US" sz="1200" dirty="0">
                <a:solidFill>
                  <a:srgbClr val="00B0F0"/>
                </a:solidFill>
              </a:rPr>
              <a:t>Function in 5GC case and the </a:t>
            </a:r>
            <a:r>
              <a:rPr lang="en-US" sz="1200" dirty="0" smtClean="0">
                <a:solidFill>
                  <a:srgbClr val="00B0F0"/>
                </a:solidFill>
              </a:rPr>
              <a:t>information </a:t>
            </a:r>
            <a:r>
              <a:rPr lang="en-US" sz="1200" dirty="0">
                <a:solidFill>
                  <a:srgbClr val="00B0F0"/>
                </a:solidFill>
              </a:rPr>
              <a:t>from Satellite Network </a:t>
            </a:r>
            <a:r>
              <a:rPr lang="en-US" sz="1200" dirty="0" err="1" smtClean="0">
                <a:solidFill>
                  <a:srgbClr val="00B0F0"/>
                </a:solidFill>
              </a:rPr>
              <a:t>centre</a:t>
            </a:r>
            <a:r>
              <a:rPr lang="en-US" sz="1200" dirty="0" smtClean="0">
                <a:solidFill>
                  <a:srgbClr val="00B0F0"/>
                </a:solidFill>
              </a:rPr>
              <a:t> </a:t>
            </a:r>
            <a:r>
              <a:rPr lang="en-US" sz="1200" dirty="0">
                <a:solidFill>
                  <a:srgbClr val="00B0F0"/>
                </a:solidFill>
              </a:rPr>
              <a:t>are </a:t>
            </a:r>
            <a:r>
              <a:rPr lang="en-US" sz="1200" dirty="0" smtClean="0">
                <a:solidFill>
                  <a:srgbClr val="00B0F0"/>
                </a:solidFill>
              </a:rPr>
              <a:t>conveyed </a:t>
            </a:r>
            <a:r>
              <a:rPr lang="en-US" sz="1200" dirty="0">
                <a:solidFill>
                  <a:srgbClr val="00B0F0"/>
                </a:solidFill>
              </a:rPr>
              <a:t>via NEF</a:t>
            </a:r>
            <a:r>
              <a:rPr lang="en-US" sz="1200" dirty="0" smtClean="0">
                <a:solidFill>
                  <a:srgbClr val="00B0F0"/>
                </a:solidFill>
              </a:rPr>
              <a:t>. By </a:t>
            </a:r>
            <a:r>
              <a:rPr lang="en-US" sz="1200" dirty="0">
                <a:solidFill>
                  <a:srgbClr val="00B0F0"/>
                </a:solidFill>
              </a:rPr>
              <a:t>external (to CN) Application Server, through SCEF </a:t>
            </a:r>
            <a:r>
              <a:rPr lang="en-US" sz="1200" dirty="0" smtClean="0">
                <a:solidFill>
                  <a:srgbClr val="00B0F0"/>
                </a:solidFill>
              </a:rPr>
              <a:t>	interface</a:t>
            </a:r>
            <a:r>
              <a:rPr lang="en-US" sz="1200" dirty="0">
                <a:solidFill>
                  <a:srgbClr val="00B0F0"/>
                </a:solidFill>
              </a:rPr>
              <a:t>, in EPC case</a:t>
            </a:r>
            <a:r>
              <a:rPr lang="en-US" sz="1200" dirty="0" smtClean="0">
                <a:solidFill>
                  <a:srgbClr val="00B0F0"/>
                </a:solidFill>
              </a:rPr>
              <a:t>.</a:t>
            </a:r>
          </a:p>
          <a:p>
            <a:r>
              <a:rPr lang="en-GB" sz="1200" dirty="0" smtClean="0">
                <a:solidFill>
                  <a:srgbClr val="00B0F0"/>
                </a:solidFill>
              </a:rPr>
              <a:t>S2-2208379: 	</a:t>
            </a:r>
            <a:r>
              <a:rPr lang="en-US" sz="1200" dirty="0" smtClean="0">
                <a:solidFill>
                  <a:srgbClr val="00B0F0"/>
                </a:solidFill>
                <a:ea typeface="Times New Roman" panose="02020603050405020304" pitchFamily="18" charset="0"/>
                <a:cs typeface="Times New Roman" panose="02020603050405020304" pitchFamily="18" charset="0"/>
              </a:rPr>
              <a:t>If </a:t>
            </a:r>
            <a:r>
              <a:rPr lang="en-US" sz="1200" dirty="0">
                <a:solidFill>
                  <a:srgbClr val="00B0F0"/>
                </a:solidFill>
                <a:ea typeface="Times New Roman" panose="02020603050405020304" pitchFamily="18" charset="0"/>
                <a:cs typeface="Times New Roman" panose="02020603050405020304" pitchFamily="18" charset="0"/>
              </a:rPr>
              <a:t>the network determines the unreachability periods that affect the NAS timer values, the </a:t>
            </a:r>
            <a:r>
              <a:rPr lang="en-US" sz="1200" dirty="0" smtClean="0">
                <a:solidFill>
                  <a:srgbClr val="00B0F0"/>
                </a:solidFill>
                <a:ea typeface="Times New Roman" panose="02020603050405020304" pitchFamily="18" charset="0"/>
                <a:cs typeface="Times New Roman" panose="02020603050405020304" pitchFamily="18" charset="0"/>
              </a:rPr>
              <a:t>calculation </a:t>
            </a:r>
            <a:r>
              <a:rPr lang="en-US" sz="1200" dirty="0">
                <a:solidFill>
                  <a:srgbClr val="00B0F0"/>
                </a:solidFill>
                <a:ea typeface="Times New Roman" panose="02020603050405020304" pitchFamily="18" charset="0"/>
                <a:cs typeface="Times New Roman" panose="02020603050405020304" pitchFamily="18" charset="0"/>
              </a:rPr>
              <a:t>of unreachability </a:t>
            </a:r>
            <a:r>
              <a:rPr lang="en-US" sz="1200" dirty="0" smtClean="0">
                <a:solidFill>
                  <a:srgbClr val="00B0F0"/>
                </a:solidFill>
                <a:ea typeface="Times New Roman" panose="02020603050405020304" pitchFamily="18" charset="0"/>
                <a:cs typeface="Times New Roman" panose="02020603050405020304" pitchFamily="18" charset="0"/>
              </a:rPr>
              <a:t>times </a:t>
            </a:r>
            <a:r>
              <a:rPr lang="en-US" sz="1200" dirty="0">
                <a:solidFill>
                  <a:srgbClr val="00B0F0"/>
                </a:solidFill>
                <a:ea typeface="Times New Roman" panose="02020603050405020304" pitchFamily="18" charset="0"/>
                <a:cs typeface="Times New Roman" panose="02020603050405020304" pitchFamily="18" charset="0"/>
              </a:rPr>
              <a:t>based on orbit data is done outside </a:t>
            </a:r>
            <a:r>
              <a:rPr lang="en-US" sz="1200" dirty="0" smtClean="0">
                <a:solidFill>
                  <a:srgbClr val="00B0F0"/>
                </a:solidFill>
                <a:ea typeface="Times New Roman" panose="02020603050405020304" pitchFamily="18" charset="0"/>
                <a:cs typeface="Times New Roman" panose="02020603050405020304" pitchFamily="18" charset="0"/>
              </a:rPr>
              <a:t>	the AMF </a:t>
            </a:r>
            <a:r>
              <a:rPr lang="en-US" sz="1200" dirty="0">
                <a:solidFill>
                  <a:srgbClr val="00B0F0"/>
                </a:solidFill>
                <a:ea typeface="Times New Roman" panose="02020603050405020304" pitchFamily="18" charset="0"/>
                <a:cs typeface="Times New Roman" panose="02020603050405020304" pitchFamily="18" charset="0"/>
              </a:rPr>
              <a:t>in some </a:t>
            </a:r>
            <a:r>
              <a:rPr lang="en-US" sz="1200" dirty="0" smtClean="0">
                <a:solidFill>
                  <a:srgbClr val="00B0F0"/>
                </a:solidFill>
                <a:ea typeface="Times New Roman" panose="02020603050405020304" pitchFamily="18" charset="0"/>
                <a:cs typeface="Times New Roman" panose="02020603050405020304" pitchFamily="18" charset="0"/>
              </a:rPr>
              <a:t>other </a:t>
            </a:r>
            <a:r>
              <a:rPr lang="en-US" sz="1200" dirty="0">
                <a:solidFill>
                  <a:srgbClr val="00B0F0"/>
                </a:solidFill>
                <a:ea typeface="Times New Roman" panose="02020603050405020304" pitchFamily="18" charset="0"/>
                <a:cs typeface="Times New Roman" panose="02020603050405020304" pitchFamily="18" charset="0"/>
              </a:rPr>
              <a:t>NF. </a:t>
            </a:r>
            <a:r>
              <a:rPr lang="en-US" sz="1200" b="1" dirty="0">
                <a:solidFill>
                  <a:srgbClr val="00B0F0"/>
                </a:solidFill>
                <a:ea typeface="Times New Roman" panose="02020603050405020304" pitchFamily="18" charset="0"/>
                <a:cs typeface="Times New Roman" panose="02020603050405020304" pitchFamily="18" charset="0"/>
              </a:rPr>
              <a:t>Parameter provisioning framework can be re-used for </a:t>
            </a:r>
            <a:r>
              <a:rPr lang="en-US" sz="1200" b="1" dirty="0" smtClean="0">
                <a:solidFill>
                  <a:srgbClr val="00B0F0"/>
                </a:solidFill>
                <a:ea typeface="Times New Roman" panose="02020603050405020304" pitchFamily="18" charset="0"/>
                <a:cs typeface="Times New Roman" panose="02020603050405020304" pitchFamily="18" charset="0"/>
              </a:rPr>
              <a:t>the </a:t>
            </a:r>
            <a:r>
              <a:rPr lang="en-US" sz="1200" b="1" dirty="0">
                <a:solidFill>
                  <a:srgbClr val="00B0F0"/>
                </a:solidFill>
                <a:ea typeface="Times New Roman" panose="02020603050405020304" pitchFamily="18" charset="0"/>
                <a:cs typeface="Times New Roman" panose="02020603050405020304" pitchFamily="18" charset="0"/>
              </a:rPr>
              <a:t>AF to provide the timer </a:t>
            </a:r>
            <a:r>
              <a:rPr lang="en-US" sz="1200" b="1" dirty="0" smtClean="0">
                <a:solidFill>
                  <a:srgbClr val="00B0F0"/>
                </a:solidFill>
                <a:ea typeface="Times New Roman" panose="02020603050405020304" pitchFamily="18" charset="0"/>
                <a:cs typeface="Times New Roman" panose="02020603050405020304" pitchFamily="18" charset="0"/>
              </a:rPr>
              <a:t>values </a:t>
            </a:r>
            <a:r>
              <a:rPr lang="en-US" sz="1200" b="1" dirty="0">
                <a:solidFill>
                  <a:srgbClr val="00B0F0"/>
                </a:solidFill>
                <a:ea typeface="Times New Roman" panose="02020603050405020304" pitchFamily="18" charset="0"/>
                <a:cs typeface="Times New Roman" panose="02020603050405020304" pitchFamily="18" charset="0"/>
              </a:rPr>
              <a:t>to the AMF via the </a:t>
            </a:r>
            <a:r>
              <a:rPr lang="en-US" sz="1200" b="1" dirty="0" smtClean="0">
                <a:solidFill>
                  <a:srgbClr val="00B0F0"/>
                </a:solidFill>
                <a:ea typeface="Times New Roman" panose="02020603050405020304" pitchFamily="18" charset="0"/>
                <a:cs typeface="Times New Roman" panose="02020603050405020304" pitchFamily="18" charset="0"/>
              </a:rPr>
              <a:t>NEF</a:t>
            </a:r>
          </a:p>
          <a:p>
            <a:r>
              <a:rPr lang="en-GB" sz="1200" dirty="0" smtClean="0">
                <a:solidFill>
                  <a:srgbClr val="00B0F0"/>
                </a:solidFill>
              </a:rPr>
              <a:t>S2-2208849: 	</a:t>
            </a:r>
            <a:r>
              <a:rPr lang="en-US" sz="1200" dirty="0" smtClean="0">
                <a:solidFill>
                  <a:srgbClr val="00B0F0"/>
                </a:solidFill>
              </a:rPr>
              <a:t>AMF/MME </a:t>
            </a:r>
            <a:r>
              <a:rPr lang="en-US" sz="1200" dirty="0">
                <a:solidFill>
                  <a:srgbClr val="00B0F0"/>
                </a:solidFill>
              </a:rPr>
              <a:t>obtains </a:t>
            </a:r>
            <a:r>
              <a:rPr lang="en-US" sz="1200" b="1" dirty="0">
                <a:solidFill>
                  <a:srgbClr val="00B0F0"/>
                </a:solidFill>
              </a:rPr>
              <a:t>satellite coverage information </a:t>
            </a:r>
            <a:r>
              <a:rPr lang="en-US" sz="1200" dirty="0">
                <a:solidFill>
                  <a:srgbClr val="00B0F0"/>
                </a:solidFill>
              </a:rPr>
              <a:t>(e.g. satellite ephemeris) from </a:t>
            </a:r>
            <a:r>
              <a:rPr lang="en-US" sz="1200" b="1" dirty="0">
                <a:solidFill>
                  <a:srgbClr val="00B0F0"/>
                </a:solidFill>
              </a:rPr>
              <a:t>AF (or a 3rd party server </a:t>
            </a:r>
            <a:r>
              <a:rPr lang="en-US" sz="1200" b="1" dirty="0" smtClean="0">
                <a:solidFill>
                  <a:srgbClr val="00B0F0"/>
                </a:solidFill>
              </a:rPr>
              <a:t>via </a:t>
            </a:r>
            <a:r>
              <a:rPr lang="en-US" sz="1200" b="1" dirty="0">
                <a:solidFill>
                  <a:srgbClr val="00B0F0"/>
                </a:solidFill>
              </a:rPr>
              <a:t>NEF) or OAM</a:t>
            </a:r>
            <a:r>
              <a:rPr lang="en-US" sz="1200" b="1" dirty="0" smtClean="0">
                <a:solidFill>
                  <a:srgbClr val="00B0F0"/>
                </a:solidFill>
              </a:rPr>
              <a:t>.</a:t>
            </a:r>
          </a:p>
          <a:p>
            <a:r>
              <a:rPr lang="en-GB" sz="1200" dirty="0" smtClean="0">
                <a:solidFill>
                  <a:srgbClr val="00B0F0"/>
                </a:solidFill>
              </a:rPr>
              <a:t>S2-2208931: 	</a:t>
            </a:r>
            <a:r>
              <a:rPr lang="en-US" sz="1200" dirty="0" smtClean="0">
                <a:solidFill>
                  <a:srgbClr val="00B0F0"/>
                </a:solidFill>
              </a:rPr>
              <a:t>The </a:t>
            </a:r>
            <a:r>
              <a:rPr lang="en-US" sz="1200" b="1" dirty="0">
                <a:solidFill>
                  <a:srgbClr val="00B0F0"/>
                </a:solidFill>
              </a:rPr>
              <a:t>satellite coverage map information </a:t>
            </a:r>
            <a:r>
              <a:rPr lang="en-US" sz="1200" dirty="0">
                <a:solidFill>
                  <a:srgbClr val="00B0F0"/>
                </a:solidFill>
              </a:rPr>
              <a:t>is provided directly to the AMF without AMF further calculation</a:t>
            </a:r>
            <a:r>
              <a:rPr lang="en-US" sz="1200" dirty="0" smtClean="0">
                <a:solidFill>
                  <a:srgbClr val="00B0F0"/>
                </a:solidFill>
              </a:rPr>
              <a:t>. AMF </a:t>
            </a:r>
            <a:r>
              <a:rPr lang="en-US" sz="1200" dirty="0">
                <a:solidFill>
                  <a:srgbClr val="00B0F0"/>
                </a:solidFill>
              </a:rPr>
              <a:t>will take the </a:t>
            </a:r>
            <a:r>
              <a:rPr lang="en-US" sz="1200" dirty="0" smtClean="0">
                <a:solidFill>
                  <a:srgbClr val="00B0F0"/>
                </a:solidFill>
              </a:rPr>
              <a:t>Tracking </a:t>
            </a:r>
            <a:r>
              <a:rPr lang="en-US" sz="1200" dirty="0">
                <a:solidFill>
                  <a:srgbClr val="00B0F0"/>
                </a:solidFill>
              </a:rPr>
              <a:t>Area reported by RAN as the </a:t>
            </a:r>
            <a:r>
              <a:rPr lang="en-US" sz="1200" dirty="0" smtClean="0">
                <a:solidFill>
                  <a:srgbClr val="00B0F0"/>
                </a:solidFill>
              </a:rPr>
              <a:t>	paging </a:t>
            </a:r>
            <a:r>
              <a:rPr lang="en-US" sz="1200" dirty="0">
                <a:solidFill>
                  <a:srgbClr val="00B0F0"/>
                </a:solidFill>
              </a:rPr>
              <a:t>area</a:t>
            </a:r>
            <a:r>
              <a:rPr lang="en-US" sz="1200" dirty="0" smtClean="0">
                <a:solidFill>
                  <a:srgbClr val="00B0F0"/>
                </a:solidFill>
              </a:rPr>
              <a:t>.</a:t>
            </a:r>
          </a:p>
          <a:p>
            <a:r>
              <a:rPr lang="en-GB" sz="1200" dirty="0" smtClean="0">
                <a:solidFill>
                  <a:srgbClr val="00B0F0"/>
                </a:solidFill>
              </a:rPr>
              <a:t>S2-2208850: 	</a:t>
            </a:r>
            <a:r>
              <a:rPr lang="en-US" sz="1200" dirty="0" smtClean="0">
                <a:solidFill>
                  <a:srgbClr val="00B0F0"/>
                </a:solidFill>
              </a:rPr>
              <a:t>based </a:t>
            </a:r>
            <a:r>
              <a:rPr lang="en-US" sz="1200" dirty="0">
                <a:solidFill>
                  <a:srgbClr val="00B0F0"/>
                </a:solidFill>
              </a:rPr>
              <a:t>on the obtained UE information (e.g. </a:t>
            </a:r>
            <a:r>
              <a:rPr lang="en-US" sz="1200" dirty="0" smtClean="0">
                <a:solidFill>
                  <a:srgbClr val="00B0F0"/>
                </a:solidFill>
              </a:rPr>
              <a:t>location</a:t>
            </a:r>
            <a:r>
              <a:rPr lang="en-US" sz="1200" dirty="0">
                <a:solidFill>
                  <a:srgbClr val="00B0F0"/>
                </a:solidFill>
              </a:rPr>
              <a:t>, mobility) and coverage information (e.g. ephemeris data) for the </a:t>
            </a:r>
            <a:r>
              <a:rPr lang="en-US" sz="1200" dirty="0" err="1" smtClean="0">
                <a:solidFill>
                  <a:srgbClr val="00B0F0"/>
                </a:solidFill>
              </a:rPr>
              <a:t>Ues</a:t>
            </a:r>
            <a:endParaRPr lang="en-US" sz="1200" dirty="0" smtClean="0">
              <a:solidFill>
                <a:srgbClr val="00B0F0"/>
              </a:solidFill>
            </a:endParaRPr>
          </a:p>
          <a:p>
            <a:r>
              <a:rPr lang="en-GB" sz="1200" dirty="0" smtClean="0">
                <a:solidFill>
                  <a:srgbClr val="00B0F0"/>
                </a:solidFill>
              </a:rPr>
              <a:t>S2-2208540: 	</a:t>
            </a:r>
            <a:r>
              <a:rPr lang="en-GB" sz="1200" dirty="0" smtClean="0">
                <a:solidFill>
                  <a:srgbClr val="00B0F0"/>
                </a:solidFill>
                <a:ea typeface="Times New Roman" panose="02020603050405020304" pitchFamily="18" charset="0"/>
              </a:rPr>
              <a:t>If </a:t>
            </a:r>
            <a:r>
              <a:rPr lang="en-GB" sz="1200" b="1" dirty="0" smtClean="0">
                <a:solidFill>
                  <a:srgbClr val="00B0F0"/>
                </a:solidFill>
                <a:ea typeface="Times New Roman" panose="02020603050405020304" pitchFamily="18" charset="0"/>
              </a:rPr>
              <a:t>satellite coverage data </a:t>
            </a:r>
            <a:r>
              <a:rPr lang="en-GB" sz="1200" dirty="0" smtClean="0">
                <a:solidFill>
                  <a:srgbClr val="00B0F0"/>
                </a:solidFill>
                <a:ea typeface="Times New Roman" panose="02020603050405020304" pitchFamily="18" charset="0"/>
              </a:rPr>
              <a:t>is needed </a:t>
            </a:r>
            <a:r>
              <a:rPr lang="en-GB" sz="1200" dirty="0">
                <a:solidFill>
                  <a:srgbClr val="00B0F0"/>
                </a:solidFill>
                <a:ea typeface="Times New Roman" panose="02020603050405020304" pitchFamily="18" charset="0"/>
              </a:rPr>
              <a:t>by an AMF, MME, the transfer may be supported by </a:t>
            </a:r>
            <a:r>
              <a:rPr lang="en-GB" sz="1200" b="1" dirty="0" smtClean="0">
                <a:solidFill>
                  <a:srgbClr val="00B0F0"/>
                </a:solidFill>
                <a:ea typeface="Times New Roman" panose="02020603050405020304" pitchFamily="18" charset="0"/>
              </a:rPr>
              <a:t>O&amp;M</a:t>
            </a:r>
          </a:p>
          <a:p>
            <a:r>
              <a:rPr lang="en-GB" sz="1200" dirty="0" smtClean="0">
                <a:solidFill>
                  <a:srgbClr val="00B0F0"/>
                </a:solidFill>
              </a:rPr>
              <a:t>S2-2208877:	</a:t>
            </a:r>
            <a:r>
              <a:rPr lang="en-US" sz="1200" dirty="0" smtClean="0">
                <a:solidFill>
                  <a:srgbClr val="00B0F0"/>
                </a:solidFill>
              </a:rPr>
              <a:t>The </a:t>
            </a:r>
            <a:r>
              <a:rPr lang="en-US" sz="1200" dirty="0">
                <a:solidFill>
                  <a:srgbClr val="00B0F0"/>
                </a:solidFill>
              </a:rPr>
              <a:t>AMF/MME obtains </a:t>
            </a:r>
            <a:r>
              <a:rPr lang="en-US" sz="1200" b="1" dirty="0" smtClean="0">
                <a:solidFill>
                  <a:srgbClr val="00B0F0"/>
                </a:solidFill>
              </a:rPr>
              <a:t>satellite </a:t>
            </a:r>
            <a:r>
              <a:rPr lang="en-US" sz="1200" b="1" dirty="0">
                <a:solidFill>
                  <a:srgbClr val="00B0F0"/>
                </a:solidFill>
              </a:rPr>
              <a:t>information </a:t>
            </a:r>
            <a:r>
              <a:rPr lang="en-US" sz="1200" dirty="0">
                <a:solidFill>
                  <a:srgbClr val="00B0F0"/>
                </a:solidFill>
              </a:rPr>
              <a:t>(e.g. ephemeris data, satellite footprint) </a:t>
            </a:r>
            <a:r>
              <a:rPr lang="en-US" sz="1200" b="1" dirty="0">
                <a:solidFill>
                  <a:srgbClr val="00B0F0"/>
                </a:solidFill>
              </a:rPr>
              <a:t>from external </a:t>
            </a:r>
            <a:r>
              <a:rPr lang="en-US" sz="1200" b="1" dirty="0" smtClean="0">
                <a:solidFill>
                  <a:srgbClr val="00B0F0"/>
                </a:solidFill>
              </a:rPr>
              <a:t>server </a:t>
            </a:r>
            <a:r>
              <a:rPr lang="en-US" sz="1200" b="1" dirty="0">
                <a:solidFill>
                  <a:srgbClr val="00B0F0"/>
                </a:solidFill>
              </a:rPr>
              <a:t>or AF </a:t>
            </a:r>
            <a:r>
              <a:rPr lang="en-US" sz="1200" dirty="0">
                <a:solidFill>
                  <a:srgbClr val="00B0F0"/>
                </a:solidFill>
              </a:rPr>
              <a:t>in order to </a:t>
            </a:r>
            <a:r>
              <a:rPr lang="en-US" sz="1200" dirty="0" smtClean="0">
                <a:solidFill>
                  <a:srgbClr val="00B0F0"/>
                </a:solidFill>
              </a:rPr>
              <a:t>perform </a:t>
            </a:r>
            <a:r>
              <a:rPr lang="en-US" sz="1200" dirty="0">
                <a:solidFill>
                  <a:srgbClr val="00B0F0"/>
                </a:solidFill>
              </a:rPr>
              <a:t>mobility management or </a:t>
            </a:r>
            <a:r>
              <a:rPr lang="en-US" sz="1200" dirty="0" smtClean="0">
                <a:solidFill>
                  <a:srgbClr val="00B0F0"/>
                </a:solidFill>
              </a:rPr>
              <a:t>	power saving.</a:t>
            </a:r>
          </a:p>
          <a:p>
            <a:r>
              <a:rPr lang="en-GB" sz="1200" dirty="0" smtClean="0">
                <a:solidFill>
                  <a:srgbClr val="00B0F0"/>
                </a:solidFill>
              </a:rPr>
              <a:t>S2-2209026: 	</a:t>
            </a:r>
            <a:r>
              <a:rPr lang="en-US" sz="1200" dirty="0" smtClean="0">
                <a:solidFill>
                  <a:srgbClr val="00B0F0"/>
                </a:solidFill>
              </a:rPr>
              <a:t>AMF/MME </a:t>
            </a:r>
            <a:r>
              <a:rPr lang="en-US" sz="1200" dirty="0">
                <a:solidFill>
                  <a:srgbClr val="00B0F0"/>
                </a:solidFill>
              </a:rPr>
              <a:t>shall not generate </a:t>
            </a:r>
            <a:r>
              <a:rPr lang="en-US" sz="1200" b="1" dirty="0">
                <a:solidFill>
                  <a:srgbClr val="00B0F0"/>
                </a:solidFill>
              </a:rPr>
              <a:t>coverage information </a:t>
            </a:r>
            <a:r>
              <a:rPr lang="en-US" sz="1200" dirty="0">
                <a:solidFill>
                  <a:srgbClr val="00B0F0"/>
                </a:solidFill>
              </a:rPr>
              <a:t>by itself to be used for setting up the power </a:t>
            </a:r>
            <a:r>
              <a:rPr lang="en-US" sz="1200" dirty="0" smtClean="0">
                <a:solidFill>
                  <a:srgbClr val="00B0F0"/>
                </a:solidFill>
              </a:rPr>
              <a:t>saving </a:t>
            </a:r>
            <a:r>
              <a:rPr lang="en-US" sz="1200" dirty="0">
                <a:solidFill>
                  <a:srgbClr val="00B0F0"/>
                </a:solidFill>
              </a:rPr>
              <a:t>parameters or </a:t>
            </a:r>
            <a:r>
              <a:rPr lang="en-US" sz="1200" dirty="0" smtClean="0">
                <a:solidFill>
                  <a:srgbClr val="00B0F0"/>
                </a:solidFill>
              </a:rPr>
              <a:t>handling </a:t>
            </a:r>
            <a:r>
              <a:rPr lang="en-US" sz="1200" dirty="0">
                <a:solidFill>
                  <a:srgbClr val="00B0F0"/>
                </a:solidFill>
              </a:rPr>
              <a:t>mobility management of NTN UE. </a:t>
            </a:r>
            <a:r>
              <a:rPr lang="en-US" sz="1200" dirty="0" smtClean="0">
                <a:solidFill>
                  <a:srgbClr val="00B0F0"/>
                </a:solidFill>
              </a:rPr>
              <a:t>	Instead </a:t>
            </a:r>
            <a:r>
              <a:rPr lang="en-US" sz="1200" dirty="0">
                <a:solidFill>
                  <a:srgbClr val="00B0F0"/>
                </a:solidFill>
              </a:rPr>
              <a:t>AMF/MME shall request </a:t>
            </a:r>
            <a:r>
              <a:rPr lang="en-US" sz="1200" dirty="0" smtClean="0">
                <a:solidFill>
                  <a:srgbClr val="00B0F0"/>
                </a:solidFill>
              </a:rPr>
              <a:t>those </a:t>
            </a:r>
            <a:r>
              <a:rPr lang="en-US" sz="1200" dirty="0">
                <a:solidFill>
                  <a:srgbClr val="00B0F0"/>
                </a:solidFill>
              </a:rPr>
              <a:t>information to </a:t>
            </a:r>
            <a:r>
              <a:rPr lang="en-US" sz="1200" b="1" dirty="0">
                <a:solidFill>
                  <a:srgbClr val="00B0F0"/>
                </a:solidFill>
              </a:rPr>
              <a:t>other NF such as NWDAF</a:t>
            </a:r>
            <a:r>
              <a:rPr lang="en-US" sz="1200" dirty="0">
                <a:solidFill>
                  <a:srgbClr val="00B0F0"/>
                </a:solidFill>
              </a:rPr>
              <a:t>; </a:t>
            </a:r>
            <a:r>
              <a:rPr lang="en-US" sz="1200" dirty="0" smtClean="0">
                <a:solidFill>
                  <a:srgbClr val="00B0F0"/>
                </a:solidFill>
              </a:rPr>
              <a:t>and the </a:t>
            </a:r>
            <a:r>
              <a:rPr lang="en-US" sz="1200" dirty="0">
                <a:solidFill>
                  <a:srgbClr val="00B0F0"/>
                </a:solidFill>
              </a:rPr>
              <a:t>NF that generates coverage information shall be located inside 3GPP </a:t>
            </a:r>
            <a:r>
              <a:rPr lang="en-US" sz="1200" dirty="0" smtClean="0">
                <a:solidFill>
                  <a:srgbClr val="00B0F0"/>
                </a:solidFill>
              </a:rPr>
              <a:t>	domain</a:t>
            </a:r>
            <a:endParaRPr lang="en-US" sz="1200" dirty="0">
              <a:solidFill>
                <a:srgbClr val="00B0F0"/>
              </a:solidFill>
            </a:endParaRPr>
          </a:p>
        </p:txBody>
      </p:sp>
      <p:sp>
        <p:nvSpPr>
          <p:cNvPr id="6" name="Content Placeholder 3"/>
          <p:cNvSpPr txBox="1">
            <a:spLocks/>
          </p:cNvSpPr>
          <p:nvPr/>
        </p:nvSpPr>
        <p:spPr>
          <a:xfrm>
            <a:off x="518672" y="1561067"/>
            <a:ext cx="4395073" cy="3139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900"/>
              </a:spcBef>
              <a:spcAft>
                <a:spcPts val="900"/>
              </a:spcAft>
            </a:pPr>
            <a:r>
              <a:rPr lang="fr-FR" sz="1600" b="1" dirty="0" err="1" smtClean="0">
                <a:cs typeface="Times New Roman" panose="02020603050405020304" pitchFamily="18" charset="0"/>
              </a:rPr>
              <a:t>Related</a:t>
            </a:r>
            <a:r>
              <a:rPr lang="fr-FR" sz="1600" b="1" dirty="0" smtClean="0">
                <a:cs typeface="Times New Roman" panose="02020603050405020304" pitchFamily="18" charset="0"/>
              </a:rPr>
              <a:t> </a:t>
            </a:r>
            <a:r>
              <a:rPr lang="fr-FR" sz="1600" b="1" dirty="0" err="1" smtClean="0">
                <a:cs typeface="Times New Roman" panose="02020603050405020304" pitchFamily="18" charset="0"/>
              </a:rPr>
              <a:t>statements</a:t>
            </a:r>
            <a:r>
              <a:rPr lang="fr-FR" sz="1600" b="1" dirty="0" smtClean="0">
                <a:cs typeface="Times New Roman" panose="02020603050405020304" pitchFamily="18" charset="0"/>
              </a:rPr>
              <a:t> in conclusions:</a:t>
            </a:r>
            <a:endParaRPr lang="en-GB" sz="1600" b="1" dirty="0" smtClean="0">
              <a:solidFill>
                <a:schemeClr val="accent2">
                  <a:lumMod val="75000"/>
                </a:schemeClr>
              </a:solidFill>
              <a:cs typeface="Times New Roman" panose="02020603050405020304" pitchFamily="18" charset="0"/>
            </a:endParaRPr>
          </a:p>
        </p:txBody>
      </p:sp>
    </p:spTree>
    <p:extLst>
      <p:ext uri="{BB962C8B-B14F-4D97-AF65-F5344CB8AC3E}">
        <p14:creationId xmlns:p14="http://schemas.microsoft.com/office/powerpoint/2010/main" val="36659726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424383" y="97272"/>
            <a:ext cx="6597072" cy="632401"/>
          </a:xfrm>
        </p:spPr>
        <p:txBody>
          <a:bodyPr>
            <a:normAutofit fontScale="90000"/>
          </a:bodyPr>
          <a:lstStyle/>
          <a:p>
            <a:r>
              <a:rPr lang="fr-FR" dirty="0" err="1" smtClean="0"/>
              <a:t>Proposed</a:t>
            </a:r>
            <a:r>
              <a:rPr lang="fr-FR" dirty="0" smtClean="0"/>
              <a:t> </a:t>
            </a:r>
            <a:r>
              <a:rPr lang="fr-FR" dirty="0" err="1" smtClean="0"/>
              <a:t>ways</a:t>
            </a:r>
            <a:r>
              <a:rPr lang="fr-FR" dirty="0" smtClean="0"/>
              <a:t> </a:t>
            </a:r>
            <a:r>
              <a:rPr lang="fr-FR" dirty="0" err="1" smtClean="0"/>
              <a:t>forward</a:t>
            </a:r>
            <a:r>
              <a:rPr lang="fr-FR" dirty="0" smtClean="0"/>
              <a:t> (4)</a:t>
            </a:r>
            <a:endParaRPr lang="fr-FR" dirty="0"/>
          </a:p>
        </p:txBody>
      </p:sp>
      <p:sp>
        <p:nvSpPr>
          <p:cNvPr id="5" name="Content Placeholder 3"/>
          <p:cNvSpPr>
            <a:spLocks noGrp="1"/>
          </p:cNvSpPr>
          <p:nvPr>
            <p:ph idx="1"/>
          </p:nvPr>
        </p:nvSpPr>
        <p:spPr>
          <a:xfrm>
            <a:off x="518672" y="1074644"/>
            <a:ext cx="10824145" cy="369332"/>
          </a:xfrm>
          <a:prstGeom prst="rect">
            <a:avLst/>
          </a:prstGeom>
        </p:spPr>
        <p:txBody>
          <a:bodyPr wrap="square">
            <a:spAutoFit/>
          </a:bodyPr>
          <a:lstStyle/>
          <a:p>
            <a:pPr>
              <a:spcBef>
                <a:spcPts val="900"/>
              </a:spcBef>
              <a:spcAft>
                <a:spcPts val="900"/>
              </a:spcAft>
            </a:pPr>
            <a:r>
              <a:rPr lang="en-GB" sz="2000" b="1" dirty="0" smtClean="0">
                <a:cs typeface="Times New Roman" panose="02020603050405020304" pitchFamily="18" charset="0"/>
              </a:rPr>
              <a:t>§ R1, R2, R5, R6 - </a:t>
            </a:r>
            <a:r>
              <a:rPr lang="fr-FR" sz="2000" dirty="0" err="1"/>
              <a:t>Which</a:t>
            </a:r>
            <a:r>
              <a:rPr lang="fr-FR" sz="2000" dirty="0"/>
              <a:t> information AMF/MME has and how AMF/MME </a:t>
            </a:r>
            <a:r>
              <a:rPr lang="fr-FR" sz="2000" dirty="0" err="1"/>
              <a:t>retrieves</a:t>
            </a:r>
            <a:r>
              <a:rPr lang="fr-FR" sz="2000" dirty="0"/>
              <a:t> </a:t>
            </a:r>
            <a:r>
              <a:rPr lang="fr-FR" sz="2000" dirty="0" err="1" smtClean="0"/>
              <a:t>it</a:t>
            </a:r>
            <a:r>
              <a:rPr lang="fr-FR" sz="2000" dirty="0" smtClean="0"/>
              <a:t>? (II) </a:t>
            </a:r>
            <a:endParaRPr lang="fr-FR" sz="2000" dirty="0"/>
          </a:p>
        </p:txBody>
      </p:sp>
      <p:sp>
        <p:nvSpPr>
          <p:cNvPr id="7" name="Content Placeholder 3"/>
          <p:cNvSpPr txBox="1">
            <a:spLocks/>
          </p:cNvSpPr>
          <p:nvPr/>
        </p:nvSpPr>
        <p:spPr>
          <a:xfrm>
            <a:off x="518672" y="1563850"/>
            <a:ext cx="4395073" cy="3139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900"/>
              </a:spcBef>
              <a:spcAft>
                <a:spcPts val="900"/>
              </a:spcAft>
            </a:pPr>
            <a:r>
              <a:rPr lang="fr-FR" sz="1600" b="1" dirty="0" err="1" smtClean="0">
                <a:cs typeface="Times New Roman" panose="02020603050405020304" pitchFamily="18" charset="0"/>
              </a:rPr>
              <a:t>Proposed</a:t>
            </a:r>
            <a:r>
              <a:rPr lang="fr-FR" sz="1600" b="1" dirty="0" smtClean="0">
                <a:cs typeface="Times New Roman" panose="02020603050405020304" pitchFamily="18" charset="0"/>
              </a:rPr>
              <a:t> </a:t>
            </a:r>
            <a:r>
              <a:rPr lang="fr-FR" sz="1600" b="1" dirty="0" err="1" smtClean="0">
                <a:cs typeface="Times New Roman" panose="02020603050405020304" pitchFamily="18" charset="0"/>
              </a:rPr>
              <a:t>way</a:t>
            </a:r>
            <a:r>
              <a:rPr lang="fr-FR" sz="1600" b="1" dirty="0" smtClean="0">
                <a:cs typeface="Times New Roman" panose="02020603050405020304" pitchFamily="18" charset="0"/>
              </a:rPr>
              <a:t> </a:t>
            </a:r>
            <a:r>
              <a:rPr lang="fr-FR" sz="1600" b="1" dirty="0" err="1" smtClean="0">
                <a:cs typeface="Times New Roman" panose="02020603050405020304" pitchFamily="18" charset="0"/>
              </a:rPr>
              <a:t>forward</a:t>
            </a:r>
            <a:r>
              <a:rPr lang="fr-FR" sz="1600" b="1" dirty="0" smtClean="0">
                <a:cs typeface="Times New Roman" panose="02020603050405020304" pitchFamily="18" charset="0"/>
              </a:rPr>
              <a:t>: </a:t>
            </a:r>
            <a:endParaRPr lang="en-GB" sz="1600" b="1" dirty="0" smtClean="0">
              <a:solidFill>
                <a:schemeClr val="accent2">
                  <a:lumMod val="75000"/>
                </a:schemeClr>
              </a:solidFill>
              <a:cs typeface="Times New Roman" panose="02020603050405020304" pitchFamily="18" charset="0"/>
            </a:endParaRPr>
          </a:p>
        </p:txBody>
      </p:sp>
      <p:sp>
        <p:nvSpPr>
          <p:cNvPr id="2" name="Rectangle 1"/>
          <p:cNvSpPr/>
          <p:nvPr/>
        </p:nvSpPr>
        <p:spPr>
          <a:xfrm>
            <a:off x="1154544" y="2422389"/>
            <a:ext cx="10317020" cy="2308324"/>
          </a:xfrm>
          <a:prstGeom prst="rect">
            <a:avLst/>
          </a:prstGeom>
        </p:spPr>
        <p:txBody>
          <a:bodyPr wrap="square">
            <a:spAutoFit/>
          </a:bodyPr>
          <a:lstStyle/>
          <a:p>
            <a:r>
              <a:rPr lang="en-US" dirty="0" smtClean="0"/>
              <a:t>Consider for further elaboration during meeting to start with following bootstrap:</a:t>
            </a:r>
          </a:p>
          <a:p>
            <a:endParaRPr lang="en-US" dirty="0">
              <a:solidFill>
                <a:srgbClr val="00B0F0"/>
              </a:solidFill>
            </a:endParaRPr>
          </a:p>
          <a:p>
            <a:pPr marL="285750" indent="-285750">
              <a:buFontTx/>
              <a:buChar char="-"/>
            </a:pPr>
            <a:r>
              <a:rPr lang="en-US" dirty="0" smtClean="0">
                <a:solidFill>
                  <a:srgbClr val="00B0F0"/>
                </a:solidFill>
              </a:rPr>
              <a:t>AMF/MME </a:t>
            </a:r>
            <a:r>
              <a:rPr lang="en-US" dirty="0">
                <a:solidFill>
                  <a:srgbClr val="00B0F0"/>
                </a:solidFill>
              </a:rPr>
              <a:t>shall not generate coverage information by itself to be used for setting up the power saving parameters or handling mobility management of NTN </a:t>
            </a:r>
            <a:r>
              <a:rPr lang="en-US" dirty="0" smtClean="0">
                <a:solidFill>
                  <a:srgbClr val="00B0F0"/>
                </a:solidFill>
              </a:rPr>
              <a:t>UE</a:t>
            </a:r>
          </a:p>
          <a:p>
            <a:pPr marL="285750" indent="-285750">
              <a:buFontTx/>
              <a:buChar char="-"/>
            </a:pPr>
            <a:r>
              <a:rPr lang="en-US" dirty="0" smtClean="0">
                <a:solidFill>
                  <a:srgbClr val="00B0F0"/>
                </a:solidFill>
              </a:rPr>
              <a:t>AMF/MME </a:t>
            </a:r>
            <a:r>
              <a:rPr lang="en-US" dirty="0">
                <a:solidFill>
                  <a:srgbClr val="00B0F0"/>
                </a:solidFill>
              </a:rPr>
              <a:t>obtains satellite coverage information (e.g. satellite </a:t>
            </a:r>
            <a:r>
              <a:rPr lang="en-US" dirty="0" smtClean="0">
                <a:solidFill>
                  <a:srgbClr val="00B0F0"/>
                </a:solidFill>
              </a:rPr>
              <a:t>ephemeris, satellite footprint) </a:t>
            </a:r>
            <a:r>
              <a:rPr lang="en-US" dirty="0">
                <a:solidFill>
                  <a:srgbClr val="00B0F0"/>
                </a:solidFill>
              </a:rPr>
              <a:t>from other NF such as NWDAF </a:t>
            </a:r>
            <a:r>
              <a:rPr lang="en-US" dirty="0" smtClean="0">
                <a:solidFill>
                  <a:srgbClr val="00B0F0"/>
                </a:solidFill>
              </a:rPr>
              <a:t>or new NF or AF (</a:t>
            </a:r>
            <a:r>
              <a:rPr lang="en-US" dirty="0">
                <a:solidFill>
                  <a:srgbClr val="00B0F0"/>
                </a:solidFill>
              </a:rPr>
              <a:t>or a 3rd party server via NEF) or </a:t>
            </a:r>
            <a:r>
              <a:rPr lang="en-US" dirty="0" smtClean="0">
                <a:solidFill>
                  <a:srgbClr val="00B0F0"/>
                </a:solidFill>
              </a:rPr>
              <a:t>OAM</a:t>
            </a:r>
          </a:p>
          <a:p>
            <a:pPr marL="285750" indent="-285750">
              <a:buFontTx/>
              <a:buChar char="-"/>
            </a:pPr>
            <a:r>
              <a:rPr lang="en-US" dirty="0">
                <a:solidFill>
                  <a:srgbClr val="00B0F0"/>
                </a:solidFill>
              </a:rPr>
              <a:t>Editor’s Note: who will provide the coverage map information depends on the discussion.</a:t>
            </a:r>
          </a:p>
          <a:p>
            <a:pPr marL="285750" indent="-285750">
              <a:buFontTx/>
              <a:buChar char="-"/>
            </a:pPr>
            <a:endParaRPr lang="en-US" dirty="0">
              <a:solidFill>
                <a:srgbClr val="00B0F0"/>
              </a:solidFill>
            </a:endParaRPr>
          </a:p>
        </p:txBody>
      </p:sp>
    </p:spTree>
    <p:extLst>
      <p:ext uri="{BB962C8B-B14F-4D97-AF65-F5344CB8AC3E}">
        <p14:creationId xmlns:p14="http://schemas.microsoft.com/office/powerpoint/2010/main" val="16254569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424383" y="97272"/>
            <a:ext cx="6597072" cy="632401"/>
          </a:xfrm>
        </p:spPr>
        <p:txBody>
          <a:bodyPr>
            <a:normAutofit fontScale="90000"/>
          </a:bodyPr>
          <a:lstStyle/>
          <a:p>
            <a:r>
              <a:rPr lang="fr-FR" dirty="0" err="1" smtClean="0"/>
              <a:t>Proposed</a:t>
            </a:r>
            <a:r>
              <a:rPr lang="fr-FR" dirty="0" smtClean="0"/>
              <a:t> </a:t>
            </a:r>
            <a:r>
              <a:rPr lang="fr-FR" dirty="0" err="1" smtClean="0"/>
              <a:t>ways</a:t>
            </a:r>
            <a:r>
              <a:rPr lang="fr-FR" dirty="0" smtClean="0"/>
              <a:t> </a:t>
            </a:r>
            <a:r>
              <a:rPr lang="fr-FR" dirty="0" err="1" smtClean="0"/>
              <a:t>forward</a:t>
            </a:r>
            <a:r>
              <a:rPr lang="fr-FR" dirty="0" smtClean="0"/>
              <a:t> (5)</a:t>
            </a:r>
            <a:endParaRPr lang="fr-FR" dirty="0"/>
          </a:p>
        </p:txBody>
      </p:sp>
      <p:sp>
        <p:nvSpPr>
          <p:cNvPr id="5" name="Content Placeholder 3"/>
          <p:cNvSpPr>
            <a:spLocks noGrp="1"/>
          </p:cNvSpPr>
          <p:nvPr>
            <p:ph idx="1"/>
          </p:nvPr>
        </p:nvSpPr>
        <p:spPr>
          <a:xfrm>
            <a:off x="-166254" y="741069"/>
            <a:ext cx="10824145" cy="369332"/>
          </a:xfrm>
          <a:prstGeom prst="rect">
            <a:avLst/>
          </a:prstGeom>
        </p:spPr>
        <p:txBody>
          <a:bodyPr wrap="square">
            <a:spAutoFit/>
          </a:bodyPr>
          <a:lstStyle/>
          <a:p>
            <a:pPr lvl="1">
              <a:buFontTx/>
              <a:buChar char="-"/>
            </a:pPr>
            <a:r>
              <a:rPr lang="en-GB" sz="2000" b="1" dirty="0" smtClean="0">
                <a:cs typeface="Times New Roman" panose="02020603050405020304" pitchFamily="18" charset="0"/>
              </a:rPr>
              <a:t>§ R1, R2, R5, R6 - </a:t>
            </a:r>
            <a:r>
              <a:rPr lang="fr-FR" sz="2000" b="1" dirty="0" err="1"/>
              <a:t>What</a:t>
            </a:r>
            <a:r>
              <a:rPr lang="fr-FR" sz="2000" b="1" dirty="0"/>
              <a:t> </a:t>
            </a:r>
            <a:r>
              <a:rPr lang="fr-FR" sz="2000" b="1" dirty="0" err="1"/>
              <a:t>is</a:t>
            </a:r>
            <a:r>
              <a:rPr lang="fr-FR" sz="2000" b="1" dirty="0"/>
              <a:t> the </a:t>
            </a:r>
            <a:r>
              <a:rPr lang="fr-FR" sz="2000" b="1" dirty="0" err="1"/>
              <a:t>role</a:t>
            </a:r>
            <a:r>
              <a:rPr lang="fr-FR" sz="2000" b="1" dirty="0"/>
              <a:t> of AMF/MME</a:t>
            </a:r>
            <a:r>
              <a:rPr lang="fr-FR" sz="2000" b="1" dirty="0" smtClean="0"/>
              <a:t>? (I)</a:t>
            </a:r>
            <a:endParaRPr lang="fr-FR" sz="2000" b="1" dirty="0"/>
          </a:p>
        </p:txBody>
      </p:sp>
      <p:sp>
        <p:nvSpPr>
          <p:cNvPr id="9" name="Rectangle 8"/>
          <p:cNvSpPr/>
          <p:nvPr/>
        </p:nvSpPr>
        <p:spPr>
          <a:xfrm>
            <a:off x="138545" y="1426809"/>
            <a:ext cx="12053455" cy="5624617"/>
          </a:xfrm>
          <a:prstGeom prst="rect">
            <a:avLst/>
          </a:prstGeom>
        </p:spPr>
        <p:txBody>
          <a:bodyPr wrap="square">
            <a:spAutoFit/>
          </a:bodyPr>
          <a:lstStyle/>
          <a:p>
            <a:r>
              <a:rPr lang="fr-FR" sz="1100" dirty="0" smtClean="0">
                <a:solidFill>
                  <a:schemeClr val="accent4">
                    <a:lumMod val="75000"/>
                  </a:schemeClr>
                </a:solidFill>
              </a:rPr>
              <a:t>S2-2208284:	</a:t>
            </a:r>
            <a:r>
              <a:rPr lang="en-GB" sz="1100" dirty="0">
                <a:solidFill>
                  <a:schemeClr val="accent4">
                    <a:lumMod val="75000"/>
                  </a:schemeClr>
                </a:solidFill>
              </a:rPr>
              <a:t>The AMF/MME can use this information to determine suitable NAS timer and buffering time values. </a:t>
            </a:r>
            <a:r>
              <a:rPr lang="fr-FR" sz="1100" dirty="0" smtClean="0">
                <a:solidFill>
                  <a:schemeClr val="accent4">
                    <a:lumMod val="75000"/>
                  </a:schemeClr>
                </a:solidFill>
              </a:rPr>
              <a:t>I</a:t>
            </a:r>
            <a:r>
              <a:rPr lang="en-GB" sz="1100" dirty="0" smtClean="0">
                <a:solidFill>
                  <a:schemeClr val="accent4">
                    <a:lumMod val="75000"/>
                  </a:schemeClr>
                </a:solidFill>
              </a:rPr>
              <a:t>n </a:t>
            </a:r>
            <a:r>
              <a:rPr lang="en-GB" sz="1100" dirty="0">
                <a:solidFill>
                  <a:schemeClr val="accent4">
                    <a:lumMod val="75000"/>
                  </a:schemeClr>
                </a:solidFill>
              </a:rPr>
              <a:t>addition, the AMF may be pre-configured with suitable </a:t>
            </a:r>
            <a:r>
              <a:rPr lang="en-GB" sz="1100" dirty="0" smtClean="0">
                <a:solidFill>
                  <a:schemeClr val="accent4">
                    <a:lumMod val="75000"/>
                  </a:schemeClr>
                </a:solidFill>
              </a:rPr>
              <a:t>periodic </a:t>
            </a:r>
            <a:r>
              <a:rPr lang="en-GB" sz="1100" dirty="0">
                <a:solidFill>
                  <a:schemeClr val="accent4">
                    <a:lumMod val="75000"/>
                  </a:schemeClr>
                </a:solidFill>
              </a:rPr>
              <a:t>registration timer value </a:t>
            </a:r>
            <a:r>
              <a:rPr lang="en-GB" sz="1100" dirty="0" smtClean="0">
                <a:solidFill>
                  <a:schemeClr val="accent4">
                    <a:lumMod val="75000"/>
                  </a:schemeClr>
                </a:solidFill>
              </a:rPr>
              <a:t>	and </a:t>
            </a:r>
            <a:r>
              <a:rPr lang="en-GB" sz="1100" dirty="0">
                <a:solidFill>
                  <a:schemeClr val="accent4">
                    <a:lumMod val="75000"/>
                  </a:schemeClr>
                </a:solidFill>
              </a:rPr>
              <a:t>deregistration timer values as already is defined for MME in Rel-17. </a:t>
            </a:r>
            <a:endParaRPr lang="en-GB" sz="1100" dirty="0" smtClean="0">
              <a:solidFill>
                <a:schemeClr val="accent4">
                  <a:lumMod val="75000"/>
                </a:schemeClr>
              </a:solidFill>
            </a:endParaRPr>
          </a:p>
          <a:p>
            <a:r>
              <a:rPr lang="fr-FR" sz="1100" dirty="0" smtClean="0">
                <a:solidFill>
                  <a:schemeClr val="accent4">
                    <a:lumMod val="75000"/>
                  </a:schemeClr>
                </a:solidFill>
              </a:rPr>
              <a:t>S2-2208511:</a:t>
            </a:r>
            <a:r>
              <a:rPr lang="fr-FR" sz="1100" dirty="0">
                <a:solidFill>
                  <a:schemeClr val="accent4">
                    <a:lumMod val="75000"/>
                  </a:schemeClr>
                </a:solidFill>
              </a:rPr>
              <a:t>	</a:t>
            </a:r>
            <a:r>
              <a:rPr lang="en-US" sz="1100" dirty="0" smtClean="0">
                <a:solidFill>
                  <a:schemeClr val="accent4">
                    <a:lumMod val="75000"/>
                  </a:schemeClr>
                </a:solidFill>
              </a:rPr>
              <a:t>The </a:t>
            </a:r>
            <a:r>
              <a:rPr lang="en-US" sz="1100" dirty="0">
                <a:solidFill>
                  <a:schemeClr val="accent4">
                    <a:lumMod val="75000"/>
                  </a:schemeClr>
                </a:solidFill>
              </a:rPr>
              <a:t>AMF/MME determines mobility management and power saving parameters based on </a:t>
            </a:r>
            <a:r>
              <a:rPr lang="en-US" sz="1100" dirty="0" smtClean="0">
                <a:solidFill>
                  <a:schemeClr val="accent4">
                    <a:lumMod val="75000"/>
                  </a:schemeClr>
                </a:solidFill>
              </a:rPr>
              <a:t>the </a:t>
            </a:r>
            <a:r>
              <a:rPr lang="en-US" sz="1100" dirty="0">
                <a:solidFill>
                  <a:schemeClr val="accent4">
                    <a:lumMod val="75000"/>
                  </a:schemeClr>
                </a:solidFill>
              </a:rPr>
              <a:t>coverage information for the UE.</a:t>
            </a:r>
          </a:p>
          <a:p>
            <a:r>
              <a:rPr lang="en-US" sz="1100" dirty="0">
                <a:solidFill>
                  <a:schemeClr val="accent4">
                    <a:lumMod val="75000"/>
                  </a:schemeClr>
                </a:solidFill>
              </a:rPr>
              <a:t>-	If the AMF/MME detects that the UE in CM-CONNECTED is about to leave the current </a:t>
            </a:r>
            <a:r>
              <a:rPr lang="en-US" sz="1100" dirty="0" smtClean="0">
                <a:solidFill>
                  <a:schemeClr val="accent4">
                    <a:lumMod val="75000"/>
                  </a:schemeClr>
                </a:solidFill>
              </a:rPr>
              <a:t>satellite </a:t>
            </a:r>
            <a:r>
              <a:rPr lang="en-US" sz="1100" dirty="0">
                <a:solidFill>
                  <a:schemeClr val="accent4">
                    <a:lumMod val="75000"/>
                  </a:schemeClr>
                </a:solidFill>
              </a:rPr>
              <a:t>coverage based on the coverage information, the AMF/MME may </a:t>
            </a:r>
            <a:r>
              <a:rPr lang="en-US" sz="1100" dirty="0" smtClean="0">
                <a:solidFill>
                  <a:schemeClr val="accent4">
                    <a:lumMod val="75000"/>
                  </a:schemeClr>
                </a:solidFill>
              </a:rPr>
              <a:t>	trigger </a:t>
            </a:r>
            <a:r>
              <a:rPr lang="en-US" sz="1100" dirty="0">
                <a:solidFill>
                  <a:schemeClr val="accent4">
                    <a:lumMod val="75000"/>
                  </a:schemeClr>
                </a:solidFill>
              </a:rPr>
              <a:t>N2/S1 </a:t>
            </a:r>
            <a:r>
              <a:rPr lang="en-US" sz="1100" dirty="0" smtClean="0">
                <a:solidFill>
                  <a:schemeClr val="accent4">
                    <a:lumMod val="75000"/>
                  </a:schemeClr>
                </a:solidFill>
              </a:rPr>
              <a:t>release 	procedure </a:t>
            </a:r>
            <a:r>
              <a:rPr lang="en-US" sz="1100" dirty="0">
                <a:solidFill>
                  <a:schemeClr val="accent4">
                    <a:lumMod val="75000"/>
                  </a:schemeClr>
                </a:solidFill>
              </a:rPr>
              <a:t>to move UE into CM-IDLE state.</a:t>
            </a:r>
          </a:p>
          <a:p>
            <a:r>
              <a:rPr lang="en-US" sz="1100" dirty="0" smtClean="0">
                <a:solidFill>
                  <a:schemeClr val="accent4">
                    <a:lumMod val="75000"/>
                  </a:schemeClr>
                </a:solidFill>
              </a:rPr>
              <a:t>-	AMF/MME </a:t>
            </a:r>
            <a:r>
              <a:rPr lang="en-US" sz="1100" dirty="0">
                <a:solidFill>
                  <a:schemeClr val="accent4">
                    <a:lumMod val="75000"/>
                  </a:schemeClr>
                </a:solidFill>
              </a:rPr>
              <a:t>configures mobility management and power saving parameters using </a:t>
            </a:r>
            <a:r>
              <a:rPr lang="en-US" sz="1100" dirty="0" smtClean="0">
                <a:solidFill>
                  <a:schemeClr val="accent4">
                    <a:lumMod val="75000"/>
                  </a:schemeClr>
                </a:solidFill>
              </a:rPr>
              <a:t>UCU/GUTI </a:t>
            </a:r>
            <a:r>
              <a:rPr lang="en-US" sz="1100" dirty="0">
                <a:solidFill>
                  <a:schemeClr val="accent4">
                    <a:lumMod val="75000"/>
                  </a:schemeClr>
                </a:solidFill>
              </a:rPr>
              <a:t>reallocation procedures before the UE leaves the satellite </a:t>
            </a:r>
            <a:r>
              <a:rPr lang="en-US" sz="1100" dirty="0" smtClean="0">
                <a:solidFill>
                  <a:schemeClr val="accent4">
                    <a:lumMod val="75000"/>
                  </a:schemeClr>
                </a:solidFill>
              </a:rPr>
              <a:t>coverage.</a:t>
            </a:r>
          </a:p>
          <a:p>
            <a:r>
              <a:rPr lang="en-US" sz="1100" dirty="0" smtClean="0">
                <a:solidFill>
                  <a:schemeClr val="accent4">
                    <a:lumMod val="75000"/>
                  </a:schemeClr>
                </a:solidFill>
              </a:rPr>
              <a:t>	Optionally, AMF can provide a </a:t>
            </a:r>
            <a:r>
              <a:rPr lang="en-US" sz="1100" dirty="0" err="1" smtClean="0">
                <a:solidFill>
                  <a:schemeClr val="accent4">
                    <a:lumMod val="75000"/>
                  </a:schemeClr>
                </a:solidFill>
              </a:rPr>
              <a:t>backoff</a:t>
            </a:r>
            <a:r>
              <a:rPr lang="en-US" sz="1100" dirty="0" smtClean="0">
                <a:solidFill>
                  <a:schemeClr val="accent4">
                    <a:lumMod val="75000"/>
                  </a:schemeClr>
                </a:solidFill>
              </a:rPr>
              <a:t> timer to prevent the UE from sending MO data/</a:t>
            </a:r>
            <a:r>
              <a:rPr lang="en-US" sz="1100" dirty="0" err="1" smtClean="0">
                <a:solidFill>
                  <a:schemeClr val="accent4">
                    <a:lumMod val="75000"/>
                  </a:schemeClr>
                </a:solidFill>
              </a:rPr>
              <a:t>signalling</a:t>
            </a:r>
            <a:r>
              <a:rPr lang="en-US" sz="1100" dirty="0" smtClean="0">
                <a:solidFill>
                  <a:schemeClr val="accent4">
                    <a:lumMod val="75000"/>
                  </a:schemeClr>
                </a:solidFill>
              </a:rPr>
              <a:t> while out of coverage.</a:t>
            </a:r>
          </a:p>
          <a:p>
            <a:r>
              <a:rPr lang="en-US" sz="1100" dirty="0" smtClean="0">
                <a:solidFill>
                  <a:schemeClr val="accent4">
                    <a:lumMod val="75000"/>
                  </a:schemeClr>
                </a:solidFill>
              </a:rPr>
              <a:t>S2-2208669:	The </a:t>
            </a:r>
            <a:r>
              <a:rPr lang="en-US" sz="1100" dirty="0">
                <a:solidFill>
                  <a:schemeClr val="accent4">
                    <a:lumMod val="75000"/>
                  </a:schemeClr>
                </a:solidFill>
              </a:rPr>
              <a:t>AMF/MME configures the UEs mobility management and power saving parameters, e.g. MRU/TAU timer, </a:t>
            </a:r>
            <a:r>
              <a:rPr lang="en-US" sz="1100" dirty="0" smtClean="0">
                <a:solidFill>
                  <a:schemeClr val="accent4">
                    <a:lumMod val="75000"/>
                  </a:schemeClr>
                </a:solidFill>
              </a:rPr>
              <a:t>active </a:t>
            </a:r>
            <a:r>
              <a:rPr lang="en-US" sz="1100" dirty="0">
                <a:solidFill>
                  <a:schemeClr val="accent4">
                    <a:lumMod val="75000"/>
                  </a:schemeClr>
                </a:solidFill>
              </a:rPr>
              <a:t>time, </a:t>
            </a:r>
            <a:r>
              <a:rPr lang="en-US" sz="1100" dirty="0" err="1">
                <a:solidFill>
                  <a:schemeClr val="accent4">
                    <a:lumMod val="75000"/>
                  </a:schemeClr>
                </a:solidFill>
              </a:rPr>
              <a:t>eDRX</a:t>
            </a:r>
            <a:r>
              <a:rPr lang="en-US" sz="1100" dirty="0">
                <a:solidFill>
                  <a:schemeClr val="accent4">
                    <a:lumMod val="75000"/>
                  </a:schemeClr>
                </a:solidFill>
              </a:rPr>
              <a:t>, based on the coverage information, </a:t>
            </a:r>
            <a:r>
              <a:rPr lang="en-US" sz="1100" dirty="0" smtClean="0">
                <a:solidFill>
                  <a:schemeClr val="accent4">
                    <a:lumMod val="75000"/>
                  </a:schemeClr>
                </a:solidFill>
              </a:rPr>
              <a:t>to </a:t>
            </a:r>
            <a:r>
              <a:rPr lang="en-US" sz="1100" dirty="0">
                <a:solidFill>
                  <a:schemeClr val="accent4">
                    <a:lumMod val="75000"/>
                  </a:schemeClr>
                </a:solidFill>
              </a:rPr>
              <a:t>make sure the UE in </a:t>
            </a:r>
            <a:r>
              <a:rPr lang="en-US" sz="1100" dirty="0" smtClean="0">
                <a:solidFill>
                  <a:schemeClr val="accent4">
                    <a:lumMod val="75000"/>
                  </a:schemeClr>
                </a:solidFill>
              </a:rPr>
              <a:t>	power </a:t>
            </a:r>
            <a:r>
              <a:rPr lang="en-US" sz="1100" dirty="0">
                <a:solidFill>
                  <a:schemeClr val="accent4">
                    <a:lumMod val="75000"/>
                  </a:schemeClr>
                </a:solidFill>
              </a:rPr>
              <a:t>saving mode out of </a:t>
            </a:r>
            <a:r>
              <a:rPr lang="en-US" sz="1100" dirty="0" smtClean="0">
                <a:solidFill>
                  <a:schemeClr val="accent4">
                    <a:lumMod val="75000"/>
                  </a:schemeClr>
                </a:solidFill>
              </a:rPr>
              <a:t>network </a:t>
            </a:r>
            <a:r>
              <a:rPr lang="en-US" sz="1100" dirty="0">
                <a:solidFill>
                  <a:schemeClr val="accent4">
                    <a:lumMod val="75000"/>
                  </a:schemeClr>
                </a:solidFill>
              </a:rPr>
              <a:t>coverage, to avoid the network de-registering or detaching the UE, or attempting to page the UE during </a:t>
            </a:r>
            <a:r>
              <a:rPr lang="en-US" sz="1100" dirty="0" smtClean="0">
                <a:solidFill>
                  <a:schemeClr val="accent4">
                    <a:lumMod val="75000"/>
                  </a:schemeClr>
                </a:solidFill>
              </a:rPr>
              <a:t>this time</a:t>
            </a:r>
            <a:r>
              <a:rPr lang="en-US" sz="1100" dirty="0">
                <a:solidFill>
                  <a:schemeClr val="accent4">
                    <a:lumMod val="75000"/>
                  </a:schemeClr>
                </a:solidFill>
              </a:rPr>
              <a:t>. The UE may use this information to help </a:t>
            </a:r>
            <a:r>
              <a:rPr lang="en-US" sz="1100" dirty="0" smtClean="0">
                <a:solidFill>
                  <a:schemeClr val="accent4">
                    <a:lumMod val="75000"/>
                  </a:schemeClr>
                </a:solidFill>
              </a:rPr>
              <a:t>	determine </a:t>
            </a:r>
            <a:r>
              <a:rPr lang="en-US" sz="1100" dirty="0">
                <a:solidFill>
                  <a:schemeClr val="accent4">
                    <a:lumMod val="75000"/>
                  </a:schemeClr>
                </a:solidFill>
              </a:rPr>
              <a:t>when it can access a </a:t>
            </a:r>
            <a:r>
              <a:rPr lang="en-US" sz="1100" dirty="0" smtClean="0">
                <a:solidFill>
                  <a:schemeClr val="accent4">
                    <a:lumMod val="75000"/>
                  </a:schemeClr>
                </a:solidFill>
              </a:rPr>
              <a:t>network. The </a:t>
            </a:r>
            <a:r>
              <a:rPr lang="en-US" sz="1100" dirty="0">
                <a:solidFill>
                  <a:schemeClr val="accent4">
                    <a:lumMod val="75000"/>
                  </a:schemeClr>
                </a:solidFill>
              </a:rPr>
              <a:t>AMF/MME sets an implicit detach timer based on the coverage information to avoid de-registering or </a:t>
            </a:r>
            <a:r>
              <a:rPr lang="en-US" sz="1100" dirty="0" smtClean="0">
                <a:solidFill>
                  <a:schemeClr val="accent4">
                    <a:lumMod val="75000"/>
                  </a:schemeClr>
                </a:solidFill>
              </a:rPr>
              <a:t>detaching </a:t>
            </a:r>
            <a:r>
              <a:rPr lang="en-US" sz="1100" dirty="0">
                <a:solidFill>
                  <a:schemeClr val="accent4">
                    <a:lumMod val="75000"/>
                  </a:schemeClr>
                </a:solidFill>
              </a:rPr>
              <a:t>the UE, or attempting to page the </a:t>
            </a:r>
            <a:r>
              <a:rPr lang="en-US" sz="1100" dirty="0" smtClean="0">
                <a:solidFill>
                  <a:schemeClr val="accent4">
                    <a:lumMod val="75000"/>
                  </a:schemeClr>
                </a:solidFill>
              </a:rPr>
              <a:t>	UE </a:t>
            </a:r>
            <a:r>
              <a:rPr lang="en-US" sz="1100" dirty="0">
                <a:solidFill>
                  <a:schemeClr val="accent4">
                    <a:lumMod val="75000"/>
                  </a:schemeClr>
                </a:solidFill>
              </a:rPr>
              <a:t>when it is </a:t>
            </a:r>
            <a:r>
              <a:rPr lang="en-US" sz="1100" dirty="0" smtClean="0">
                <a:solidFill>
                  <a:schemeClr val="accent4">
                    <a:lumMod val="75000"/>
                  </a:schemeClr>
                </a:solidFill>
              </a:rPr>
              <a:t>in </a:t>
            </a:r>
            <a:r>
              <a:rPr lang="en-US" sz="1100" dirty="0">
                <a:solidFill>
                  <a:schemeClr val="accent4">
                    <a:lumMod val="75000"/>
                  </a:schemeClr>
                </a:solidFill>
              </a:rPr>
              <a:t>discontinuous coverage</a:t>
            </a:r>
            <a:r>
              <a:rPr lang="en-US" sz="1100" dirty="0" smtClean="0">
                <a:solidFill>
                  <a:schemeClr val="accent4">
                    <a:lumMod val="75000"/>
                  </a:schemeClr>
                </a:solidFill>
              </a:rPr>
              <a:t>.</a:t>
            </a:r>
          </a:p>
          <a:p>
            <a:r>
              <a:rPr lang="en-US" sz="1100" dirty="0" smtClean="0">
                <a:solidFill>
                  <a:schemeClr val="accent4">
                    <a:lumMod val="75000"/>
                  </a:schemeClr>
                </a:solidFill>
              </a:rPr>
              <a:t>S2-2208784:</a:t>
            </a:r>
            <a:r>
              <a:rPr lang="en-US" sz="1100" dirty="0">
                <a:solidFill>
                  <a:schemeClr val="accent4">
                    <a:lumMod val="75000"/>
                  </a:schemeClr>
                </a:solidFill>
              </a:rPr>
              <a:t>	</a:t>
            </a:r>
            <a:r>
              <a:rPr lang="en-US" sz="1100" dirty="0" smtClean="0">
                <a:solidFill>
                  <a:schemeClr val="accent4">
                    <a:lumMod val="75000"/>
                  </a:schemeClr>
                </a:solidFill>
              </a:rPr>
              <a:t>the </a:t>
            </a:r>
            <a:r>
              <a:rPr lang="en-US" sz="1100" dirty="0">
                <a:solidFill>
                  <a:schemeClr val="accent4">
                    <a:lumMod val="75000"/>
                  </a:schemeClr>
                </a:solidFill>
              </a:rPr>
              <a:t>NW determines the UE </a:t>
            </a:r>
            <a:r>
              <a:rPr lang="en-US" sz="1100" dirty="0" err="1" smtClean="0">
                <a:solidFill>
                  <a:schemeClr val="accent4">
                    <a:lumMod val="75000"/>
                  </a:schemeClr>
                </a:solidFill>
              </a:rPr>
              <a:t>behaviour</a:t>
            </a:r>
            <a:r>
              <a:rPr lang="en-US" sz="1100" dirty="0" smtClean="0">
                <a:solidFill>
                  <a:schemeClr val="accent4">
                    <a:lumMod val="75000"/>
                  </a:schemeClr>
                </a:solidFill>
              </a:rPr>
              <a:t> </a:t>
            </a:r>
            <a:r>
              <a:rPr lang="en-US" sz="1100" dirty="0">
                <a:solidFill>
                  <a:schemeClr val="accent4">
                    <a:lumMod val="75000"/>
                  </a:schemeClr>
                </a:solidFill>
              </a:rPr>
              <a:t>for power saving procedures (PSM, </a:t>
            </a:r>
            <a:r>
              <a:rPr lang="en-US" sz="1100" dirty="0" err="1">
                <a:solidFill>
                  <a:schemeClr val="accent4">
                    <a:lumMod val="75000"/>
                  </a:schemeClr>
                </a:solidFill>
              </a:rPr>
              <a:t>eDRX</a:t>
            </a:r>
            <a:r>
              <a:rPr lang="en-US" sz="1100" dirty="0">
                <a:solidFill>
                  <a:schemeClr val="accent4">
                    <a:lumMod val="75000"/>
                  </a:schemeClr>
                </a:solidFill>
              </a:rPr>
              <a:t>, MICO, HLCOM…) and plan the paging accordingly</a:t>
            </a:r>
            <a:r>
              <a:rPr lang="en-US" sz="1100" dirty="0" smtClean="0">
                <a:solidFill>
                  <a:schemeClr val="accent4">
                    <a:lumMod val="75000"/>
                  </a:schemeClr>
                </a:solidFill>
              </a:rPr>
              <a:t>.</a:t>
            </a:r>
          </a:p>
          <a:p>
            <a:r>
              <a:rPr lang="en-US" sz="1100" dirty="0" smtClean="0">
                <a:solidFill>
                  <a:schemeClr val="accent4">
                    <a:lumMod val="75000"/>
                  </a:schemeClr>
                </a:solidFill>
              </a:rPr>
              <a:t>S2-2208379: 	</a:t>
            </a:r>
            <a:r>
              <a:rPr lang="en-US" sz="1100" dirty="0" smtClean="0">
                <a:solidFill>
                  <a:schemeClr val="accent4">
                    <a:lumMod val="75000"/>
                  </a:schemeClr>
                </a:solidFill>
                <a:ea typeface="Times New Roman" panose="02020603050405020304" pitchFamily="18" charset="0"/>
                <a:cs typeface="Times New Roman" panose="02020603050405020304" pitchFamily="18" charset="0"/>
              </a:rPr>
              <a:t>The </a:t>
            </a:r>
            <a:r>
              <a:rPr lang="en-US" sz="1100" dirty="0">
                <a:solidFill>
                  <a:schemeClr val="accent4">
                    <a:lumMod val="75000"/>
                  </a:schemeClr>
                </a:solidFill>
                <a:ea typeface="Times New Roman" panose="02020603050405020304" pitchFamily="18" charset="0"/>
                <a:cs typeface="Times New Roman" panose="02020603050405020304" pitchFamily="18" charset="0"/>
              </a:rPr>
              <a:t>capability for the network to determine NAS timer values based on the UEs predicted </a:t>
            </a:r>
            <a:r>
              <a:rPr lang="en-US" sz="1100" dirty="0" smtClean="0">
                <a:solidFill>
                  <a:schemeClr val="accent4">
                    <a:lumMod val="75000"/>
                  </a:schemeClr>
                </a:solidFill>
                <a:ea typeface="Times New Roman" panose="02020603050405020304" pitchFamily="18" charset="0"/>
                <a:cs typeface="Times New Roman" panose="02020603050405020304" pitchFamily="18" charset="0"/>
              </a:rPr>
              <a:t>unreachability </a:t>
            </a:r>
            <a:r>
              <a:rPr lang="en-US" sz="1100" dirty="0">
                <a:solidFill>
                  <a:schemeClr val="accent4">
                    <a:lumMod val="75000"/>
                  </a:schemeClr>
                </a:solidFill>
                <a:ea typeface="Times New Roman" panose="02020603050405020304" pitchFamily="18" charset="0"/>
                <a:cs typeface="Times New Roman" panose="02020603050405020304" pitchFamily="18" charset="0"/>
              </a:rPr>
              <a:t>period needs to be specified. </a:t>
            </a:r>
            <a:endParaRPr lang="en-US" sz="1100" dirty="0" smtClean="0">
              <a:solidFill>
                <a:schemeClr val="accent4">
                  <a:lumMod val="75000"/>
                </a:schemeClr>
              </a:solidFill>
              <a:ea typeface="Times New Roman" panose="02020603050405020304" pitchFamily="18" charset="0"/>
              <a:cs typeface="Times New Roman" panose="02020603050405020304" pitchFamily="18" charset="0"/>
            </a:endParaRPr>
          </a:p>
          <a:p>
            <a:r>
              <a:rPr lang="en-US" sz="1100" dirty="0" smtClean="0">
                <a:solidFill>
                  <a:schemeClr val="accent4">
                    <a:lumMod val="75000"/>
                  </a:schemeClr>
                </a:solidFill>
              </a:rPr>
              <a:t>S2-2208849: </a:t>
            </a:r>
            <a:r>
              <a:rPr lang="en-US" sz="1100" dirty="0">
                <a:solidFill>
                  <a:schemeClr val="accent4">
                    <a:lumMod val="75000"/>
                  </a:schemeClr>
                </a:solidFill>
              </a:rPr>
              <a:t>	</a:t>
            </a:r>
            <a:r>
              <a:rPr lang="en-US" sz="1100" dirty="0" smtClean="0">
                <a:solidFill>
                  <a:schemeClr val="accent4">
                    <a:lumMod val="75000"/>
                  </a:schemeClr>
                </a:solidFill>
              </a:rPr>
              <a:t>AMF/MME </a:t>
            </a:r>
            <a:r>
              <a:rPr lang="en-US" sz="1100" dirty="0">
                <a:solidFill>
                  <a:schemeClr val="accent4">
                    <a:lumMod val="75000"/>
                  </a:schemeClr>
                </a:solidFill>
              </a:rPr>
              <a:t>determines the UEs mobility management based on the obtained UE information (e.g. </a:t>
            </a:r>
            <a:r>
              <a:rPr lang="en-US" sz="1100" dirty="0" smtClean="0">
                <a:solidFill>
                  <a:schemeClr val="accent4">
                    <a:lumMod val="75000"/>
                  </a:schemeClr>
                </a:solidFill>
              </a:rPr>
              <a:t>location</a:t>
            </a:r>
            <a:r>
              <a:rPr lang="en-US" sz="1100" dirty="0">
                <a:solidFill>
                  <a:schemeClr val="accent4">
                    <a:lumMod val="75000"/>
                  </a:schemeClr>
                </a:solidFill>
              </a:rPr>
              <a:t>, mobility) and coverage information (e.g. ephemeris data</a:t>
            </a:r>
            <a:r>
              <a:rPr lang="en-US" sz="1100" dirty="0" smtClean="0">
                <a:solidFill>
                  <a:schemeClr val="accent4">
                    <a:lumMod val="75000"/>
                  </a:schemeClr>
                </a:solidFill>
              </a:rPr>
              <a:t>)</a:t>
            </a:r>
            <a:endParaRPr lang="en-US" sz="1100" dirty="0" smtClean="0">
              <a:solidFill>
                <a:schemeClr val="accent4">
                  <a:lumMod val="75000"/>
                </a:schemeClr>
              </a:solidFill>
              <a:ea typeface="Times New Roman" panose="02020603050405020304" pitchFamily="18" charset="0"/>
              <a:cs typeface="Times New Roman" panose="02020603050405020304" pitchFamily="18" charset="0"/>
            </a:endParaRPr>
          </a:p>
          <a:p>
            <a:r>
              <a:rPr lang="en-US" sz="1100" dirty="0" smtClean="0">
                <a:solidFill>
                  <a:schemeClr val="accent4">
                    <a:lumMod val="75000"/>
                  </a:schemeClr>
                </a:solidFill>
              </a:rPr>
              <a:t>S2-2208931: 	AMF </a:t>
            </a:r>
            <a:r>
              <a:rPr lang="en-US" sz="1100" dirty="0">
                <a:solidFill>
                  <a:schemeClr val="accent4">
                    <a:lumMod val="75000"/>
                  </a:schemeClr>
                </a:solidFill>
              </a:rPr>
              <a:t>makes the paging enhancement decision by taking the satellite or satellite constellation discontinuous </a:t>
            </a:r>
            <a:r>
              <a:rPr lang="en-US" sz="1100" dirty="0" smtClean="0">
                <a:solidFill>
                  <a:schemeClr val="accent4">
                    <a:lumMod val="75000"/>
                  </a:schemeClr>
                </a:solidFill>
              </a:rPr>
              <a:t>coverage </a:t>
            </a:r>
            <a:r>
              <a:rPr lang="en-US" sz="1100" dirty="0">
                <a:solidFill>
                  <a:schemeClr val="accent4">
                    <a:lumMod val="75000"/>
                  </a:schemeClr>
                </a:solidFill>
              </a:rPr>
              <a:t>information into account.</a:t>
            </a:r>
          </a:p>
          <a:p>
            <a:r>
              <a:rPr lang="en-US" sz="1100" dirty="0">
                <a:solidFill>
                  <a:schemeClr val="accent4">
                    <a:lumMod val="75000"/>
                  </a:schemeClr>
                </a:solidFill>
              </a:rPr>
              <a:t>	</a:t>
            </a:r>
            <a:r>
              <a:rPr lang="en-US" sz="1100" dirty="0" smtClean="0">
                <a:solidFill>
                  <a:schemeClr val="accent4">
                    <a:lumMod val="75000"/>
                  </a:schemeClr>
                </a:solidFill>
              </a:rPr>
              <a:t>The </a:t>
            </a:r>
            <a:r>
              <a:rPr lang="en-US" sz="1100" dirty="0">
                <a:solidFill>
                  <a:schemeClr val="accent4">
                    <a:lumMod val="75000"/>
                  </a:schemeClr>
                </a:solidFill>
              </a:rPr>
              <a:t>paging enhancement means that the AMF will not initiate any paging request to the UEs that are in </a:t>
            </a:r>
            <a:r>
              <a:rPr lang="en-US" sz="1100" dirty="0" smtClean="0">
                <a:solidFill>
                  <a:schemeClr val="accent4">
                    <a:lumMod val="75000"/>
                  </a:schemeClr>
                </a:solidFill>
              </a:rPr>
              <a:t>coverage </a:t>
            </a:r>
            <a:r>
              <a:rPr lang="en-US" sz="1100" dirty="0">
                <a:solidFill>
                  <a:schemeClr val="accent4">
                    <a:lumMod val="75000"/>
                  </a:schemeClr>
                </a:solidFill>
              </a:rPr>
              <a:t>gap based on the coverage map information. The </a:t>
            </a:r>
            <a:r>
              <a:rPr lang="en-US" sz="1100" dirty="0" smtClean="0">
                <a:solidFill>
                  <a:schemeClr val="accent4">
                    <a:lumMod val="75000"/>
                  </a:schemeClr>
                </a:solidFill>
              </a:rPr>
              <a:t>AMF </a:t>
            </a:r>
            <a:r>
              <a:rPr lang="en-US" sz="1100" dirty="0">
                <a:solidFill>
                  <a:schemeClr val="accent4">
                    <a:lumMod val="75000"/>
                  </a:schemeClr>
                </a:solidFill>
              </a:rPr>
              <a:t>will initiate the paging </a:t>
            </a:r>
            <a:r>
              <a:rPr lang="en-US" sz="1100" dirty="0" smtClean="0">
                <a:solidFill>
                  <a:schemeClr val="accent4">
                    <a:lumMod val="75000"/>
                  </a:schemeClr>
                </a:solidFill>
              </a:rPr>
              <a:t>	when </a:t>
            </a:r>
            <a:r>
              <a:rPr lang="en-US" sz="1100" dirty="0">
                <a:solidFill>
                  <a:schemeClr val="accent4">
                    <a:lumMod val="75000"/>
                  </a:schemeClr>
                </a:solidFill>
              </a:rPr>
              <a:t>the coverage </a:t>
            </a:r>
            <a:r>
              <a:rPr lang="en-US" sz="1100" dirty="0" smtClean="0">
                <a:solidFill>
                  <a:schemeClr val="accent4">
                    <a:lumMod val="75000"/>
                  </a:schemeClr>
                </a:solidFill>
              </a:rPr>
              <a:t>resumes </a:t>
            </a:r>
            <a:r>
              <a:rPr lang="en-US" sz="1100" dirty="0">
                <a:solidFill>
                  <a:schemeClr val="accent4">
                    <a:lumMod val="75000"/>
                  </a:schemeClr>
                </a:solidFill>
              </a:rPr>
              <a:t>based on buffered DL data or </a:t>
            </a:r>
            <a:r>
              <a:rPr lang="en-US" sz="1100" dirty="0" err="1">
                <a:solidFill>
                  <a:schemeClr val="accent4">
                    <a:lumMod val="75000"/>
                  </a:schemeClr>
                </a:solidFill>
              </a:rPr>
              <a:t>signalling</a:t>
            </a:r>
            <a:r>
              <a:rPr lang="en-US" sz="1100" dirty="0">
                <a:solidFill>
                  <a:schemeClr val="accent4">
                    <a:lumMod val="75000"/>
                  </a:schemeClr>
                </a:solidFill>
              </a:rPr>
              <a:t> or when the AMF receives UE requested TAU update (i.e. </a:t>
            </a:r>
            <a:r>
              <a:rPr lang="en-US" sz="1100" dirty="0" smtClean="0">
                <a:solidFill>
                  <a:schemeClr val="accent4">
                    <a:lumMod val="75000"/>
                  </a:schemeClr>
                </a:solidFill>
              </a:rPr>
              <a:t>periodic </a:t>
            </a:r>
            <a:r>
              <a:rPr lang="en-US" sz="1100" dirty="0">
                <a:solidFill>
                  <a:schemeClr val="accent4">
                    <a:lumMod val="75000"/>
                  </a:schemeClr>
                </a:solidFill>
              </a:rPr>
              <a:t>registration update, mobility update in 5G</a:t>
            </a:r>
            <a:r>
              <a:rPr lang="en-US" sz="1100" dirty="0" smtClean="0">
                <a:solidFill>
                  <a:schemeClr val="accent4">
                    <a:lumMod val="75000"/>
                  </a:schemeClr>
                </a:solidFill>
              </a:rPr>
              <a:t>).</a:t>
            </a:r>
          </a:p>
          <a:p>
            <a:r>
              <a:rPr lang="en-US" sz="1100" dirty="0" smtClean="0">
                <a:solidFill>
                  <a:schemeClr val="accent4">
                    <a:lumMod val="75000"/>
                  </a:schemeClr>
                </a:solidFill>
              </a:rPr>
              <a:t>	AMF </a:t>
            </a:r>
            <a:r>
              <a:rPr lang="en-US" sz="1100" dirty="0">
                <a:solidFill>
                  <a:schemeClr val="accent4">
                    <a:lumMod val="75000"/>
                  </a:schemeClr>
                </a:solidFill>
              </a:rPr>
              <a:t>will notify the event of the UEs that are in coverage gap to AF/other NFs that have subscribed to UE </a:t>
            </a:r>
            <a:r>
              <a:rPr lang="en-US" sz="1100" dirty="0" smtClean="0">
                <a:solidFill>
                  <a:schemeClr val="accent4">
                    <a:lumMod val="75000"/>
                  </a:schemeClr>
                </a:solidFill>
              </a:rPr>
              <a:t>mobility.</a:t>
            </a:r>
          </a:p>
          <a:p>
            <a:r>
              <a:rPr lang="en-US" sz="1100" dirty="0" smtClean="0">
                <a:solidFill>
                  <a:schemeClr val="accent4">
                    <a:lumMod val="75000"/>
                  </a:schemeClr>
                </a:solidFill>
              </a:rPr>
              <a:t>S2-2208379: </a:t>
            </a:r>
            <a:r>
              <a:rPr lang="en-US" sz="1100" dirty="0">
                <a:solidFill>
                  <a:schemeClr val="accent4">
                    <a:lumMod val="75000"/>
                  </a:schemeClr>
                </a:solidFill>
              </a:rPr>
              <a:t>	</a:t>
            </a:r>
            <a:r>
              <a:rPr lang="en-US" sz="1100" dirty="0" smtClean="0">
                <a:solidFill>
                  <a:schemeClr val="accent4">
                    <a:lumMod val="75000"/>
                  </a:schemeClr>
                </a:solidFill>
                <a:cs typeface="Arial" panose="020B0604020202020204" pitchFamily="34" charset="0"/>
              </a:rPr>
              <a:t>If </a:t>
            </a:r>
            <a:r>
              <a:rPr lang="en-US" sz="1100" dirty="0">
                <a:solidFill>
                  <a:schemeClr val="accent4">
                    <a:lumMod val="75000"/>
                  </a:schemeClr>
                </a:solidFill>
                <a:cs typeface="Arial" panose="020B0604020202020204" pitchFamily="34" charset="0"/>
              </a:rPr>
              <a:t>the network (also) calculates the NAS timer values using its best understanding of the </a:t>
            </a:r>
            <a:r>
              <a:rPr lang="en-US" sz="1100" dirty="0" smtClean="0">
                <a:solidFill>
                  <a:schemeClr val="accent4">
                    <a:lumMod val="75000"/>
                  </a:schemeClr>
                </a:solidFill>
                <a:cs typeface="Arial" panose="020B0604020202020204" pitchFamily="34" charset="0"/>
              </a:rPr>
              <a:t>UE's </a:t>
            </a:r>
            <a:r>
              <a:rPr lang="en-US" sz="1100" dirty="0">
                <a:solidFill>
                  <a:schemeClr val="accent4">
                    <a:lumMod val="75000"/>
                  </a:schemeClr>
                </a:solidFill>
                <a:cs typeface="Arial" panose="020B0604020202020204" pitchFamily="34" charset="0"/>
              </a:rPr>
              <a:t>location and trajectory as well as the satellite data, the AMF capability to </a:t>
            </a:r>
            <a:r>
              <a:rPr lang="en-US" sz="1100" dirty="0" smtClean="0">
                <a:solidFill>
                  <a:schemeClr val="accent4">
                    <a:lumMod val="75000"/>
                  </a:schemeClr>
                </a:solidFill>
                <a:cs typeface="Arial" panose="020B0604020202020204" pitchFamily="34" charset="0"/>
              </a:rPr>
              <a:t>negotiate the </a:t>
            </a:r>
            <a:r>
              <a:rPr lang="en-US" sz="1100" dirty="0">
                <a:solidFill>
                  <a:schemeClr val="accent4">
                    <a:lumMod val="75000"/>
                  </a:schemeClr>
                </a:solidFill>
                <a:cs typeface="Arial" panose="020B0604020202020204" pitchFamily="34" charset="0"/>
              </a:rPr>
              <a:t>UE requested </a:t>
            </a:r>
            <a:r>
              <a:rPr lang="en-US" sz="1100" dirty="0" smtClean="0">
                <a:solidFill>
                  <a:schemeClr val="accent4">
                    <a:lumMod val="75000"/>
                  </a:schemeClr>
                </a:solidFill>
                <a:cs typeface="Arial" panose="020B0604020202020204" pitchFamily="34" charset="0"/>
              </a:rPr>
              <a:t>	values </a:t>
            </a:r>
            <a:r>
              <a:rPr lang="en-US" sz="1100" dirty="0">
                <a:solidFill>
                  <a:schemeClr val="accent4">
                    <a:lumMod val="75000"/>
                  </a:schemeClr>
                </a:solidFill>
                <a:cs typeface="Arial" panose="020B0604020202020204" pitchFamily="34" charset="0"/>
              </a:rPr>
              <a:t>needs to be supported</a:t>
            </a:r>
            <a:r>
              <a:rPr lang="en-US" sz="1100" dirty="0" smtClean="0">
                <a:solidFill>
                  <a:schemeClr val="accent4">
                    <a:lumMod val="75000"/>
                  </a:schemeClr>
                </a:solidFill>
                <a:cs typeface="Arial" panose="020B0604020202020204" pitchFamily="34" charset="0"/>
              </a:rPr>
              <a:t>. If </a:t>
            </a:r>
            <a:r>
              <a:rPr lang="en-US" sz="1100" dirty="0">
                <a:solidFill>
                  <a:schemeClr val="accent4">
                    <a:lumMod val="75000"/>
                  </a:schemeClr>
                </a:solidFill>
                <a:cs typeface="Arial" panose="020B0604020202020204" pitchFamily="34" charset="0"/>
              </a:rPr>
              <a:t>the UE's communication interval is known, then the negotiation of the NAS timer values </a:t>
            </a:r>
            <a:r>
              <a:rPr lang="en-US" sz="1100" dirty="0" smtClean="0">
                <a:solidFill>
                  <a:schemeClr val="accent4">
                    <a:lumMod val="75000"/>
                  </a:schemeClr>
                </a:solidFill>
                <a:cs typeface="Arial" panose="020B0604020202020204" pitchFamily="34" charset="0"/>
              </a:rPr>
              <a:t>should </a:t>
            </a:r>
            <a:r>
              <a:rPr lang="en-US" sz="1100" dirty="0">
                <a:solidFill>
                  <a:schemeClr val="accent4">
                    <a:lumMod val="75000"/>
                  </a:schemeClr>
                </a:solidFill>
                <a:cs typeface="Arial" panose="020B0604020202020204" pitchFamily="34" charset="0"/>
              </a:rPr>
              <a:t>take it into </a:t>
            </a:r>
            <a:r>
              <a:rPr lang="en-US" sz="1100" dirty="0" smtClean="0">
                <a:solidFill>
                  <a:schemeClr val="accent4">
                    <a:lumMod val="75000"/>
                  </a:schemeClr>
                </a:solidFill>
                <a:cs typeface="Arial" panose="020B0604020202020204" pitchFamily="34" charset="0"/>
              </a:rPr>
              <a:t>account </a:t>
            </a:r>
            <a:r>
              <a:rPr lang="en-US" sz="1100" dirty="0">
                <a:solidFill>
                  <a:schemeClr val="accent4">
                    <a:lumMod val="75000"/>
                  </a:schemeClr>
                </a:solidFill>
                <a:cs typeface="Arial" panose="020B0604020202020204" pitchFamily="34" charset="0"/>
              </a:rPr>
              <a:t>in addition to the </a:t>
            </a:r>
            <a:r>
              <a:rPr lang="en-US" sz="1100" dirty="0" smtClean="0">
                <a:solidFill>
                  <a:schemeClr val="accent4">
                    <a:lumMod val="75000"/>
                  </a:schemeClr>
                </a:solidFill>
                <a:cs typeface="Arial" panose="020B0604020202020204" pitchFamily="34" charset="0"/>
              </a:rPr>
              <a:t>unreachability </a:t>
            </a:r>
            <a:r>
              <a:rPr lang="en-US" sz="1100" dirty="0">
                <a:solidFill>
                  <a:schemeClr val="accent4">
                    <a:lumMod val="75000"/>
                  </a:schemeClr>
                </a:solidFill>
                <a:cs typeface="Arial" panose="020B0604020202020204" pitchFamily="34" charset="0"/>
              </a:rPr>
              <a:t>periods to </a:t>
            </a:r>
            <a:r>
              <a:rPr lang="en-US" sz="1100" dirty="0" smtClean="0">
                <a:solidFill>
                  <a:schemeClr val="accent4">
                    <a:lumMod val="75000"/>
                  </a:schemeClr>
                </a:solidFill>
                <a:cs typeface="Arial" panose="020B0604020202020204" pitchFamily="34" charset="0"/>
              </a:rPr>
              <a:t>	avoid </a:t>
            </a:r>
            <a:r>
              <a:rPr lang="en-US" sz="1100" dirty="0">
                <a:solidFill>
                  <a:schemeClr val="accent4">
                    <a:lumMod val="75000"/>
                  </a:schemeClr>
                </a:solidFill>
                <a:cs typeface="Arial" panose="020B0604020202020204" pitchFamily="34" charset="0"/>
              </a:rPr>
              <a:t>forcing the UE </a:t>
            </a:r>
            <a:r>
              <a:rPr lang="en-US" sz="1100" dirty="0" smtClean="0">
                <a:solidFill>
                  <a:schemeClr val="accent4">
                    <a:lumMod val="75000"/>
                  </a:schemeClr>
                </a:solidFill>
                <a:cs typeface="Arial" panose="020B0604020202020204" pitchFamily="34" charset="0"/>
              </a:rPr>
              <a:t>to </a:t>
            </a:r>
            <a:r>
              <a:rPr lang="en-US" sz="1100" dirty="0">
                <a:solidFill>
                  <a:schemeClr val="accent4">
                    <a:lumMod val="75000"/>
                  </a:schemeClr>
                </a:solidFill>
                <a:cs typeface="Arial" panose="020B0604020202020204" pitchFamily="34" charset="0"/>
              </a:rPr>
              <a:t>initiate </a:t>
            </a:r>
            <a:r>
              <a:rPr lang="en-US" sz="1100" dirty="0" err="1">
                <a:solidFill>
                  <a:schemeClr val="accent4">
                    <a:lumMod val="75000"/>
                  </a:schemeClr>
                </a:solidFill>
                <a:cs typeface="Arial" panose="020B0604020202020204" pitchFamily="34" charset="0"/>
              </a:rPr>
              <a:t>signalling</a:t>
            </a:r>
            <a:r>
              <a:rPr lang="en-US" sz="1100" dirty="0">
                <a:solidFill>
                  <a:schemeClr val="accent4">
                    <a:lumMod val="75000"/>
                  </a:schemeClr>
                </a:solidFill>
                <a:cs typeface="Arial" panose="020B0604020202020204" pitchFamily="34" charset="0"/>
              </a:rPr>
              <a:t> more often that its known application needs would require. </a:t>
            </a:r>
            <a:endParaRPr lang="en-US" sz="1100" dirty="0" smtClean="0">
              <a:solidFill>
                <a:schemeClr val="accent4">
                  <a:lumMod val="75000"/>
                </a:schemeClr>
              </a:solidFill>
              <a:cs typeface="Arial" panose="020B0604020202020204" pitchFamily="34" charset="0"/>
            </a:endParaRPr>
          </a:p>
          <a:p>
            <a:r>
              <a:rPr lang="en-US" sz="1100" dirty="0" smtClean="0">
                <a:solidFill>
                  <a:schemeClr val="accent4">
                    <a:lumMod val="75000"/>
                  </a:schemeClr>
                </a:solidFill>
              </a:rPr>
              <a:t>S2-2208850: </a:t>
            </a:r>
            <a:r>
              <a:rPr lang="en-US" sz="1100" dirty="0">
                <a:solidFill>
                  <a:schemeClr val="accent4">
                    <a:lumMod val="75000"/>
                  </a:schemeClr>
                </a:solidFill>
              </a:rPr>
              <a:t>	</a:t>
            </a:r>
            <a:r>
              <a:rPr lang="en-US" sz="1100" dirty="0" smtClean="0">
                <a:solidFill>
                  <a:schemeClr val="accent4">
                    <a:lumMod val="75000"/>
                  </a:schemeClr>
                </a:solidFill>
              </a:rPr>
              <a:t>AMF/MME </a:t>
            </a:r>
            <a:r>
              <a:rPr lang="en-US" sz="1100" dirty="0">
                <a:solidFill>
                  <a:schemeClr val="accent4">
                    <a:lumMod val="75000"/>
                  </a:schemeClr>
                </a:solidFill>
              </a:rPr>
              <a:t>determines the power saving </a:t>
            </a:r>
            <a:r>
              <a:rPr lang="en-US" sz="1100" dirty="0" smtClean="0">
                <a:solidFill>
                  <a:schemeClr val="accent4">
                    <a:lumMod val="75000"/>
                  </a:schemeClr>
                </a:solidFill>
              </a:rPr>
              <a:t>parameters. </a:t>
            </a:r>
            <a:r>
              <a:rPr lang="en-US" sz="1100" dirty="0">
                <a:solidFill>
                  <a:schemeClr val="accent4">
                    <a:lumMod val="75000"/>
                  </a:schemeClr>
                </a:solidFill>
              </a:rPr>
              <a:t>AMF updates the power saving parameters to the UE during the UCU procedure</a:t>
            </a:r>
          </a:p>
          <a:p>
            <a:pPr marL="1085850" lvl="2" indent="-171450">
              <a:buFontTx/>
              <a:buChar char="-"/>
            </a:pPr>
            <a:r>
              <a:rPr lang="en-US" sz="1100" dirty="0" smtClean="0">
                <a:solidFill>
                  <a:schemeClr val="accent4">
                    <a:lumMod val="75000"/>
                  </a:schemeClr>
                </a:solidFill>
              </a:rPr>
              <a:t>During </a:t>
            </a:r>
            <a:r>
              <a:rPr lang="en-US" sz="1100" dirty="0">
                <a:solidFill>
                  <a:schemeClr val="accent4">
                    <a:lumMod val="75000"/>
                  </a:schemeClr>
                </a:solidFill>
              </a:rPr>
              <a:t>the unavailability period, the AMF or MME maintains the UE context in CM-IDLE or </a:t>
            </a:r>
            <a:r>
              <a:rPr lang="en-US" sz="1100" dirty="0" smtClean="0">
                <a:solidFill>
                  <a:schemeClr val="accent4">
                    <a:lumMod val="75000"/>
                  </a:schemeClr>
                </a:solidFill>
              </a:rPr>
              <a:t>ECM-IDLE</a:t>
            </a:r>
          </a:p>
          <a:p>
            <a:r>
              <a:rPr lang="en-US" sz="1100" dirty="0" smtClean="0">
                <a:solidFill>
                  <a:schemeClr val="accent4">
                    <a:lumMod val="75000"/>
                  </a:schemeClr>
                </a:solidFill>
              </a:rPr>
              <a:t>S2-2208932: 	Power </a:t>
            </a:r>
            <a:r>
              <a:rPr lang="en-US" sz="1100" dirty="0">
                <a:solidFill>
                  <a:schemeClr val="accent4">
                    <a:lumMod val="75000"/>
                  </a:schemeClr>
                </a:solidFill>
              </a:rPr>
              <a:t>saving mode (PSM) parameters will be decided by AMF and include</a:t>
            </a:r>
            <a:r>
              <a:rPr lang="en-US" sz="1100" dirty="0" smtClean="0">
                <a:solidFill>
                  <a:schemeClr val="accent4">
                    <a:lumMod val="75000"/>
                  </a:schemeClr>
                </a:solidFill>
              </a:rPr>
              <a:t>: Periodic </a:t>
            </a:r>
            <a:r>
              <a:rPr lang="en-US" sz="1100" dirty="0">
                <a:solidFill>
                  <a:schemeClr val="accent4">
                    <a:lumMod val="75000"/>
                  </a:schemeClr>
                </a:solidFill>
              </a:rPr>
              <a:t>registration update </a:t>
            </a:r>
            <a:r>
              <a:rPr lang="en-US" sz="1100" dirty="0" smtClean="0">
                <a:solidFill>
                  <a:schemeClr val="accent4">
                    <a:lumMod val="75000"/>
                  </a:schemeClr>
                </a:solidFill>
              </a:rPr>
              <a:t>timer, MICO </a:t>
            </a:r>
            <a:r>
              <a:rPr lang="en-US" sz="1100" dirty="0">
                <a:solidFill>
                  <a:schemeClr val="accent4">
                    <a:lumMod val="75000"/>
                  </a:schemeClr>
                </a:solidFill>
              </a:rPr>
              <a:t>mode with Active </a:t>
            </a:r>
            <a:r>
              <a:rPr lang="en-US" sz="1100" dirty="0" smtClean="0">
                <a:solidFill>
                  <a:schemeClr val="accent4">
                    <a:lumMod val="75000"/>
                  </a:schemeClr>
                </a:solidFill>
              </a:rPr>
              <a:t>Time, MICO </a:t>
            </a:r>
            <a:r>
              <a:rPr lang="en-US" sz="1100" dirty="0">
                <a:solidFill>
                  <a:schemeClr val="accent4">
                    <a:lumMod val="75000"/>
                  </a:schemeClr>
                </a:solidFill>
              </a:rPr>
              <a:t>mode with Extended </a:t>
            </a:r>
            <a:r>
              <a:rPr lang="en-US" sz="1100" dirty="0" smtClean="0">
                <a:solidFill>
                  <a:schemeClr val="accent4">
                    <a:lumMod val="75000"/>
                  </a:schemeClr>
                </a:solidFill>
              </a:rPr>
              <a:t>Connected </a:t>
            </a:r>
            <a:r>
              <a:rPr lang="en-US" sz="1100" dirty="0" err="1" smtClean="0">
                <a:solidFill>
                  <a:schemeClr val="accent4">
                    <a:lumMod val="75000"/>
                  </a:schemeClr>
                </a:solidFill>
              </a:rPr>
              <a:t>time,eDRX</a:t>
            </a:r>
            <a:r>
              <a:rPr lang="en-US" sz="1100" dirty="0" smtClean="0">
                <a:solidFill>
                  <a:schemeClr val="accent4">
                    <a:lumMod val="75000"/>
                  </a:schemeClr>
                </a:solidFill>
              </a:rPr>
              <a:t>. 	AMF </a:t>
            </a:r>
            <a:r>
              <a:rPr lang="en-US" sz="1100" dirty="0">
                <a:solidFill>
                  <a:schemeClr val="accent4">
                    <a:lumMod val="75000"/>
                  </a:schemeClr>
                </a:solidFill>
              </a:rPr>
              <a:t>makes the decision of PSM parameters by taking the satellite or satellite constellation discontinuous </a:t>
            </a:r>
            <a:r>
              <a:rPr lang="en-US" sz="1100" dirty="0" smtClean="0">
                <a:solidFill>
                  <a:schemeClr val="accent4">
                    <a:lumMod val="75000"/>
                  </a:schemeClr>
                </a:solidFill>
              </a:rPr>
              <a:t>coverage </a:t>
            </a:r>
            <a:r>
              <a:rPr lang="en-US" sz="1100" dirty="0">
                <a:solidFill>
                  <a:schemeClr val="accent4">
                    <a:lumMod val="75000"/>
                  </a:schemeClr>
                </a:solidFill>
              </a:rPr>
              <a:t>map information, UE mobility, </a:t>
            </a:r>
            <a:r>
              <a:rPr lang="en-US" sz="1100" dirty="0" smtClean="0">
                <a:solidFill>
                  <a:schemeClr val="accent4">
                    <a:lumMod val="75000"/>
                  </a:schemeClr>
                </a:solidFill>
              </a:rPr>
              <a:t>UE </a:t>
            </a:r>
            <a:r>
              <a:rPr lang="en-US" sz="1100" dirty="0">
                <a:solidFill>
                  <a:schemeClr val="accent4">
                    <a:lumMod val="75000"/>
                  </a:schemeClr>
                </a:solidFill>
              </a:rPr>
              <a:t>trajectory and </a:t>
            </a:r>
            <a:r>
              <a:rPr lang="en-US" sz="1100" dirty="0" err="1">
                <a:solidFill>
                  <a:schemeClr val="accent4">
                    <a:lumMod val="75000"/>
                  </a:schemeClr>
                </a:solidFill>
              </a:rPr>
              <a:t>etc</a:t>
            </a:r>
            <a:r>
              <a:rPr lang="en-US" sz="1100" dirty="0">
                <a:solidFill>
                  <a:schemeClr val="accent4">
                    <a:lumMod val="75000"/>
                  </a:schemeClr>
                </a:solidFill>
              </a:rPr>
              <a:t> into </a:t>
            </a:r>
            <a:r>
              <a:rPr lang="en-US" sz="1100" dirty="0" smtClean="0">
                <a:solidFill>
                  <a:schemeClr val="accent4">
                    <a:lumMod val="75000"/>
                  </a:schemeClr>
                </a:solidFill>
              </a:rPr>
              <a:t>account.</a:t>
            </a:r>
          </a:p>
          <a:p>
            <a:r>
              <a:rPr lang="en-US" sz="1100" dirty="0" smtClean="0">
                <a:solidFill>
                  <a:schemeClr val="accent4">
                    <a:lumMod val="75000"/>
                  </a:schemeClr>
                </a:solidFill>
              </a:rPr>
              <a:t>S2-2208540:	</a:t>
            </a:r>
            <a:r>
              <a:rPr lang="en-GB" sz="1100" dirty="0" smtClean="0">
                <a:solidFill>
                  <a:schemeClr val="accent4">
                    <a:lumMod val="75000"/>
                  </a:schemeClr>
                </a:solidFill>
                <a:ea typeface="Times New Roman" panose="02020603050405020304" pitchFamily="18" charset="0"/>
              </a:rPr>
              <a:t>An </a:t>
            </a:r>
            <a:r>
              <a:rPr lang="en-GB" sz="1100" dirty="0">
                <a:solidFill>
                  <a:schemeClr val="accent4">
                    <a:lumMod val="75000"/>
                  </a:schemeClr>
                </a:solidFill>
                <a:ea typeface="Times New Roman" panose="02020603050405020304" pitchFamily="18" charset="0"/>
              </a:rPr>
              <a:t>MME, AMF may verify an impending satellite coverage gap provided by a UE using satellite coverage data (e.g. provided by O&amp;M) as defined in clause 8.x.</a:t>
            </a:r>
            <a:endParaRPr lang="fr-FR" sz="1100" dirty="0">
              <a:solidFill>
                <a:schemeClr val="accent4">
                  <a:lumMod val="75000"/>
                </a:schemeClr>
              </a:solidFill>
              <a:ea typeface="SimSun" panose="02010600030101010101" pitchFamily="2" charset="-122"/>
            </a:endParaRPr>
          </a:p>
          <a:p>
            <a:pPr marL="342900" indent="-162560" fontAlgn="base" hangingPunct="0">
              <a:spcAft>
                <a:spcPts val="900"/>
              </a:spcAft>
            </a:pPr>
            <a:r>
              <a:rPr lang="en-GB" sz="1100" dirty="0">
                <a:solidFill>
                  <a:schemeClr val="accent4">
                    <a:lumMod val="75000"/>
                  </a:schemeClr>
                </a:solidFill>
                <a:ea typeface="Times New Roman" panose="02020603050405020304" pitchFamily="18" charset="0"/>
              </a:rPr>
              <a:t>	</a:t>
            </a:r>
            <a:r>
              <a:rPr lang="en-GB" sz="1100" dirty="0" smtClean="0">
                <a:solidFill>
                  <a:schemeClr val="accent4">
                    <a:lumMod val="75000"/>
                  </a:schemeClr>
                </a:solidFill>
                <a:ea typeface="Times New Roman" panose="02020603050405020304" pitchFamily="18" charset="0"/>
              </a:rPr>
              <a:t>	An </a:t>
            </a:r>
            <a:r>
              <a:rPr lang="en-GB" sz="1100" dirty="0">
                <a:solidFill>
                  <a:schemeClr val="accent4">
                    <a:lumMod val="75000"/>
                  </a:schemeClr>
                </a:solidFill>
                <a:ea typeface="Times New Roman" panose="02020603050405020304" pitchFamily="18" charset="0"/>
              </a:rPr>
              <a:t>AMF or MME uses an indication of an impending satellite coverage gap provided by a UE or determined by the AMF or MME to avoid paging the UE during the </a:t>
            </a:r>
            <a:r>
              <a:rPr lang="en-GB" sz="1100" dirty="0" smtClean="0">
                <a:solidFill>
                  <a:schemeClr val="accent4">
                    <a:lumMod val="75000"/>
                  </a:schemeClr>
                </a:solidFill>
                <a:ea typeface="Times New Roman" panose="02020603050405020304" pitchFamily="18" charset="0"/>
              </a:rPr>
              <a:t>coverage </a:t>
            </a:r>
            <a:r>
              <a:rPr lang="en-GB" sz="1100" dirty="0">
                <a:solidFill>
                  <a:schemeClr val="accent4">
                    <a:lumMod val="75000"/>
                  </a:schemeClr>
                </a:solidFill>
                <a:ea typeface="Times New Roman" panose="02020603050405020304" pitchFamily="18" charset="0"/>
              </a:rPr>
              <a:t>gap and initiate </a:t>
            </a:r>
            <a:r>
              <a:rPr lang="en-GB" sz="1100" dirty="0" smtClean="0">
                <a:solidFill>
                  <a:schemeClr val="accent4">
                    <a:lumMod val="75000"/>
                  </a:schemeClr>
                </a:solidFill>
                <a:ea typeface="Times New Roman" panose="02020603050405020304" pitchFamily="18" charset="0"/>
              </a:rPr>
              <a:t>	procedures </a:t>
            </a:r>
            <a:r>
              <a:rPr lang="en-GB" sz="1100" dirty="0">
                <a:solidFill>
                  <a:schemeClr val="accent4">
                    <a:lumMod val="75000"/>
                  </a:schemeClr>
                </a:solidFill>
                <a:ea typeface="Times New Roman" panose="02020603050405020304" pitchFamily="18" charset="0"/>
              </a:rPr>
              <a:t>to buffer DL data</a:t>
            </a:r>
            <a:r>
              <a:rPr lang="en-GB" sz="1100" dirty="0" smtClean="0">
                <a:solidFill>
                  <a:schemeClr val="accent4">
                    <a:lumMod val="75000"/>
                  </a:schemeClr>
                </a:solidFill>
                <a:ea typeface="Times New Roman" panose="02020603050405020304" pitchFamily="18" charset="0"/>
              </a:rPr>
              <a:t>. An </a:t>
            </a:r>
            <a:r>
              <a:rPr lang="en-GB" sz="1100" dirty="0">
                <a:solidFill>
                  <a:schemeClr val="accent4">
                    <a:lumMod val="75000"/>
                  </a:schemeClr>
                </a:solidFill>
                <a:ea typeface="Times New Roman" panose="02020603050405020304" pitchFamily="18" charset="0"/>
              </a:rPr>
              <a:t>MME or AMF may adjust power saving parameters for a UE (for </a:t>
            </a:r>
            <a:r>
              <a:rPr lang="en-GB" sz="1100" dirty="0" err="1">
                <a:solidFill>
                  <a:schemeClr val="accent4">
                    <a:lumMod val="75000"/>
                  </a:schemeClr>
                </a:solidFill>
                <a:ea typeface="Times New Roman" panose="02020603050405020304" pitchFamily="18" charset="0"/>
              </a:rPr>
              <a:t>eDRX</a:t>
            </a:r>
            <a:r>
              <a:rPr lang="en-GB" sz="1100" dirty="0">
                <a:solidFill>
                  <a:schemeClr val="accent4">
                    <a:lumMod val="75000"/>
                  </a:schemeClr>
                </a:solidFill>
                <a:ea typeface="Times New Roman" panose="02020603050405020304" pitchFamily="18" charset="0"/>
              </a:rPr>
              <a:t>, MICO or PSM) to reduce UE power </a:t>
            </a:r>
            <a:r>
              <a:rPr lang="en-GB" sz="1100" dirty="0" smtClean="0">
                <a:solidFill>
                  <a:schemeClr val="accent4">
                    <a:lumMod val="75000"/>
                  </a:schemeClr>
                </a:solidFill>
                <a:ea typeface="Times New Roman" panose="02020603050405020304" pitchFamily="18" charset="0"/>
              </a:rPr>
              <a:t>consumption </a:t>
            </a:r>
            <a:r>
              <a:rPr lang="en-GB" sz="1100" dirty="0">
                <a:solidFill>
                  <a:schemeClr val="accent4">
                    <a:lumMod val="75000"/>
                  </a:schemeClr>
                </a:solidFill>
                <a:ea typeface="Times New Roman" panose="02020603050405020304" pitchFamily="18" charset="0"/>
              </a:rPr>
              <a:t>during a satellite coverage gap as </a:t>
            </a:r>
            <a:r>
              <a:rPr lang="en-GB" sz="1100" dirty="0" smtClean="0">
                <a:solidFill>
                  <a:schemeClr val="accent4">
                    <a:lumMod val="75000"/>
                  </a:schemeClr>
                </a:solidFill>
                <a:ea typeface="Times New Roman" panose="02020603050405020304" pitchFamily="18" charset="0"/>
              </a:rPr>
              <a:t>	described </a:t>
            </a:r>
            <a:r>
              <a:rPr lang="en-GB" sz="1100" dirty="0">
                <a:solidFill>
                  <a:schemeClr val="accent4">
                    <a:lumMod val="75000"/>
                  </a:schemeClr>
                </a:solidFill>
                <a:ea typeface="Times New Roman" panose="02020603050405020304" pitchFamily="18" charset="0"/>
              </a:rPr>
              <a:t>for Solution #1, Solution #2, Solution #5. </a:t>
            </a:r>
            <a:endParaRPr lang="en-GB" sz="1100" dirty="0" smtClean="0">
              <a:solidFill>
                <a:schemeClr val="accent4">
                  <a:lumMod val="75000"/>
                </a:schemeClr>
              </a:solidFill>
              <a:ea typeface="Times New Roman" panose="02020603050405020304" pitchFamily="18" charset="0"/>
            </a:endParaRPr>
          </a:p>
          <a:p>
            <a:r>
              <a:rPr lang="en-US" sz="1100" dirty="0" smtClean="0">
                <a:solidFill>
                  <a:schemeClr val="accent4">
                    <a:lumMod val="75000"/>
                  </a:schemeClr>
                </a:solidFill>
              </a:rPr>
              <a:t>S2-2208877: 	The AMF/MME determines the satellite coverage information for a UE based on satellite information, UE given location information or mobility patterns.</a:t>
            </a:r>
          </a:p>
          <a:p>
            <a:r>
              <a:rPr lang="en-US" sz="1100" dirty="0">
                <a:solidFill>
                  <a:schemeClr val="accent4">
                    <a:lumMod val="75000"/>
                  </a:schemeClr>
                </a:solidFill>
              </a:rPr>
              <a:t>	</a:t>
            </a:r>
            <a:r>
              <a:rPr lang="en-US" sz="1100" dirty="0" smtClean="0">
                <a:solidFill>
                  <a:schemeClr val="accent4">
                    <a:lumMod val="75000"/>
                  </a:schemeClr>
                </a:solidFill>
              </a:rPr>
              <a:t>The </a:t>
            </a:r>
            <a:r>
              <a:rPr lang="en-US" sz="1100" dirty="0">
                <a:solidFill>
                  <a:schemeClr val="accent4">
                    <a:lumMod val="75000"/>
                  </a:schemeClr>
                </a:solidFill>
              </a:rPr>
              <a:t>AMF/MME provides the satellite coverage information to the UE if necessary</a:t>
            </a:r>
            <a:r>
              <a:rPr lang="en-US" sz="1100" dirty="0" smtClean="0">
                <a:solidFill>
                  <a:schemeClr val="accent4">
                    <a:lumMod val="75000"/>
                  </a:schemeClr>
                </a:solidFill>
              </a:rPr>
              <a:t>.</a:t>
            </a:r>
            <a:endParaRPr lang="en-US" sz="1100" dirty="0">
              <a:solidFill>
                <a:schemeClr val="accent4">
                  <a:lumMod val="75000"/>
                </a:schemeClr>
              </a:solidFill>
            </a:endParaRPr>
          </a:p>
        </p:txBody>
      </p:sp>
      <p:sp>
        <p:nvSpPr>
          <p:cNvPr id="6" name="Content Placeholder 3"/>
          <p:cNvSpPr txBox="1">
            <a:spLocks/>
          </p:cNvSpPr>
          <p:nvPr/>
        </p:nvSpPr>
        <p:spPr>
          <a:xfrm>
            <a:off x="324707" y="1112877"/>
            <a:ext cx="4395073" cy="3139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900"/>
              </a:spcBef>
              <a:spcAft>
                <a:spcPts val="900"/>
              </a:spcAft>
            </a:pPr>
            <a:r>
              <a:rPr lang="fr-FR" sz="1600" b="1" dirty="0" err="1" smtClean="0">
                <a:cs typeface="Times New Roman" panose="02020603050405020304" pitchFamily="18" charset="0"/>
              </a:rPr>
              <a:t>Related</a:t>
            </a:r>
            <a:r>
              <a:rPr lang="fr-FR" sz="1600" b="1" dirty="0" smtClean="0">
                <a:cs typeface="Times New Roman" panose="02020603050405020304" pitchFamily="18" charset="0"/>
              </a:rPr>
              <a:t> </a:t>
            </a:r>
            <a:r>
              <a:rPr lang="fr-FR" sz="1600" b="1" dirty="0" err="1" smtClean="0">
                <a:cs typeface="Times New Roman" panose="02020603050405020304" pitchFamily="18" charset="0"/>
              </a:rPr>
              <a:t>statements</a:t>
            </a:r>
            <a:r>
              <a:rPr lang="fr-FR" sz="1600" b="1" dirty="0" smtClean="0">
                <a:cs typeface="Times New Roman" panose="02020603050405020304" pitchFamily="18" charset="0"/>
              </a:rPr>
              <a:t> in conclusions:</a:t>
            </a:r>
            <a:endParaRPr lang="en-GB" sz="1600" b="1" dirty="0" smtClean="0">
              <a:solidFill>
                <a:schemeClr val="accent2">
                  <a:lumMod val="75000"/>
                </a:schemeClr>
              </a:solidFill>
              <a:cs typeface="Times New Roman" panose="02020603050405020304" pitchFamily="18" charset="0"/>
            </a:endParaRPr>
          </a:p>
        </p:txBody>
      </p:sp>
    </p:spTree>
    <p:extLst>
      <p:ext uri="{BB962C8B-B14F-4D97-AF65-F5344CB8AC3E}">
        <p14:creationId xmlns:p14="http://schemas.microsoft.com/office/powerpoint/2010/main" val="476888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9459685" y="4858775"/>
            <a:ext cx="2536371" cy="1852218"/>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Rectangle 29"/>
          <p:cNvSpPr/>
          <p:nvPr/>
        </p:nvSpPr>
        <p:spPr>
          <a:xfrm>
            <a:off x="9459686" y="2128244"/>
            <a:ext cx="2536371" cy="2261321"/>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Rectangle 28"/>
          <p:cNvSpPr/>
          <p:nvPr/>
        </p:nvSpPr>
        <p:spPr>
          <a:xfrm>
            <a:off x="9459686" y="825668"/>
            <a:ext cx="2536371" cy="118563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26" name="Group 25"/>
          <p:cNvGrpSpPr/>
          <p:nvPr/>
        </p:nvGrpSpPr>
        <p:grpSpPr>
          <a:xfrm>
            <a:off x="21156" y="863376"/>
            <a:ext cx="9723470" cy="5847347"/>
            <a:chOff x="979101" y="607948"/>
            <a:chExt cx="9723470" cy="5847347"/>
          </a:xfrm>
        </p:grpSpPr>
        <p:sp>
          <p:nvSpPr>
            <p:cNvPr id="7" name="Rectangle 6"/>
            <p:cNvSpPr/>
            <p:nvPr/>
          </p:nvSpPr>
          <p:spPr>
            <a:xfrm>
              <a:off x="1202556" y="607948"/>
              <a:ext cx="5448585" cy="294136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3832413" y="2742931"/>
              <a:ext cx="3624302" cy="806385"/>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3832412" y="1793578"/>
              <a:ext cx="3624303" cy="8063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1202555" y="3665390"/>
              <a:ext cx="5448585" cy="2749564"/>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979101" y="886100"/>
              <a:ext cx="5966955" cy="3901068"/>
            </a:xfrm>
            <a:prstGeom prst="rect">
              <a:avLst/>
            </a:prstGeom>
          </p:spPr>
          <p:txBody>
            <a:bodyPr wrap="square">
              <a:spAutoFit/>
            </a:bodyPr>
            <a:lstStyle/>
            <a:p>
              <a:pPr marL="360680" indent="-180340" hangingPunct="0">
                <a:spcAft>
                  <a:spcPts val="900"/>
                </a:spcAft>
              </a:pPr>
              <a:r>
                <a:rPr lang="en-GB" dirty="0" smtClean="0">
                  <a:latin typeface="Times New Roman" panose="02020603050405020304" pitchFamily="18" charset="0"/>
                  <a:ea typeface="Malgun Gothic" panose="020B0503020000020004" pitchFamily="34" charset="-127"/>
                </a:rPr>
                <a:t>KI#1: 					R1</a:t>
              </a:r>
              <a:r>
                <a:rPr lang="en-GB" dirty="0">
                  <a:latin typeface="Times New Roman" panose="02020603050405020304" pitchFamily="18" charset="0"/>
                  <a:ea typeface="Malgun Gothic" panose="020B0503020000020004" pitchFamily="34" charset="-127"/>
                </a:rPr>
                <a:t>	</a:t>
              </a:r>
              <a:r>
                <a:rPr lang="fr-FR" dirty="0" smtClean="0">
                  <a:latin typeface="Times New Roman" panose="02020603050405020304" pitchFamily="18" charset="0"/>
                  <a:ea typeface="Malgun Gothic" panose="020B0503020000020004" pitchFamily="34" charset="-127"/>
                </a:rPr>
                <a:t> </a:t>
              </a:r>
              <a:endParaRPr lang="fr-FR" dirty="0">
                <a:latin typeface="Times New Roman" panose="02020603050405020304" pitchFamily="18" charset="0"/>
                <a:ea typeface="Times New Roman" panose="02020603050405020304" pitchFamily="18" charset="0"/>
              </a:endParaRPr>
            </a:p>
            <a:p>
              <a:pPr marL="360680" indent="-180340" hangingPunct="0">
                <a:spcAft>
                  <a:spcPts val="900"/>
                </a:spcAft>
              </a:pPr>
              <a:r>
                <a:rPr lang="en-GB" dirty="0">
                  <a:latin typeface="Times New Roman" panose="02020603050405020304" pitchFamily="18" charset="0"/>
                  <a:ea typeface="Malgun Gothic" panose="020B0503020000020004" pitchFamily="34" charset="-127"/>
                </a:rPr>
                <a:t>		</a:t>
              </a:r>
              <a:r>
                <a:rPr lang="en-GB" dirty="0" smtClean="0">
                  <a:latin typeface="Times New Roman" panose="02020603050405020304" pitchFamily="18" charset="0"/>
                  <a:ea typeface="Malgun Gothic" panose="020B0503020000020004" pitchFamily="34" charset="-127"/>
                </a:rPr>
                <a:t>				R2</a:t>
              </a:r>
            </a:p>
            <a:p>
              <a:pPr marL="360680" indent="-180340" hangingPunct="0">
                <a:spcAft>
                  <a:spcPts val="900"/>
                </a:spcAft>
              </a:pPr>
              <a:endParaRPr lang="en-GB" dirty="0" smtClean="0">
                <a:latin typeface="Times New Roman" panose="02020603050405020304" pitchFamily="18" charset="0"/>
                <a:ea typeface="Malgun Gothic" panose="020B0503020000020004" pitchFamily="34" charset="-127"/>
              </a:endParaRPr>
            </a:p>
            <a:p>
              <a:pPr marL="360680" indent="-180340" hangingPunct="0">
                <a:spcAft>
                  <a:spcPts val="900"/>
                </a:spcAft>
              </a:pPr>
              <a:r>
                <a:rPr lang="en-GB" dirty="0" smtClean="0">
                  <a:latin typeface="Times New Roman" panose="02020603050405020304" pitchFamily="18" charset="0"/>
                  <a:ea typeface="Malgun Gothic" panose="020B0503020000020004" pitchFamily="34" charset="-127"/>
                </a:rPr>
                <a:t> </a:t>
              </a:r>
              <a:r>
                <a:rPr lang="en-GB" dirty="0">
                  <a:latin typeface="Times New Roman" panose="02020603050405020304" pitchFamily="18" charset="0"/>
                  <a:ea typeface="Malgun Gothic" panose="020B0503020000020004" pitchFamily="34" charset="-127"/>
                </a:rPr>
                <a:t>	</a:t>
              </a:r>
              <a:r>
                <a:rPr lang="fr-FR" dirty="0" smtClean="0">
                  <a:latin typeface="Times New Roman" panose="02020603050405020304" pitchFamily="18" charset="0"/>
                  <a:ea typeface="Malgun Gothic" panose="020B0503020000020004" pitchFamily="34" charset="-127"/>
                </a:rPr>
                <a:t> </a:t>
              </a:r>
              <a:r>
                <a:rPr lang="en-GB" dirty="0" smtClean="0">
                  <a:latin typeface="Times New Roman" panose="02020603050405020304" pitchFamily="18" charset="0"/>
                  <a:ea typeface="Malgun Gothic" panose="020B0503020000020004" pitchFamily="34" charset="-127"/>
                </a:rPr>
                <a:t>					R3</a:t>
              </a:r>
            </a:p>
            <a:p>
              <a:pPr marL="360680" indent="-180340" hangingPunct="0">
                <a:spcAft>
                  <a:spcPts val="900"/>
                </a:spcAft>
              </a:pPr>
              <a:r>
                <a:rPr lang="en-GB" dirty="0" smtClean="0">
                  <a:latin typeface="Times New Roman" panose="02020603050405020304" pitchFamily="18" charset="0"/>
                  <a:ea typeface="Malgun Gothic" panose="020B0503020000020004" pitchFamily="34" charset="-127"/>
                </a:rPr>
                <a:t> </a:t>
              </a:r>
              <a:r>
                <a:rPr lang="en-GB" dirty="0">
                  <a:latin typeface="Times New Roman" panose="02020603050405020304" pitchFamily="18" charset="0"/>
                  <a:ea typeface="Malgun Gothic" panose="020B0503020000020004" pitchFamily="34" charset="-127"/>
                </a:rPr>
                <a:t>	</a:t>
              </a:r>
              <a:r>
                <a:rPr lang="fr-FR" dirty="0" smtClean="0">
                  <a:latin typeface="Times New Roman" panose="02020603050405020304" pitchFamily="18" charset="0"/>
                  <a:ea typeface="Malgun Gothic" panose="020B0503020000020004" pitchFamily="34" charset="-127"/>
                </a:rPr>
                <a:t> </a:t>
              </a:r>
              <a:endParaRPr lang="fr-FR" dirty="0">
                <a:latin typeface="Times New Roman" panose="02020603050405020304" pitchFamily="18" charset="0"/>
                <a:ea typeface="Times New Roman" panose="02020603050405020304" pitchFamily="18" charset="0"/>
              </a:endParaRPr>
            </a:p>
            <a:p>
              <a:pPr marL="360680" indent="-180340" hangingPunct="0">
                <a:spcAft>
                  <a:spcPts val="900"/>
                </a:spcAft>
              </a:pPr>
              <a:r>
                <a:rPr lang="en-GB" dirty="0" smtClean="0">
                  <a:latin typeface="Times New Roman" panose="02020603050405020304" pitchFamily="18" charset="0"/>
                  <a:ea typeface="Malgun Gothic" panose="020B0503020000020004" pitchFamily="34" charset="-127"/>
                </a:rPr>
                <a:t> 	</a:t>
              </a:r>
              <a:r>
                <a:rPr lang="en-GB" dirty="0">
                  <a:latin typeface="Times New Roman" panose="02020603050405020304" pitchFamily="18" charset="0"/>
                  <a:ea typeface="Malgun Gothic" panose="020B0503020000020004" pitchFamily="34" charset="-127"/>
                </a:rPr>
                <a:t>	</a:t>
              </a:r>
              <a:r>
                <a:rPr lang="en-GB" dirty="0" smtClean="0">
                  <a:latin typeface="Times New Roman" panose="02020603050405020304" pitchFamily="18" charset="0"/>
                  <a:ea typeface="Malgun Gothic" panose="020B0503020000020004" pitchFamily="34" charset="-127"/>
                </a:rPr>
                <a:t>				R4 </a:t>
              </a:r>
              <a:r>
                <a:rPr lang="en-GB" dirty="0">
                  <a:latin typeface="Times New Roman" panose="02020603050405020304" pitchFamily="18" charset="0"/>
                  <a:ea typeface="Malgun Gothic" panose="020B0503020000020004" pitchFamily="34" charset="-127"/>
                </a:rPr>
                <a:t>	</a:t>
              </a:r>
              <a:endParaRPr lang="en-GB" dirty="0" smtClean="0">
                <a:latin typeface="Times New Roman" panose="02020603050405020304" pitchFamily="18" charset="0"/>
                <a:ea typeface="Malgun Gothic" panose="020B0503020000020004" pitchFamily="34" charset="-127"/>
              </a:endParaRPr>
            </a:p>
            <a:p>
              <a:pPr marL="360680" indent="-180340" hangingPunct="0">
                <a:spcAft>
                  <a:spcPts val="900"/>
                </a:spcAft>
              </a:pPr>
              <a:endParaRPr lang="fr-FR" dirty="0" smtClean="0">
                <a:latin typeface="Times New Roman" panose="02020603050405020304" pitchFamily="18" charset="0"/>
                <a:ea typeface="Times New Roman" panose="02020603050405020304" pitchFamily="18" charset="0"/>
              </a:endParaRPr>
            </a:p>
            <a:p>
              <a:pPr marL="360680" indent="-180340" hangingPunct="0">
                <a:spcAft>
                  <a:spcPts val="900"/>
                </a:spcAft>
              </a:pPr>
              <a:endParaRPr lang="en-GB" dirty="0" smtClean="0">
                <a:latin typeface="Times New Roman" panose="02020603050405020304" pitchFamily="18" charset="0"/>
                <a:ea typeface="Malgun Gothic" panose="020B0503020000020004" pitchFamily="34" charset="-127"/>
              </a:endParaRPr>
            </a:p>
            <a:p>
              <a:pPr marL="360680" indent="-180340" hangingPunct="0">
                <a:spcAft>
                  <a:spcPts val="900"/>
                </a:spcAft>
              </a:pPr>
              <a:r>
                <a:rPr lang="en-GB" dirty="0" smtClean="0">
                  <a:latin typeface="Times New Roman" panose="02020603050405020304" pitchFamily="18" charset="0"/>
                  <a:ea typeface="Malgun Gothic" panose="020B0503020000020004" pitchFamily="34" charset="-127"/>
                </a:rPr>
                <a:t>KI#2: 					R5</a:t>
              </a:r>
              <a:r>
                <a:rPr lang="en-GB" dirty="0">
                  <a:latin typeface="Times New Roman" panose="02020603050405020304" pitchFamily="18" charset="0"/>
                  <a:ea typeface="Malgun Gothic" panose="020B0503020000020004" pitchFamily="34" charset="-127"/>
                </a:rPr>
                <a:t>	</a:t>
              </a:r>
              <a:r>
                <a:rPr lang="fr-FR" dirty="0" smtClean="0">
                  <a:latin typeface="Times New Roman" panose="02020603050405020304" pitchFamily="18" charset="0"/>
                  <a:ea typeface="Malgun Gothic" panose="020B0503020000020004" pitchFamily="34" charset="-127"/>
                </a:rPr>
                <a:t> </a:t>
              </a:r>
              <a:endParaRPr lang="fr-FR" dirty="0">
                <a:latin typeface="Times New Roman" panose="02020603050405020304" pitchFamily="18" charset="0"/>
                <a:ea typeface="Times New Roman" panose="02020603050405020304" pitchFamily="18" charset="0"/>
              </a:endParaRPr>
            </a:p>
            <a:p>
              <a:pPr marL="360680" indent="-180340" hangingPunct="0">
                <a:spcAft>
                  <a:spcPts val="900"/>
                </a:spcAft>
              </a:pPr>
              <a:r>
                <a:rPr lang="en-GB" dirty="0" smtClean="0">
                  <a:latin typeface="Times New Roman" panose="02020603050405020304" pitchFamily="18" charset="0"/>
                  <a:ea typeface="Malgun Gothic" panose="020B0503020000020004" pitchFamily="34" charset="-127"/>
                </a:rPr>
                <a:t>						R6</a:t>
              </a:r>
              <a:r>
                <a:rPr lang="en-GB" dirty="0">
                  <a:latin typeface="Times New Roman" panose="02020603050405020304" pitchFamily="18" charset="0"/>
                  <a:ea typeface="Malgun Gothic" panose="020B0503020000020004" pitchFamily="34" charset="-127"/>
                </a:rPr>
                <a:t>	</a:t>
              </a:r>
              <a:r>
                <a:rPr lang="en-GB" dirty="0" smtClean="0">
                  <a:latin typeface="Times New Roman" panose="02020603050405020304" pitchFamily="18" charset="0"/>
                  <a:ea typeface="Malgun Gothic" panose="020B0503020000020004" pitchFamily="34" charset="-127"/>
                </a:rPr>
                <a:t> </a:t>
              </a:r>
              <a:endParaRPr lang="fr-FR" dirty="0">
                <a:latin typeface="Times New Roman" panose="02020603050405020304" pitchFamily="18" charset="0"/>
                <a:ea typeface="Times New Roman" panose="02020603050405020304" pitchFamily="18" charset="0"/>
              </a:endParaRPr>
            </a:p>
          </p:txBody>
        </p:sp>
        <p:sp>
          <p:nvSpPr>
            <p:cNvPr id="17" name="Freeform 16"/>
            <p:cNvSpPr/>
            <p:nvPr/>
          </p:nvSpPr>
          <p:spPr>
            <a:xfrm>
              <a:off x="4830318" y="607948"/>
              <a:ext cx="5417601" cy="5847347"/>
            </a:xfrm>
            <a:custGeom>
              <a:avLst/>
              <a:gdLst>
                <a:gd name="connsiteX0" fmla="*/ 0 w 6978316"/>
                <a:gd name="connsiteY0" fmla="*/ 24063 h 5847347"/>
                <a:gd name="connsiteX1" fmla="*/ 12032 w 6978316"/>
                <a:gd name="connsiteY1" fmla="*/ 1058779 h 5847347"/>
                <a:gd name="connsiteX2" fmla="*/ 3561348 w 6978316"/>
                <a:gd name="connsiteY2" fmla="*/ 1022684 h 5847347"/>
                <a:gd name="connsiteX3" fmla="*/ 3549316 w 6978316"/>
                <a:gd name="connsiteY3" fmla="*/ 3068052 h 5847347"/>
                <a:gd name="connsiteX4" fmla="*/ 12032 w 6978316"/>
                <a:gd name="connsiteY4" fmla="*/ 3056021 h 5847347"/>
                <a:gd name="connsiteX5" fmla="*/ 12032 w 6978316"/>
                <a:gd name="connsiteY5" fmla="*/ 5847347 h 5847347"/>
                <a:gd name="connsiteX6" fmla="*/ 6978316 w 6978316"/>
                <a:gd name="connsiteY6" fmla="*/ 5823284 h 5847347"/>
                <a:gd name="connsiteX7" fmla="*/ 6978316 w 6978316"/>
                <a:gd name="connsiteY7" fmla="*/ 0 h 5847347"/>
                <a:gd name="connsiteX8" fmla="*/ 0 w 6978316"/>
                <a:gd name="connsiteY8" fmla="*/ 24063 h 5847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78316" h="5847347">
                  <a:moveTo>
                    <a:pt x="0" y="24063"/>
                  </a:moveTo>
                  <a:lnTo>
                    <a:pt x="12032" y="1058779"/>
                  </a:lnTo>
                  <a:lnTo>
                    <a:pt x="3561348" y="1022684"/>
                  </a:lnTo>
                  <a:cubicBezTo>
                    <a:pt x="3557337" y="1704473"/>
                    <a:pt x="3553327" y="2386263"/>
                    <a:pt x="3549316" y="3068052"/>
                  </a:cubicBezTo>
                  <a:lnTo>
                    <a:pt x="12032" y="3056021"/>
                  </a:lnTo>
                  <a:lnTo>
                    <a:pt x="12032" y="5847347"/>
                  </a:lnTo>
                  <a:lnTo>
                    <a:pt x="6978316" y="5823284"/>
                  </a:lnTo>
                  <a:lnTo>
                    <a:pt x="6978316" y="0"/>
                  </a:lnTo>
                  <a:lnTo>
                    <a:pt x="0" y="24063"/>
                  </a:lnTo>
                  <a:close/>
                </a:path>
              </a:pathLst>
            </a:custGeom>
            <a:noFill/>
            <a:ln w="412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p:nvSpPr>
          <p:spPr>
            <a:xfrm>
              <a:off x="7829142" y="696467"/>
              <a:ext cx="2873429" cy="307777"/>
            </a:xfrm>
            <a:prstGeom prst="rect">
              <a:avLst/>
            </a:prstGeom>
          </p:spPr>
          <p:txBody>
            <a:bodyPr wrap="square">
              <a:spAutoFit/>
            </a:bodyPr>
            <a:lstStyle/>
            <a:p>
              <a:r>
                <a:rPr lang="en-GB" sz="1400" b="1" u="sng"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S2-2208284</a:t>
              </a:r>
              <a:endParaRPr lang="fr-FR" sz="1400" dirty="0">
                <a:solidFill>
                  <a:srgbClr val="7030A0"/>
                </a:solidFill>
              </a:endParaRPr>
            </a:p>
          </p:txBody>
        </p:sp>
        <p:sp>
          <p:nvSpPr>
            <p:cNvPr id="19" name="Rectangle 18"/>
            <p:cNvSpPr/>
            <p:nvPr/>
          </p:nvSpPr>
          <p:spPr>
            <a:xfrm>
              <a:off x="6604313" y="6153344"/>
              <a:ext cx="3690434" cy="261610"/>
            </a:xfrm>
            <a:prstGeom prst="rect">
              <a:avLst/>
            </a:prstGeom>
          </p:spPr>
          <p:txBody>
            <a:bodyPr wrap="none">
              <a:spAutoFit/>
            </a:bodyPr>
            <a:lstStyle/>
            <a:p>
              <a:pPr>
                <a:spcBef>
                  <a:spcPts val="900"/>
                </a:spcBef>
                <a:spcAft>
                  <a:spcPts val="900"/>
                </a:spcAft>
              </a:pPr>
              <a:r>
                <a:rPr lang="en-GB" altLang="zh-CN" sz="1100" b="1" dirty="0">
                  <a:latin typeface="Arial" panose="020B0604020202020204" pitchFamily="34" charset="0"/>
                  <a:ea typeface="Times New Roman" panose="02020603050405020304" pitchFamily="18" charset="0"/>
                </a:rPr>
                <a:t>§ </a:t>
              </a:r>
              <a:r>
                <a:rPr lang="en-GB" sz="1100" b="1" dirty="0" smtClean="0">
                  <a:solidFill>
                    <a:srgbClr val="7030A0"/>
                  </a:solidFill>
                  <a:latin typeface="Arial" panose="020B0604020202020204" pitchFamily="34" charset="0"/>
                  <a:cs typeface="Times New Roman" panose="02020603050405020304" pitchFamily="18" charset="0"/>
                </a:rPr>
                <a:t>general </a:t>
              </a:r>
              <a:r>
                <a:rPr lang="en-GB" sz="1100" b="1" dirty="0">
                  <a:solidFill>
                    <a:srgbClr val="7030A0"/>
                  </a:solidFill>
                  <a:latin typeface="Arial" panose="020B0604020202020204" pitchFamily="34" charset="0"/>
                  <a:cs typeface="Times New Roman" panose="02020603050405020304" pitchFamily="18" charset="0"/>
                </a:rPr>
                <a:t>mobility management and/or power saving</a:t>
              </a:r>
              <a:endParaRPr lang="fr-FR" sz="1100" b="1" dirty="0">
                <a:solidFill>
                  <a:srgbClr val="7030A0"/>
                </a:solidFill>
                <a:latin typeface="Arial" panose="020B0604020202020204" pitchFamily="34" charset="0"/>
                <a:cs typeface="Times New Roman" panose="02020603050405020304" pitchFamily="18" charset="0"/>
              </a:endParaRPr>
            </a:p>
          </p:txBody>
        </p:sp>
        <p:sp>
          <p:nvSpPr>
            <p:cNvPr id="21" name="Rectangle 20"/>
            <p:cNvSpPr/>
            <p:nvPr/>
          </p:nvSpPr>
          <p:spPr>
            <a:xfrm>
              <a:off x="1202557" y="1287347"/>
              <a:ext cx="1994457" cy="307777"/>
            </a:xfrm>
            <a:prstGeom prst="rect">
              <a:avLst/>
            </a:prstGeom>
          </p:spPr>
          <p:txBody>
            <a:bodyPr wrap="none">
              <a:spAutoFit/>
            </a:bodyPr>
            <a:lstStyle/>
            <a:p>
              <a:r>
                <a:rPr lang="en-GB" sz="1400" b="1" u="sng" dirty="0" smtClean="0">
                  <a:solidFill>
                    <a:srgbClr val="0000FF"/>
                  </a:solidFill>
                  <a:latin typeface="Arial" panose="020B0604020202020204" pitchFamily="34" charset="0"/>
                  <a:ea typeface="Times New Roman" panose="02020603050405020304" pitchFamily="18" charset="0"/>
                  <a:cs typeface="Times New Roman" panose="02020603050405020304" pitchFamily="18" charset="0"/>
                </a:rPr>
                <a:t>S2-2208379 (KI1 part)</a:t>
              </a:r>
              <a:endParaRPr lang="fr-FR" sz="1400" dirty="0"/>
            </a:p>
          </p:txBody>
        </p:sp>
        <p:sp>
          <p:nvSpPr>
            <p:cNvPr id="22" name="Rectangle 1"/>
            <p:cNvSpPr>
              <a:spLocks noChangeArrowheads="1"/>
            </p:cNvSpPr>
            <p:nvPr/>
          </p:nvSpPr>
          <p:spPr bwMode="auto">
            <a:xfrm>
              <a:off x="1870405" y="774794"/>
              <a:ext cx="2743059" cy="477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zh-CN" sz="1400" b="1" i="0" strike="noStrike" cap="none" normalizeH="0" baseline="0" dirty="0" smtClean="0">
                  <a:ln>
                    <a:noFill/>
                  </a:ln>
                  <a:effectLst/>
                  <a:latin typeface="Arial" panose="020B0604020202020204" pitchFamily="34" charset="0"/>
                  <a:ea typeface="Times New Roman" panose="02020603050405020304" pitchFamily="18" charset="0"/>
                </a:rPr>
                <a:t>§ </a:t>
              </a:r>
              <a:r>
                <a:rPr kumimoji="0" lang="en-GB" altLang="zh-CN" sz="1100" b="1" i="0" strike="noStrike" cap="none" normalizeH="0" baseline="0" dirty="0" smtClean="0">
                  <a:ln>
                    <a:noFill/>
                  </a:ln>
                  <a:effectLst/>
                  <a:latin typeface="Arial" panose="020B0604020202020204" pitchFamily="34" charset="0"/>
                  <a:ea typeface="Times New Roman" panose="02020603050405020304" pitchFamily="18" charset="0"/>
                </a:rPr>
                <a:t>Mobility </a:t>
              </a:r>
              <a:r>
                <a:rPr kumimoji="0" lang="en-GB" altLang="ja-JP" sz="1100" b="1" i="0" strike="noStrike" cap="none" normalizeH="0" baseline="0" dirty="0" smtClean="0">
                  <a:ln>
                    <a:noFill/>
                  </a:ln>
                  <a:effectLst/>
                  <a:latin typeface="Arial" panose="020B0604020202020204" pitchFamily="34" charset="0"/>
                  <a:ea typeface="Times New Roman" panose="02020603050405020304" pitchFamily="18" charset="0"/>
                </a:rPr>
                <a:t>Management</a:t>
              </a:r>
              <a:r>
                <a:rPr kumimoji="0" lang="en-GB" altLang="zh-CN" sz="1100" b="1" i="0" strike="noStrike" cap="none" normalizeH="0" baseline="0" dirty="0" smtClean="0">
                  <a:ln>
                    <a:noFill/>
                  </a:ln>
                  <a:effectLst/>
                  <a:latin typeface="Arial" panose="020B0604020202020204" pitchFamily="34" charset="0"/>
                  <a:ea typeface="Times New Roman" panose="02020603050405020304" pitchFamily="18" charset="0"/>
                </a:rPr>
                <a:t> enhancement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zh-CN" sz="1100" b="1" i="0" strike="noStrike" cap="none" normalizeH="0" baseline="0" dirty="0" smtClean="0">
                  <a:ln>
                    <a:noFill/>
                  </a:ln>
                  <a:effectLst/>
                  <a:latin typeface="Arial" panose="020B0604020202020204" pitchFamily="34" charset="0"/>
                  <a:ea typeface="Times New Roman" panose="02020603050405020304" pitchFamily="18" charset="0"/>
                </a:rPr>
                <a:t>with discontinuous satellite coverage</a:t>
              </a:r>
              <a:r>
                <a:rPr kumimoji="0" lang="fr-FR" altLang="zh-CN" sz="1100" b="1" i="0" strike="noStrike" cap="none" normalizeH="0" baseline="0" dirty="0" smtClean="0">
                  <a:ln>
                    <a:noFill/>
                  </a:ln>
                  <a:effectLst/>
                  <a:latin typeface="Arial" panose="020B0604020202020204" pitchFamily="34" charset="0"/>
                </a:rPr>
                <a:t> </a:t>
              </a:r>
            </a:p>
          </p:txBody>
        </p:sp>
        <p:sp>
          <p:nvSpPr>
            <p:cNvPr id="23" name="Rectangle 22"/>
            <p:cNvSpPr/>
            <p:nvPr/>
          </p:nvSpPr>
          <p:spPr>
            <a:xfrm>
              <a:off x="1805951" y="3944367"/>
              <a:ext cx="2613216" cy="430887"/>
            </a:xfrm>
            <a:prstGeom prst="rect">
              <a:avLst/>
            </a:prstGeom>
          </p:spPr>
          <p:txBody>
            <a:bodyPr wrap="none">
              <a:spAutoFit/>
            </a:bodyPr>
            <a:lstStyle/>
            <a:p>
              <a:r>
                <a:rPr lang="en-GB" altLang="zh-CN" sz="1100" b="1" dirty="0">
                  <a:latin typeface="Arial" panose="020B0604020202020204" pitchFamily="34" charset="0"/>
                  <a:ea typeface="Times New Roman" panose="02020603050405020304" pitchFamily="18" charset="0"/>
                </a:rPr>
                <a:t>§ </a:t>
              </a:r>
              <a:r>
                <a:rPr lang="en-GB" sz="1100" b="1" dirty="0" smtClean="0">
                  <a:latin typeface="Arial" panose="020B0604020202020204" pitchFamily="34" charset="0"/>
                  <a:ea typeface="Times New Roman" panose="02020603050405020304" pitchFamily="18" charset="0"/>
                  <a:cs typeface="Arial" panose="020B0604020202020204" pitchFamily="34" charset="0"/>
                </a:rPr>
                <a:t>Power </a:t>
              </a:r>
              <a:r>
                <a:rPr lang="en-GB" sz="1100" b="1" dirty="0">
                  <a:latin typeface="Arial" panose="020B0604020202020204" pitchFamily="34" charset="0"/>
                  <a:ea typeface="Times New Roman" panose="02020603050405020304" pitchFamily="18" charset="0"/>
                  <a:cs typeface="Arial" panose="020B0604020202020204" pitchFamily="34" charset="0"/>
                </a:rPr>
                <a:t>saving enhancement for </a:t>
              </a:r>
              <a:r>
                <a:rPr lang="en-GB" sz="1100" b="1" dirty="0" smtClean="0">
                  <a:latin typeface="Arial" panose="020B0604020202020204" pitchFamily="34" charset="0"/>
                  <a:ea typeface="Times New Roman" panose="02020603050405020304" pitchFamily="18" charset="0"/>
                  <a:cs typeface="Arial" panose="020B0604020202020204" pitchFamily="34" charset="0"/>
                </a:rPr>
                <a:t>UE</a:t>
              </a:r>
            </a:p>
            <a:p>
              <a:r>
                <a:rPr lang="en-GB" sz="1100" b="1" dirty="0" smtClean="0">
                  <a:latin typeface="Arial" panose="020B0604020202020204" pitchFamily="34" charset="0"/>
                  <a:ea typeface="Times New Roman" panose="02020603050405020304" pitchFamily="18" charset="0"/>
                  <a:cs typeface="Arial" panose="020B0604020202020204" pitchFamily="34" charset="0"/>
                </a:rPr>
                <a:t> </a:t>
              </a:r>
              <a:r>
                <a:rPr lang="en-GB" sz="1100" b="1" dirty="0">
                  <a:latin typeface="Arial" panose="020B0604020202020204" pitchFamily="34" charset="0"/>
                  <a:ea typeface="Times New Roman" panose="02020603050405020304" pitchFamily="18" charset="0"/>
                  <a:cs typeface="Arial" panose="020B0604020202020204" pitchFamily="34" charset="0"/>
                </a:rPr>
                <a:t>in discontinuous coverage</a:t>
              </a:r>
              <a:endParaRPr lang="fr-FR" sz="1100" b="1" dirty="0">
                <a:latin typeface="Arial" panose="020B0604020202020204" pitchFamily="34" charset="0"/>
                <a:cs typeface="Arial" panose="020B0604020202020204" pitchFamily="34" charset="0"/>
              </a:endParaRPr>
            </a:p>
          </p:txBody>
        </p:sp>
        <p:sp>
          <p:nvSpPr>
            <p:cNvPr id="24" name="Rectangle 23"/>
            <p:cNvSpPr/>
            <p:nvPr/>
          </p:nvSpPr>
          <p:spPr>
            <a:xfrm>
              <a:off x="1202558" y="4401814"/>
              <a:ext cx="1994457" cy="307777"/>
            </a:xfrm>
            <a:prstGeom prst="rect">
              <a:avLst/>
            </a:prstGeom>
          </p:spPr>
          <p:txBody>
            <a:bodyPr wrap="none">
              <a:spAutoFit/>
            </a:bodyPr>
            <a:lstStyle/>
            <a:p>
              <a:r>
                <a:rPr lang="en-GB" sz="1400" b="1" u="sng" dirty="0" smtClean="0">
                  <a:solidFill>
                    <a:srgbClr val="0000FF"/>
                  </a:solidFill>
                  <a:latin typeface="Arial" panose="020B0604020202020204" pitchFamily="34" charset="0"/>
                  <a:ea typeface="Times New Roman" panose="02020603050405020304" pitchFamily="18" charset="0"/>
                  <a:cs typeface="Times New Roman" panose="02020603050405020304" pitchFamily="18" charset="0"/>
                </a:rPr>
                <a:t>S2-2208379 (KI2 part)</a:t>
              </a:r>
              <a:endParaRPr lang="fr-FR" sz="1400" dirty="0"/>
            </a:p>
          </p:txBody>
        </p:sp>
        <p:sp>
          <p:nvSpPr>
            <p:cNvPr id="25" name="Rectangle 24"/>
            <p:cNvSpPr/>
            <p:nvPr/>
          </p:nvSpPr>
          <p:spPr>
            <a:xfrm>
              <a:off x="7829147" y="1004136"/>
              <a:ext cx="1149417" cy="307777"/>
            </a:xfrm>
            <a:prstGeom prst="rect">
              <a:avLst/>
            </a:prstGeom>
          </p:spPr>
          <p:txBody>
            <a:bodyPr wrap="none">
              <a:spAutoFit/>
            </a:bodyPr>
            <a:lstStyle/>
            <a:p>
              <a:r>
                <a:rPr lang="en-GB" sz="1400" b="1" u="sng"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S2-2208511</a:t>
              </a:r>
              <a:endParaRPr lang="fr-FR" sz="1400" dirty="0">
                <a:solidFill>
                  <a:srgbClr val="7030A0"/>
                </a:solidFill>
              </a:endParaRPr>
            </a:p>
          </p:txBody>
        </p:sp>
      </p:grpSp>
      <p:sp>
        <p:nvSpPr>
          <p:cNvPr id="27" name="Rectangle 26"/>
          <p:cNvSpPr/>
          <p:nvPr/>
        </p:nvSpPr>
        <p:spPr>
          <a:xfrm>
            <a:off x="9522641" y="888376"/>
            <a:ext cx="2618280" cy="430887"/>
          </a:xfrm>
          <a:prstGeom prst="rect">
            <a:avLst/>
          </a:prstGeom>
        </p:spPr>
        <p:txBody>
          <a:bodyPr wrap="square">
            <a:spAutoFit/>
          </a:bodyPr>
          <a:lstStyle/>
          <a:p>
            <a:r>
              <a:rPr lang="en-GB" altLang="zh-CN" sz="1100" b="1" dirty="0">
                <a:latin typeface="Arial" panose="020B0604020202020204" pitchFamily="34" charset="0"/>
                <a:ea typeface="Times New Roman" panose="02020603050405020304" pitchFamily="18" charset="0"/>
              </a:rPr>
              <a:t>§ </a:t>
            </a:r>
            <a:r>
              <a:rPr lang="en-GB" sz="1100" b="1" dirty="0" smtClean="0">
                <a:latin typeface="Arial" panose="020B0604020202020204" pitchFamily="34" charset="0"/>
                <a:ea typeface="Times New Roman" panose="02020603050405020304" pitchFamily="18" charset="0"/>
                <a:cs typeface="Times New Roman" panose="02020603050405020304" pitchFamily="18" charset="0"/>
              </a:rPr>
              <a:t>Type </a:t>
            </a:r>
            <a:r>
              <a:rPr lang="en-GB" sz="1100" b="1" dirty="0">
                <a:latin typeface="Arial" panose="020B0604020202020204" pitchFamily="34" charset="0"/>
                <a:ea typeface="Times New Roman" panose="02020603050405020304" pitchFamily="18" charset="0"/>
                <a:cs typeface="Times New Roman" panose="02020603050405020304" pitchFamily="18" charset="0"/>
              </a:rPr>
              <a:t>of Satellite Coverage Data and Transfer to Consumers</a:t>
            </a:r>
            <a:endParaRPr lang="fr-FR" sz="1100" b="1" dirty="0"/>
          </a:p>
        </p:txBody>
      </p:sp>
      <p:sp>
        <p:nvSpPr>
          <p:cNvPr id="28" name="Rectangle 27"/>
          <p:cNvSpPr/>
          <p:nvPr/>
        </p:nvSpPr>
        <p:spPr>
          <a:xfrm>
            <a:off x="9522641" y="2143107"/>
            <a:ext cx="1548130" cy="600164"/>
          </a:xfrm>
          <a:prstGeom prst="rect">
            <a:avLst/>
          </a:prstGeom>
        </p:spPr>
        <p:txBody>
          <a:bodyPr wrap="square">
            <a:spAutoFit/>
          </a:bodyPr>
          <a:lstStyle/>
          <a:p>
            <a:pPr fontAlgn="base" hangingPunct="0">
              <a:spcBef>
                <a:spcPts val="900"/>
              </a:spcBef>
              <a:spcAft>
                <a:spcPts val="900"/>
              </a:spcAft>
            </a:pPr>
            <a:r>
              <a:rPr lang="en-GB" altLang="zh-CN" sz="1100" b="1" dirty="0">
                <a:latin typeface="Arial" panose="020B0604020202020204" pitchFamily="34" charset="0"/>
                <a:ea typeface="Times New Roman" panose="02020603050405020304" pitchFamily="18" charset="0"/>
              </a:rPr>
              <a:t>§ </a:t>
            </a:r>
            <a:r>
              <a:rPr lang="en-GB" sz="1100" b="1" dirty="0" smtClean="0">
                <a:latin typeface="Arial" panose="020B0604020202020204" pitchFamily="34" charset="0"/>
                <a:ea typeface="Times New Roman" panose="02020603050405020304" pitchFamily="18" charset="0"/>
                <a:cs typeface="Times New Roman" panose="02020603050405020304" pitchFamily="18" charset="0"/>
              </a:rPr>
              <a:t>Determination </a:t>
            </a:r>
            <a:r>
              <a:rPr lang="en-GB" sz="1100" b="1" dirty="0">
                <a:latin typeface="Arial" panose="020B0604020202020204" pitchFamily="34" charset="0"/>
                <a:ea typeface="Times New Roman" panose="02020603050405020304" pitchFamily="18" charset="0"/>
                <a:cs typeface="Times New Roman" panose="02020603050405020304" pitchFamily="18" charset="0"/>
              </a:rPr>
              <a:t>of Satellite Coverage Gaps</a:t>
            </a:r>
            <a:endParaRPr lang="fr-FR" sz="1100" b="1" dirty="0">
              <a:effectLst/>
              <a:latin typeface="Times New Roman" panose="02020603050405020304" pitchFamily="18" charset="0"/>
              <a:ea typeface="SimSun" panose="02010600030101010101" pitchFamily="2" charset="-122"/>
            </a:endParaRPr>
          </a:p>
        </p:txBody>
      </p:sp>
      <p:sp>
        <p:nvSpPr>
          <p:cNvPr id="31" name="Rectangle 30"/>
          <p:cNvSpPr/>
          <p:nvPr/>
        </p:nvSpPr>
        <p:spPr>
          <a:xfrm>
            <a:off x="9575922" y="1446484"/>
            <a:ext cx="1059906" cy="307777"/>
          </a:xfrm>
          <a:prstGeom prst="rect">
            <a:avLst/>
          </a:prstGeom>
        </p:spPr>
        <p:txBody>
          <a:bodyPr wrap="none">
            <a:spAutoFit/>
          </a:bodyPr>
          <a:lstStyle/>
          <a:p>
            <a:r>
              <a:rPr lang="en-GB" sz="1400" b="1" u="sng" dirty="0" smtClean="0">
                <a:latin typeface="Arial" panose="020B0604020202020204" pitchFamily="34" charset="0"/>
                <a:ea typeface="Times New Roman" panose="02020603050405020304" pitchFamily="18" charset="0"/>
                <a:cs typeface="Times New Roman" panose="02020603050405020304" pitchFamily="18" charset="0"/>
              </a:rPr>
              <a:t>S2-220854</a:t>
            </a:r>
            <a:endParaRPr lang="fr-FR" sz="1400" dirty="0"/>
          </a:p>
        </p:txBody>
      </p:sp>
      <p:sp>
        <p:nvSpPr>
          <p:cNvPr id="32" name="Rectangle 31"/>
          <p:cNvSpPr/>
          <p:nvPr/>
        </p:nvSpPr>
        <p:spPr>
          <a:xfrm>
            <a:off x="9544413" y="2817683"/>
            <a:ext cx="1159292" cy="307777"/>
          </a:xfrm>
          <a:prstGeom prst="rect">
            <a:avLst/>
          </a:prstGeom>
        </p:spPr>
        <p:txBody>
          <a:bodyPr wrap="none">
            <a:spAutoFit/>
          </a:bodyPr>
          <a:lstStyle/>
          <a:p>
            <a:r>
              <a:rPr lang="en-GB" sz="1400" b="1" u="sng" dirty="0" smtClean="0">
                <a:latin typeface="Arial" panose="020B0604020202020204" pitchFamily="34" charset="0"/>
                <a:ea typeface="Times New Roman" panose="02020603050405020304" pitchFamily="18" charset="0"/>
                <a:cs typeface="Times New Roman" panose="02020603050405020304" pitchFamily="18" charset="0"/>
              </a:rPr>
              <a:t>S2-2208540</a:t>
            </a:r>
            <a:endParaRPr lang="fr-FR" sz="1400" dirty="0"/>
          </a:p>
        </p:txBody>
      </p:sp>
      <p:sp>
        <p:nvSpPr>
          <p:cNvPr id="33" name="Rectangle 32"/>
          <p:cNvSpPr/>
          <p:nvPr/>
        </p:nvSpPr>
        <p:spPr>
          <a:xfrm>
            <a:off x="6866491" y="1498483"/>
            <a:ext cx="1159292" cy="307777"/>
          </a:xfrm>
          <a:prstGeom prst="rect">
            <a:avLst/>
          </a:prstGeom>
        </p:spPr>
        <p:txBody>
          <a:bodyPr wrap="none">
            <a:spAutoFit/>
          </a:bodyPr>
          <a:lstStyle/>
          <a:p>
            <a:r>
              <a:rPr lang="en-GB" sz="1400" b="1" u="sng"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S2-2208669</a:t>
            </a:r>
            <a:endParaRPr lang="fr-FR" sz="1400" dirty="0">
              <a:solidFill>
                <a:srgbClr val="7030A0"/>
              </a:solidFill>
            </a:endParaRPr>
          </a:p>
        </p:txBody>
      </p:sp>
      <p:sp>
        <p:nvSpPr>
          <p:cNvPr id="35" name="Rectangle 34"/>
          <p:cNvSpPr/>
          <p:nvPr/>
        </p:nvSpPr>
        <p:spPr>
          <a:xfrm>
            <a:off x="9512966" y="5257892"/>
            <a:ext cx="2385120" cy="584775"/>
          </a:xfrm>
          <a:prstGeom prst="rect">
            <a:avLst/>
          </a:prstGeom>
        </p:spPr>
        <p:txBody>
          <a:bodyPr wrap="square">
            <a:spAutoFit/>
          </a:bodyPr>
          <a:lstStyle/>
          <a:p>
            <a:r>
              <a:rPr lang="fr-FR" sz="1400" b="1" u="sng" dirty="0" smtClean="0">
                <a:latin typeface="Arial" panose="020B0604020202020204" pitchFamily="34" charset="0"/>
                <a:cs typeface="Arial" panose="020B0604020202020204" pitchFamily="34" charset="0"/>
              </a:rPr>
              <a:t>S2-2208677</a:t>
            </a:r>
          </a:p>
          <a:p>
            <a:endParaRPr lang="fr-FR" dirty="0"/>
          </a:p>
        </p:txBody>
      </p:sp>
      <p:sp>
        <p:nvSpPr>
          <p:cNvPr id="37" name="Rectangle 36"/>
          <p:cNvSpPr/>
          <p:nvPr/>
        </p:nvSpPr>
        <p:spPr>
          <a:xfrm>
            <a:off x="9498541" y="4858775"/>
            <a:ext cx="2009967" cy="261610"/>
          </a:xfrm>
          <a:prstGeom prst="rect">
            <a:avLst/>
          </a:prstGeom>
        </p:spPr>
        <p:txBody>
          <a:bodyPr wrap="square">
            <a:spAutoFit/>
          </a:bodyPr>
          <a:lstStyle/>
          <a:p>
            <a:pPr fontAlgn="base" hangingPunct="0">
              <a:spcBef>
                <a:spcPts val="900"/>
              </a:spcBef>
              <a:spcAft>
                <a:spcPts val="900"/>
              </a:spcAft>
            </a:pPr>
            <a:r>
              <a:rPr lang="en-GB" sz="1100" b="1" i="1" dirty="0" smtClean="0">
                <a:latin typeface="Arial" panose="020B0604020202020204" pitchFamily="34" charset="0"/>
                <a:ea typeface="SimSun" panose="02010600030101010101" pitchFamily="2" charset="-122"/>
                <a:cs typeface="Times New Roman" panose="02020603050405020304" pitchFamily="18" charset="0"/>
              </a:rPr>
              <a:t>No chapter indication</a:t>
            </a:r>
            <a:endParaRPr lang="fr-FR" sz="1100" b="1" i="1" dirty="0">
              <a:effectLst/>
              <a:latin typeface="Times New Roman" panose="02020603050405020304" pitchFamily="18" charset="0"/>
              <a:ea typeface="SimSun" panose="02010600030101010101" pitchFamily="2" charset="-122"/>
            </a:endParaRPr>
          </a:p>
        </p:txBody>
      </p:sp>
      <p:sp>
        <p:nvSpPr>
          <p:cNvPr id="38" name="Rectangle 37"/>
          <p:cNvSpPr/>
          <p:nvPr/>
        </p:nvSpPr>
        <p:spPr>
          <a:xfrm>
            <a:off x="6866491" y="1806152"/>
            <a:ext cx="1159292" cy="307777"/>
          </a:xfrm>
          <a:prstGeom prst="rect">
            <a:avLst/>
          </a:prstGeom>
        </p:spPr>
        <p:txBody>
          <a:bodyPr wrap="none">
            <a:spAutoFit/>
          </a:bodyPr>
          <a:lstStyle/>
          <a:p>
            <a:r>
              <a:rPr lang="en-GB" sz="1400" b="1" u="sng"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S2-2208784</a:t>
            </a:r>
            <a:endParaRPr lang="fr-FR" sz="1400" dirty="0">
              <a:solidFill>
                <a:srgbClr val="7030A0"/>
              </a:solidFill>
            </a:endParaRPr>
          </a:p>
        </p:txBody>
      </p:sp>
      <p:sp>
        <p:nvSpPr>
          <p:cNvPr id="39" name="Rectangle 38"/>
          <p:cNvSpPr/>
          <p:nvPr/>
        </p:nvSpPr>
        <p:spPr>
          <a:xfrm>
            <a:off x="2843664" y="2269072"/>
            <a:ext cx="1159292" cy="307777"/>
          </a:xfrm>
          <a:prstGeom prst="rect">
            <a:avLst/>
          </a:prstGeom>
        </p:spPr>
        <p:txBody>
          <a:bodyPr wrap="none">
            <a:spAutoFit/>
          </a:bodyPr>
          <a:lstStyle/>
          <a:p>
            <a:r>
              <a:rPr lang="en-GB" sz="1400" b="1" u="sng" dirty="0" smtClean="0">
                <a:solidFill>
                  <a:schemeClr val="accent2">
                    <a:lumMod val="75000"/>
                  </a:schemeClr>
                </a:solidFill>
                <a:latin typeface="Arial" panose="020B0604020202020204" pitchFamily="34" charset="0"/>
                <a:ea typeface="Times New Roman" panose="02020603050405020304" pitchFamily="18" charset="0"/>
                <a:cs typeface="Times New Roman" panose="02020603050405020304" pitchFamily="18" charset="0"/>
              </a:rPr>
              <a:t>S2-2208841</a:t>
            </a:r>
            <a:endParaRPr lang="fr-FR" sz="1400" dirty="0">
              <a:solidFill>
                <a:schemeClr val="accent2">
                  <a:lumMod val="75000"/>
                </a:schemeClr>
              </a:solidFill>
            </a:endParaRPr>
          </a:p>
        </p:txBody>
      </p:sp>
      <p:sp>
        <p:nvSpPr>
          <p:cNvPr id="40" name="Rectangle 39"/>
          <p:cNvSpPr/>
          <p:nvPr/>
        </p:nvSpPr>
        <p:spPr>
          <a:xfrm>
            <a:off x="244612" y="1775029"/>
            <a:ext cx="1159292" cy="307777"/>
          </a:xfrm>
          <a:prstGeom prst="rect">
            <a:avLst/>
          </a:prstGeom>
        </p:spPr>
        <p:txBody>
          <a:bodyPr wrap="none">
            <a:spAutoFit/>
          </a:bodyPr>
          <a:lstStyle/>
          <a:p>
            <a:r>
              <a:rPr lang="en-GB" sz="1400" b="1" u="sng" dirty="0" smtClean="0">
                <a:solidFill>
                  <a:srgbClr val="0000FF"/>
                </a:solidFill>
                <a:latin typeface="Arial" panose="020B0604020202020204" pitchFamily="34" charset="0"/>
                <a:ea typeface="Times New Roman" panose="02020603050405020304" pitchFamily="18" charset="0"/>
                <a:cs typeface="Times New Roman" panose="02020603050405020304" pitchFamily="18" charset="0"/>
              </a:rPr>
              <a:t>S2-2208849</a:t>
            </a:r>
            <a:endParaRPr lang="fr-FR" sz="1400" dirty="0"/>
          </a:p>
        </p:txBody>
      </p:sp>
      <p:sp>
        <p:nvSpPr>
          <p:cNvPr id="41" name="Rectangle 40"/>
          <p:cNvSpPr/>
          <p:nvPr/>
        </p:nvSpPr>
        <p:spPr>
          <a:xfrm>
            <a:off x="229260" y="4939222"/>
            <a:ext cx="1159292" cy="307777"/>
          </a:xfrm>
          <a:prstGeom prst="rect">
            <a:avLst/>
          </a:prstGeom>
        </p:spPr>
        <p:txBody>
          <a:bodyPr wrap="none">
            <a:spAutoFit/>
          </a:bodyPr>
          <a:lstStyle/>
          <a:p>
            <a:r>
              <a:rPr lang="en-GB" sz="1400" b="1" u="sng" dirty="0" smtClean="0">
                <a:solidFill>
                  <a:srgbClr val="0000FF"/>
                </a:solidFill>
                <a:latin typeface="Arial" panose="020B0604020202020204" pitchFamily="34" charset="0"/>
                <a:ea typeface="Times New Roman" panose="02020603050405020304" pitchFamily="18" charset="0"/>
                <a:cs typeface="Times New Roman" panose="02020603050405020304" pitchFamily="18" charset="0"/>
              </a:rPr>
              <a:t>S2-2208850</a:t>
            </a:r>
            <a:endParaRPr lang="fr-FR" sz="1400" dirty="0"/>
          </a:p>
        </p:txBody>
      </p:sp>
      <p:sp>
        <p:nvSpPr>
          <p:cNvPr id="42" name="Rectangle 41"/>
          <p:cNvSpPr/>
          <p:nvPr/>
        </p:nvSpPr>
        <p:spPr>
          <a:xfrm>
            <a:off x="258852" y="2060202"/>
            <a:ext cx="1159292" cy="307777"/>
          </a:xfrm>
          <a:prstGeom prst="rect">
            <a:avLst/>
          </a:prstGeom>
        </p:spPr>
        <p:txBody>
          <a:bodyPr wrap="none">
            <a:spAutoFit/>
          </a:bodyPr>
          <a:lstStyle/>
          <a:p>
            <a:r>
              <a:rPr lang="en-GB" sz="1400" b="1" u="sng" dirty="0" smtClean="0">
                <a:solidFill>
                  <a:srgbClr val="0000FF"/>
                </a:solidFill>
                <a:latin typeface="Arial" panose="020B0604020202020204" pitchFamily="34" charset="0"/>
                <a:ea typeface="Times New Roman" panose="02020603050405020304" pitchFamily="18" charset="0"/>
                <a:cs typeface="Times New Roman" panose="02020603050405020304" pitchFamily="18" charset="0"/>
              </a:rPr>
              <a:t>S2-2208875</a:t>
            </a:r>
            <a:endParaRPr lang="fr-FR" sz="1400" dirty="0"/>
          </a:p>
        </p:txBody>
      </p:sp>
      <p:sp>
        <p:nvSpPr>
          <p:cNvPr id="43" name="Rectangle 42"/>
          <p:cNvSpPr/>
          <p:nvPr/>
        </p:nvSpPr>
        <p:spPr>
          <a:xfrm>
            <a:off x="9459685" y="3199872"/>
            <a:ext cx="2509020" cy="430887"/>
          </a:xfrm>
          <a:prstGeom prst="rect">
            <a:avLst/>
          </a:prstGeom>
        </p:spPr>
        <p:txBody>
          <a:bodyPr wrap="none">
            <a:spAutoFit/>
          </a:bodyPr>
          <a:lstStyle/>
          <a:p>
            <a:r>
              <a:rPr lang="en-GB" altLang="zh-CN" sz="1100" b="1" dirty="0">
                <a:latin typeface="Arial" panose="020B0604020202020204" pitchFamily="34" charset="0"/>
                <a:ea typeface="Times New Roman" panose="02020603050405020304" pitchFamily="18" charset="0"/>
              </a:rPr>
              <a:t>§ </a:t>
            </a:r>
            <a:r>
              <a:rPr lang="fr-FR" sz="1100" b="1" dirty="0" smtClean="0">
                <a:latin typeface="Arial" panose="020B0604020202020204" pitchFamily="34" charset="0"/>
                <a:cs typeface="Arial" panose="020B0604020202020204" pitchFamily="34" charset="0"/>
              </a:rPr>
              <a:t>conclusion on satellite </a:t>
            </a:r>
            <a:r>
              <a:rPr lang="fr-FR" sz="1100" b="1" dirty="0" err="1" smtClean="0">
                <a:latin typeface="Arial" panose="020B0604020202020204" pitchFamily="34" charset="0"/>
                <a:cs typeface="Arial" panose="020B0604020202020204" pitchFamily="34" charset="0"/>
              </a:rPr>
              <a:t>coverage</a:t>
            </a:r>
            <a:r>
              <a:rPr lang="fr-FR" sz="1100" b="1" dirty="0" smtClean="0">
                <a:latin typeface="Arial" panose="020B0604020202020204" pitchFamily="34" charset="0"/>
                <a:cs typeface="Arial" panose="020B0604020202020204" pitchFamily="34" charset="0"/>
              </a:rPr>
              <a:t> </a:t>
            </a:r>
          </a:p>
          <a:p>
            <a:r>
              <a:rPr lang="fr-FR" sz="1100" b="1" dirty="0" smtClean="0">
                <a:latin typeface="Arial" panose="020B0604020202020204" pitchFamily="34" charset="0"/>
                <a:cs typeface="Arial" panose="020B0604020202020204" pitchFamily="34" charset="0"/>
              </a:rPr>
              <a:t>information provision </a:t>
            </a:r>
            <a:endParaRPr lang="fr-FR" sz="1100" b="1" dirty="0">
              <a:latin typeface="Arial" panose="020B0604020202020204" pitchFamily="34" charset="0"/>
              <a:cs typeface="Arial" panose="020B0604020202020204" pitchFamily="34" charset="0"/>
            </a:endParaRPr>
          </a:p>
        </p:txBody>
      </p:sp>
      <p:sp>
        <p:nvSpPr>
          <p:cNvPr id="44" name="Rectangle 43"/>
          <p:cNvSpPr/>
          <p:nvPr/>
        </p:nvSpPr>
        <p:spPr>
          <a:xfrm>
            <a:off x="9544413" y="3737011"/>
            <a:ext cx="1159292" cy="307777"/>
          </a:xfrm>
          <a:prstGeom prst="rect">
            <a:avLst/>
          </a:prstGeom>
        </p:spPr>
        <p:txBody>
          <a:bodyPr wrap="none">
            <a:spAutoFit/>
          </a:bodyPr>
          <a:lstStyle/>
          <a:p>
            <a:r>
              <a:rPr lang="en-GB" sz="1400" b="1" u="sng" dirty="0" smtClean="0">
                <a:latin typeface="Arial" panose="020B0604020202020204" pitchFamily="34" charset="0"/>
                <a:ea typeface="Times New Roman" panose="02020603050405020304" pitchFamily="18" charset="0"/>
                <a:cs typeface="Times New Roman" panose="02020603050405020304" pitchFamily="18" charset="0"/>
              </a:rPr>
              <a:t>S2-2208877</a:t>
            </a:r>
            <a:endParaRPr lang="fr-FR" sz="1400" dirty="0"/>
          </a:p>
        </p:txBody>
      </p:sp>
      <p:sp>
        <p:nvSpPr>
          <p:cNvPr id="34" name="Rectangle 33"/>
          <p:cNvSpPr/>
          <p:nvPr/>
        </p:nvSpPr>
        <p:spPr>
          <a:xfrm>
            <a:off x="244610" y="2344091"/>
            <a:ext cx="1159292" cy="307777"/>
          </a:xfrm>
          <a:prstGeom prst="rect">
            <a:avLst/>
          </a:prstGeom>
        </p:spPr>
        <p:txBody>
          <a:bodyPr wrap="none">
            <a:spAutoFit/>
          </a:bodyPr>
          <a:lstStyle/>
          <a:p>
            <a:r>
              <a:rPr lang="en-GB" sz="1400" b="1" u="sng" dirty="0" smtClean="0">
                <a:solidFill>
                  <a:srgbClr val="0000FF"/>
                </a:solidFill>
                <a:latin typeface="Arial" panose="020B0604020202020204" pitchFamily="34" charset="0"/>
                <a:ea typeface="Times New Roman" panose="02020603050405020304" pitchFamily="18" charset="0"/>
                <a:cs typeface="Times New Roman" panose="02020603050405020304" pitchFamily="18" charset="0"/>
              </a:rPr>
              <a:t>S2-2208931</a:t>
            </a:r>
            <a:endParaRPr lang="fr-FR" sz="1400" dirty="0"/>
          </a:p>
        </p:txBody>
      </p:sp>
      <p:sp>
        <p:nvSpPr>
          <p:cNvPr id="45" name="Rectangle 44"/>
          <p:cNvSpPr/>
          <p:nvPr/>
        </p:nvSpPr>
        <p:spPr>
          <a:xfrm>
            <a:off x="244610" y="5238592"/>
            <a:ext cx="1159292" cy="307777"/>
          </a:xfrm>
          <a:prstGeom prst="rect">
            <a:avLst/>
          </a:prstGeom>
        </p:spPr>
        <p:txBody>
          <a:bodyPr wrap="none">
            <a:spAutoFit/>
          </a:bodyPr>
          <a:lstStyle/>
          <a:p>
            <a:r>
              <a:rPr lang="en-GB" sz="1400" b="1" u="sng" dirty="0" smtClean="0">
                <a:solidFill>
                  <a:srgbClr val="0000FF"/>
                </a:solidFill>
                <a:latin typeface="Arial" panose="020B0604020202020204" pitchFamily="34" charset="0"/>
                <a:ea typeface="Times New Roman" panose="02020603050405020304" pitchFamily="18" charset="0"/>
                <a:cs typeface="Times New Roman" panose="02020603050405020304" pitchFamily="18" charset="0"/>
              </a:rPr>
              <a:t>S2-2208932</a:t>
            </a:r>
            <a:endParaRPr lang="fr-FR" sz="1400" dirty="0"/>
          </a:p>
        </p:txBody>
      </p:sp>
      <p:sp>
        <p:nvSpPr>
          <p:cNvPr id="46" name="Rectangle 45"/>
          <p:cNvSpPr/>
          <p:nvPr/>
        </p:nvSpPr>
        <p:spPr>
          <a:xfrm>
            <a:off x="2876319" y="3114212"/>
            <a:ext cx="1159292" cy="307777"/>
          </a:xfrm>
          <a:prstGeom prst="rect">
            <a:avLst/>
          </a:prstGeom>
        </p:spPr>
        <p:txBody>
          <a:bodyPr wrap="none">
            <a:spAutoFit/>
          </a:bodyPr>
          <a:lstStyle/>
          <a:p>
            <a:r>
              <a:rPr lang="en-GB" sz="1400" b="1" u="sng" dirty="0" smtClean="0">
                <a:solidFill>
                  <a:schemeClr val="accent2">
                    <a:lumMod val="75000"/>
                  </a:schemeClr>
                </a:solidFill>
                <a:latin typeface="Arial" panose="020B0604020202020204" pitchFamily="34" charset="0"/>
                <a:ea typeface="Times New Roman" panose="02020603050405020304" pitchFamily="18" charset="0"/>
                <a:cs typeface="Times New Roman" panose="02020603050405020304" pitchFamily="18" charset="0"/>
              </a:rPr>
              <a:t>S2-2208934</a:t>
            </a:r>
            <a:endParaRPr lang="fr-FR" sz="1400" dirty="0">
              <a:solidFill>
                <a:schemeClr val="accent2">
                  <a:lumMod val="75000"/>
                </a:schemeClr>
              </a:solidFill>
            </a:endParaRPr>
          </a:p>
        </p:txBody>
      </p:sp>
      <p:sp>
        <p:nvSpPr>
          <p:cNvPr id="47" name="Rectangle 46"/>
          <p:cNvSpPr/>
          <p:nvPr/>
        </p:nvSpPr>
        <p:spPr>
          <a:xfrm>
            <a:off x="9544412" y="4078584"/>
            <a:ext cx="1159292" cy="307777"/>
          </a:xfrm>
          <a:prstGeom prst="rect">
            <a:avLst/>
          </a:prstGeom>
        </p:spPr>
        <p:txBody>
          <a:bodyPr wrap="none">
            <a:spAutoFit/>
          </a:bodyPr>
          <a:lstStyle/>
          <a:p>
            <a:r>
              <a:rPr lang="en-GB" sz="1400" b="1" u="sng" dirty="0" smtClean="0">
                <a:latin typeface="Arial" panose="020B0604020202020204" pitchFamily="34" charset="0"/>
                <a:ea typeface="Times New Roman" panose="02020603050405020304" pitchFamily="18" charset="0"/>
                <a:cs typeface="Times New Roman" panose="02020603050405020304" pitchFamily="18" charset="0"/>
              </a:rPr>
              <a:t>S2-2209026</a:t>
            </a:r>
            <a:endParaRPr lang="fr-FR" sz="1400" dirty="0"/>
          </a:p>
        </p:txBody>
      </p:sp>
      <p:sp>
        <p:nvSpPr>
          <p:cNvPr id="48" name="Rectangle 47"/>
          <p:cNvSpPr/>
          <p:nvPr/>
        </p:nvSpPr>
        <p:spPr>
          <a:xfrm>
            <a:off x="2832774" y="2515497"/>
            <a:ext cx="1696298" cy="307777"/>
          </a:xfrm>
          <a:prstGeom prst="rect">
            <a:avLst/>
          </a:prstGeom>
        </p:spPr>
        <p:txBody>
          <a:bodyPr wrap="none">
            <a:spAutoFit/>
          </a:bodyPr>
          <a:lstStyle/>
          <a:p>
            <a:r>
              <a:rPr lang="en-GB" sz="1400" b="1" u="sng" dirty="0" smtClean="0">
                <a:solidFill>
                  <a:schemeClr val="accent2">
                    <a:lumMod val="75000"/>
                  </a:schemeClr>
                </a:solidFill>
                <a:latin typeface="Arial" panose="020B0604020202020204" pitchFamily="34" charset="0"/>
                <a:ea typeface="Times New Roman" panose="02020603050405020304" pitchFamily="18" charset="0"/>
                <a:cs typeface="Times New Roman" panose="02020603050405020304" pitchFamily="18" charset="0"/>
              </a:rPr>
              <a:t>S2-2209184 part1</a:t>
            </a:r>
            <a:endParaRPr lang="fr-FR" sz="1400" dirty="0">
              <a:solidFill>
                <a:schemeClr val="accent2">
                  <a:lumMod val="75000"/>
                </a:schemeClr>
              </a:solidFill>
            </a:endParaRPr>
          </a:p>
        </p:txBody>
      </p:sp>
      <p:sp>
        <p:nvSpPr>
          <p:cNvPr id="49" name="Rectangle 48"/>
          <p:cNvSpPr/>
          <p:nvPr/>
        </p:nvSpPr>
        <p:spPr>
          <a:xfrm>
            <a:off x="2832770" y="3375472"/>
            <a:ext cx="1696298" cy="307777"/>
          </a:xfrm>
          <a:prstGeom prst="rect">
            <a:avLst/>
          </a:prstGeom>
        </p:spPr>
        <p:txBody>
          <a:bodyPr wrap="none">
            <a:spAutoFit/>
          </a:bodyPr>
          <a:lstStyle/>
          <a:p>
            <a:r>
              <a:rPr lang="en-GB" sz="1400" b="1" u="sng" dirty="0" smtClean="0">
                <a:solidFill>
                  <a:schemeClr val="accent2">
                    <a:lumMod val="75000"/>
                  </a:schemeClr>
                </a:solidFill>
                <a:latin typeface="Arial" panose="020B0604020202020204" pitchFamily="34" charset="0"/>
                <a:ea typeface="Times New Roman" panose="02020603050405020304" pitchFamily="18" charset="0"/>
                <a:cs typeface="Times New Roman" panose="02020603050405020304" pitchFamily="18" charset="0"/>
              </a:rPr>
              <a:t>S2-2209184 part2</a:t>
            </a:r>
            <a:endParaRPr lang="fr-FR" sz="1400" dirty="0">
              <a:solidFill>
                <a:schemeClr val="accent2">
                  <a:lumMod val="75000"/>
                </a:schemeClr>
              </a:solidFill>
            </a:endParaRPr>
          </a:p>
        </p:txBody>
      </p:sp>
      <p:sp>
        <p:nvSpPr>
          <p:cNvPr id="50" name="TextBox 49"/>
          <p:cNvSpPr txBox="1"/>
          <p:nvPr/>
        </p:nvSpPr>
        <p:spPr>
          <a:xfrm>
            <a:off x="2018296" y="-99676"/>
            <a:ext cx="8172110" cy="923330"/>
          </a:xfrm>
          <a:prstGeom prst="rect">
            <a:avLst/>
          </a:prstGeom>
          <a:noFill/>
        </p:spPr>
        <p:txBody>
          <a:bodyPr wrap="none" rtlCol="0">
            <a:spAutoFit/>
          </a:bodyPr>
          <a:lstStyle/>
          <a:p>
            <a:pPr algn="ctr"/>
            <a:r>
              <a:rPr lang="fr-FR" sz="4000" b="1" dirty="0" smtClean="0"/>
              <a:t>Conclusions </a:t>
            </a:r>
            <a:r>
              <a:rPr lang="fr-FR" sz="4000" b="1" dirty="0" err="1" smtClean="0"/>
              <a:t>overview</a:t>
            </a:r>
            <a:r>
              <a:rPr lang="fr-FR" sz="4000" b="1" dirty="0" smtClean="0"/>
              <a:t>, </a:t>
            </a:r>
            <a:r>
              <a:rPr lang="fr-FR" sz="4000" b="1" dirty="0" err="1" smtClean="0"/>
              <a:t>Tdocs</a:t>
            </a:r>
            <a:r>
              <a:rPr lang="fr-FR" sz="4000" b="1" dirty="0" smtClean="0"/>
              <a:t> </a:t>
            </a:r>
            <a:r>
              <a:rPr lang="fr-FR" sz="4000" b="1" dirty="0" err="1" smtClean="0"/>
              <a:t>mapping</a:t>
            </a:r>
            <a:endParaRPr lang="fr-FR" sz="4000" b="1" dirty="0" smtClean="0"/>
          </a:p>
          <a:p>
            <a:pPr algn="ctr"/>
            <a:r>
              <a:rPr lang="fr-FR" sz="1400" b="1" dirty="0" smtClean="0"/>
              <a:t>17 </a:t>
            </a:r>
            <a:r>
              <a:rPr lang="fr-FR" sz="1400" b="1" dirty="0" err="1" smtClean="0"/>
              <a:t>Tdocs</a:t>
            </a:r>
            <a:r>
              <a:rPr lang="fr-FR" sz="1400" b="1" dirty="0" smtClean="0"/>
              <a:t> are </a:t>
            </a:r>
            <a:r>
              <a:rPr lang="fr-FR" sz="1400" b="1" dirty="0" err="1" smtClean="0"/>
              <a:t>proposing</a:t>
            </a:r>
            <a:r>
              <a:rPr lang="fr-FR" sz="1400" b="1" dirty="0" smtClean="0"/>
              <a:t> conclusions, </a:t>
            </a:r>
            <a:r>
              <a:rPr lang="fr-FR" sz="1400" b="1" dirty="0" err="1" smtClean="0"/>
              <a:t>under</a:t>
            </a:r>
            <a:r>
              <a:rPr lang="fr-FR" sz="1400" b="1" dirty="0" smtClean="0"/>
              <a:t> </a:t>
            </a:r>
            <a:r>
              <a:rPr lang="fr-FR" sz="1400" b="1" dirty="0" err="1" smtClean="0"/>
              <a:t>different</a:t>
            </a:r>
            <a:r>
              <a:rPr lang="fr-FR" sz="1400" b="1" dirty="0" smtClean="0"/>
              <a:t> </a:t>
            </a:r>
            <a:r>
              <a:rPr lang="fr-FR" sz="1400" b="1" dirty="0" err="1" smtClean="0"/>
              <a:t>chapters</a:t>
            </a:r>
            <a:r>
              <a:rPr lang="fr-FR" sz="1400" b="1" dirty="0" smtClean="0"/>
              <a:t> </a:t>
            </a:r>
            <a:r>
              <a:rPr lang="fr-FR" sz="1400" b="1" dirty="0" err="1" smtClean="0"/>
              <a:t>proposals</a:t>
            </a:r>
            <a:endParaRPr lang="fr-FR" sz="1400" b="1" dirty="0"/>
          </a:p>
        </p:txBody>
      </p:sp>
    </p:spTree>
    <p:extLst>
      <p:ext uri="{BB962C8B-B14F-4D97-AF65-F5344CB8AC3E}">
        <p14:creationId xmlns:p14="http://schemas.microsoft.com/office/powerpoint/2010/main" val="6478059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424383" y="97272"/>
            <a:ext cx="6597072" cy="632401"/>
          </a:xfrm>
        </p:spPr>
        <p:txBody>
          <a:bodyPr>
            <a:normAutofit fontScale="90000"/>
          </a:bodyPr>
          <a:lstStyle/>
          <a:p>
            <a:r>
              <a:rPr lang="fr-FR" dirty="0" err="1" smtClean="0"/>
              <a:t>Proposed</a:t>
            </a:r>
            <a:r>
              <a:rPr lang="fr-FR" dirty="0" smtClean="0"/>
              <a:t> </a:t>
            </a:r>
            <a:r>
              <a:rPr lang="fr-FR" dirty="0" err="1" smtClean="0"/>
              <a:t>ways</a:t>
            </a:r>
            <a:r>
              <a:rPr lang="fr-FR" dirty="0" smtClean="0"/>
              <a:t> </a:t>
            </a:r>
            <a:r>
              <a:rPr lang="fr-FR" dirty="0" err="1" smtClean="0"/>
              <a:t>forward</a:t>
            </a:r>
            <a:r>
              <a:rPr lang="fr-FR" dirty="0" smtClean="0"/>
              <a:t> (6)</a:t>
            </a:r>
            <a:endParaRPr lang="fr-FR" dirty="0"/>
          </a:p>
        </p:txBody>
      </p:sp>
      <p:sp>
        <p:nvSpPr>
          <p:cNvPr id="5" name="Content Placeholder 3"/>
          <p:cNvSpPr>
            <a:spLocks noGrp="1"/>
          </p:cNvSpPr>
          <p:nvPr>
            <p:ph idx="1"/>
          </p:nvPr>
        </p:nvSpPr>
        <p:spPr>
          <a:xfrm>
            <a:off x="64655" y="1405220"/>
            <a:ext cx="10824145" cy="369332"/>
          </a:xfrm>
          <a:prstGeom prst="rect">
            <a:avLst/>
          </a:prstGeom>
        </p:spPr>
        <p:txBody>
          <a:bodyPr wrap="square">
            <a:spAutoFit/>
          </a:bodyPr>
          <a:lstStyle/>
          <a:p>
            <a:pPr lvl="1">
              <a:buFontTx/>
              <a:buChar char="-"/>
            </a:pPr>
            <a:r>
              <a:rPr lang="en-GB" sz="2000" b="1" dirty="0" smtClean="0">
                <a:cs typeface="Times New Roman" panose="02020603050405020304" pitchFamily="18" charset="0"/>
              </a:rPr>
              <a:t>§ R1, R2, R5, R6 - </a:t>
            </a:r>
            <a:r>
              <a:rPr lang="fr-FR" sz="2000" b="1" dirty="0" err="1"/>
              <a:t>What</a:t>
            </a:r>
            <a:r>
              <a:rPr lang="fr-FR" sz="2000" b="1" dirty="0"/>
              <a:t> </a:t>
            </a:r>
            <a:r>
              <a:rPr lang="fr-FR" sz="2000" b="1" dirty="0" err="1"/>
              <a:t>is</a:t>
            </a:r>
            <a:r>
              <a:rPr lang="fr-FR" sz="2000" b="1" dirty="0"/>
              <a:t> the </a:t>
            </a:r>
            <a:r>
              <a:rPr lang="fr-FR" sz="2000" b="1" dirty="0" err="1"/>
              <a:t>role</a:t>
            </a:r>
            <a:r>
              <a:rPr lang="fr-FR" sz="2000" b="1" dirty="0"/>
              <a:t> of AMF/MME</a:t>
            </a:r>
            <a:r>
              <a:rPr lang="fr-FR" sz="2000" b="1" dirty="0" smtClean="0"/>
              <a:t>? (II)</a:t>
            </a:r>
            <a:endParaRPr lang="fr-FR" sz="2000" b="1" dirty="0"/>
          </a:p>
        </p:txBody>
      </p:sp>
      <p:sp>
        <p:nvSpPr>
          <p:cNvPr id="7" name="Content Placeholder 3"/>
          <p:cNvSpPr txBox="1">
            <a:spLocks/>
          </p:cNvSpPr>
          <p:nvPr/>
        </p:nvSpPr>
        <p:spPr>
          <a:xfrm>
            <a:off x="518672" y="1788947"/>
            <a:ext cx="4395073" cy="3139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900"/>
              </a:spcBef>
              <a:spcAft>
                <a:spcPts val="900"/>
              </a:spcAft>
            </a:pPr>
            <a:r>
              <a:rPr lang="fr-FR" sz="1600" b="1" dirty="0" err="1" smtClean="0">
                <a:cs typeface="Times New Roman" panose="02020603050405020304" pitchFamily="18" charset="0"/>
              </a:rPr>
              <a:t>Proposed</a:t>
            </a:r>
            <a:r>
              <a:rPr lang="fr-FR" sz="1600" b="1" dirty="0" smtClean="0">
                <a:cs typeface="Times New Roman" panose="02020603050405020304" pitchFamily="18" charset="0"/>
              </a:rPr>
              <a:t> </a:t>
            </a:r>
            <a:r>
              <a:rPr lang="fr-FR" sz="1600" b="1" dirty="0" err="1" smtClean="0">
                <a:cs typeface="Times New Roman" panose="02020603050405020304" pitchFamily="18" charset="0"/>
              </a:rPr>
              <a:t>way</a:t>
            </a:r>
            <a:r>
              <a:rPr lang="fr-FR" sz="1600" b="1" dirty="0" smtClean="0">
                <a:cs typeface="Times New Roman" panose="02020603050405020304" pitchFamily="18" charset="0"/>
              </a:rPr>
              <a:t> </a:t>
            </a:r>
            <a:r>
              <a:rPr lang="fr-FR" sz="1600" b="1" dirty="0" err="1" smtClean="0">
                <a:cs typeface="Times New Roman" panose="02020603050405020304" pitchFamily="18" charset="0"/>
              </a:rPr>
              <a:t>forward</a:t>
            </a:r>
            <a:r>
              <a:rPr lang="fr-FR" sz="1600" b="1" dirty="0" smtClean="0">
                <a:cs typeface="Times New Roman" panose="02020603050405020304" pitchFamily="18" charset="0"/>
              </a:rPr>
              <a:t>: </a:t>
            </a:r>
            <a:endParaRPr lang="en-GB" sz="1600" b="1" dirty="0" smtClean="0">
              <a:solidFill>
                <a:schemeClr val="accent2">
                  <a:lumMod val="75000"/>
                </a:schemeClr>
              </a:solidFill>
              <a:cs typeface="Times New Roman" panose="02020603050405020304" pitchFamily="18" charset="0"/>
            </a:endParaRPr>
          </a:p>
        </p:txBody>
      </p:sp>
      <p:sp>
        <p:nvSpPr>
          <p:cNvPr id="8" name="Rectangle 7"/>
          <p:cNvSpPr/>
          <p:nvPr/>
        </p:nvSpPr>
        <p:spPr>
          <a:xfrm>
            <a:off x="932872" y="2450100"/>
            <a:ext cx="10714182" cy="2585323"/>
          </a:xfrm>
          <a:prstGeom prst="rect">
            <a:avLst/>
          </a:prstGeom>
        </p:spPr>
        <p:txBody>
          <a:bodyPr wrap="square">
            <a:spAutoFit/>
          </a:bodyPr>
          <a:lstStyle/>
          <a:p>
            <a:r>
              <a:rPr lang="en-US" dirty="0"/>
              <a:t>Consider for further elaboration during meeting to start with following bootstrap:</a:t>
            </a:r>
          </a:p>
          <a:p>
            <a:endParaRPr lang="en-US" dirty="0" smtClean="0">
              <a:solidFill>
                <a:srgbClr val="00B0F0"/>
              </a:solidFill>
            </a:endParaRPr>
          </a:p>
          <a:p>
            <a:r>
              <a:rPr lang="en-US" dirty="0" smtClean="0">
                <a:solidFill>
                  <a:schemeClr val="accent4">
                    <a:lumMod val="75000"/>
                  </a:schemeClr>
                </a:solidFill>
              </a:rPr>
              <a:t>The </a:t>
            </a:r>
            <a:r>
              <a:rPr lang="en-US" dirty="0">
                <a:solidFill>
                  <a:schemeClr val="accent4">
                    <a:lumMod val="75000"/>
                  </a:schemeClr>
                </a:solidFill>
              </a:rPr>
              <a:t>AMF/MME configures the UEs mobility management and power saving parameters, e.g. MRU/TAU timer, active time, </a:t>
            </a:r>
            <a:r>
              <a:rPr lang="en-US" dirty="0" err="1">
                <a:solidFill>
                  <a:schemeClr val="accent4">
                    <a:lumMod val="75000"/>
                  </a:schemeClr>
                </a:solidFill>
              </a:rPr>
              <a:t>eDRX</a:t>
            </a:r>
            <a:r>
              <a:rPr lang="en-US" dirty="0">
                <a:solidFill>
                  <a:schemeClr val="accent4">
                    <a:lumMod val="75000"/>
                  </a:schemeClr>
                </a:solidFill>
              </a:rPr>
              <a:t>, based on the coverage information, to make sure the UE in </a:t>
            </a:r>
            <a:r>
              <a:rPr lang="en-US" dirty="0" smtClean="0">
                <a:solidFill>
                  <a:schemeClr val="accent4">
                    <a:lumMod val="75000"/>
                  </a:schemeClr>
                </a:solidFill>
              </a:rPr>
              <a:t>power </a:t>
            </a:r>
            <a:r>
              <a:rPr lang="en-US" dirty="0">
                <a:solidFill>
                  <a:schemeClr val="accent4">
                    <a:lumMod val="75000"/>
                  </a:schemeClr>
                </a:solidFill>
              </a:rPr>
              <a:t>saving mode out of network coverage, to avoid the network de-registering or detaching the UE, or attempting to page the UE during this time. The UE may use this information to help </a:t>
            </a:r>
            <a:r>
              <a:rPr lang="en-US" dirty="0" smtClean="0">
                <a:solidFill>
                  <a:schemeClr val="accent4">
                    <a:lumMod val="75000"/>
                  </a:schemeClr>
                </a:solidFill>
              </a:rPr>
              <a:t>determine </a:t>
            </a:r>
            <a:r>
              <a:rPr lang="en-US" dirty="0">
                <a:solidFill>
                  <a:schemeClr val="accent4">
                    <a:lumMod val="75000"/>
                  </a:schemeClr>
                </a:solidFill>
              </a:rPr>
              <a:t>when it can access a network. The AMF/MME sets an implicit detach timer based on the coverage information to avoid de-registering or detaching the UE, or attempting to page the </a:t>
            </a:r>
            <a:r>
              <a:rPr lang="en-US" dirty="0" smtClean="0">
                <a:solidFill>
                  <a:schemeClr val="accent4">
                    <a:lumMod val="75000"/>
                  </a:schemeClr>
                </a:solidFill>
              </a:rPr>
              <a:t>UE </a:t>
            </a:r>
            <a:r>
              <a:rPr lang="en-US" dirty="0">
                <a:solidFill>
                  <a:schemeClr val="accent4">
                    <a:lumMod val="75000"/>
                  </a:schemeClr>
                </a:solidFill>
              </a:rPr>
              <a:t>when it is in discontinuous coverage.</a:t>
            </a:r>
          </a:p>
          <a:p>
            <a:pPr marL="285750" indent="-285750">
              <a:buFontTx/>
              <a:buChar char="-"/>
            </a:pPr>
            <a:endParaRPr lang="en-US" dirty="0">
              <a:solidFill>
                <a:srgbClr val="00B0F0"/>
              </a:solidFill>
            </a:endParaRPr>
          </a:p>
        </p:txBody>
      </p:sp>
    </p:spTree>
    <p:extLst>
      <p:ext uri="{BB962C8B-B14F-4D97-AF65-F5344CB8AC3E}">
        <p14:creationId xmlns:p14="http://schemas.microsoft.com/office/powerpoint/2010/main" val="34761553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424383" y="97272"/>
            <a:ext cx="6597072" cy="632401"/>
          </a:xfrm>
        </p:spPr>
        <p:txBody>
          <a:bodyPr>
            <a:normAutofit fontScale="90000"/>
          </a:bodyPr>
          <a:lstStyle/>
          <a:p>
            <a:r>
              <a:rPr lang="fr-FR" dirty="0" err="1" smtClean="0"/>
              <a:t>Proposed</a:t>
            </a:r>
            <a:r>
              <a:rPr lang="fr-FR" dirty="0" smtClean="0"/>
              <a:t> </a:t>
            </a:r>
            <a:r>
              <a:rPr lang="fr-FR" dirty="0" err="1" smtClean="0"/>
              <a:t>ways</a:t>
            </a:r>
            <a:r>
              <a:rPr lang="fr-FR" dirty="0" smtClean="0"/>
              <a:t> </a:t>
            </a:r>
            <a:r>
              <a:rPr lang="fr-FR" dirty="0" err="1" smtClean="0"/>
              <a:t>forward</a:t>
            </a:r>
            <a:r>
              <a:rPr lang="fr-FR" dirty="0" smtClean="0"/>
              <a:t> (7)</a:t>
            </a:r>
            <a:endParaRPr lang="fr-FR" dirty="0"/>
          </a:p>
        </p:txBody>
      </p:sp>
      <p:sp>
        <p:nvSpPr>
          <p:cNvPr id="5" name="Rectangle 4"/>
          <p:cNvSpPr/>
          <p:nvPr/>
        </p:nvSpPr>
        <p:spPr>
          <a:xfrm>
            <a:off x="0" y="803782"/>
            <a:ext cx="6282104" cy="400110"/>
          </a:xfrm>
          <a:prstGeom prst="rect">
            <a:avLst/>
          </a:prstGeom>
        </p:spPr>
        <p:txBody>
          <a:bodyPr wrap="none">
            <a:spAutoFit/>
          </a:bodyPr>
          <a:lstStyle/>
          <a:p>
            <a:pPr lvl="1">
              <a:buFontTx/>
              <a:buChar char="-"/>
            </a:pPr>
            <a:r>
              <a:rPr lang="en-GB" sz="2000" b="1" dirty="0">
                <a:cs typeface="Times New Roman" panose="02020603050405020304" pitchFamily="18" charset="0"/>
              </a:rPr>
              <a:t>§ </a:t>
            </a:r>
            <a:r>
              <a:rPr lang="fr-FR" sz="2000" b="1" dirty="0" err="1"/>
              <a:t>Which</a:t>
            </a:r>
            <a:r>
              <a:rPr lang="fr-FR" sz="2000" b="1" dirty="0"/>
              <a:t> information UE has and how UE </a:t>
            </a:r>
            <a:r>
              <a:rPr lang="fr-FR" sz="2000" b="1" dirty="0" err="1"/>
              <a:t>retrieves</a:t>
            </a:r>
            <a:r>
              <a:rPr lang="fr-FR" sz="2000" b="1" dirty="0"/>
              <a:t> </a:t>
            </a:r>
            <a:r>
              <a:rPr lang="fr-FR" sz="2000" b="1" dirty="0" err="1"/>
              <a:t>it</a:t>
            </a:r>
            <a:r>
              <a:rPr lang="fr-FR" sz="2000" b="1" dirty="0"/>
              <a:t> </a:t>
            </a:r>
          </a:p>
        </p:txBody>
      </p:sp>
      <p:sp>
        <p:nvSpPr>
          <p:cNvPr id="7" name="Rectangle 6"/>
          <p:cNvSpPr/>
          <p:nvPr/>
        </p:nvSpPr>
        <p:spPr>
          <a:xfrm>
            <a:off x="832261" y="1678111"/>
            <a:ext cx="11248454" cy="1200329"/>
          </a:xfrm>
          <a:prstGeom prst="rect">
            <a:avLst/>
          </a:prstGeom>
        </p:spPr>
        <p:txBody>
          <a:bodyPr wrap="square">
            <a:spAutoFit/>
          </a:bodyPr>
          <a:lstStyle/>
          <a:p>
            <a:r>
              <a:rPr lang="en-GB" sz="1200" dirty="0" smtClean="0">
                <a:solidFill>
                  <a:srgbClr val="7030A0"/>
                </a:solidFill>
              </a:rPr>
              <a:t>S2-2208284:</a:t>
            </a:r>
            <a:r>
              <a:rPr lang="en-GB" sz="1200" dirty="0">
                <a:solidFill>
                  <a:srgbClr val="7030A0"/>
                </a:solidFill>
              </a:rPr>
              <a:t>	</a:t>
            </a:r>
            <a:r>
              <a:rPr lang="en-GB" sz="1200" dirty="0" smtClean="0">
                <a:solidFill>
                  <a:srgbClr val="7030A0"/>
                </a:solidFill>
              </a:rPr>
              <a:t>In </a:t>
            </a:r>
            <a:r>
              <a:rPr lang="en-GB" sz="1200" dirty="0">
                <a:solidFill>
                  <a:srgbClr val="7030A0"/>
                </a:solidFill>
              </a:rPr>
              <a:t>addition, in-coverage and out-of-coverage times can be provided for a </a:t>
            </a:r>
            <a:r>
              <a:rPr lang="en-GB" sz="1200" dirty="0" smtClean="0">
                <a:solidFill>
                  <a:srgbClr val="7030A0"/>
                </a:solidFill>
              </a:rPr>
              <a:t>UE</a:t>
            </a:r>
          </a:p>
          <a:p>
            <a:r>
              <a:rPr lang="en-GB" sz="1200" dirty="0" smtClean="0">
                <a:solidFill>
                  <a:srgbClr val="7030A0"/>
                </a:solidFill>
              </a:rPr>
              <a:t>S2-2208784</a:t>
            </a:r>
            <a:r>
              <a:rPr lang="en-GB" sz="1200" dirty="0">
                <a:solidFill>
                  <a:srgbClr val="7030A0"/>
                </a:solidFill>
              </a:rPr>
              <a:t>:	</a:t>
            </a:r>
            <a:r>
              <a:rPr lang="en-US" sz="1200" dirty="0" smtClean="0">
                <a:solidFill>
                  <a:srgbClr val="7030A0"/>
                </a:solidFill>
              </a:rPr>
              <a:t>If </a:t>
            </a:r>
            <a:r>
              <a:rPr lang="en-US" sz="1200" dirty="0">
                <a:solidFill>
                  <a:srgbClr val="7030A0"/>
                </a:solidFill>
              </a:rPr>
              <a:t>possible, accurate coverage information is shared with UE</a:t>
            </a:r>
            <a:r>
              <a:rPr lang="en-US" sz="1200" dirty="0"/>
              <a:t>. </a:t>
            </a:r>
            <a:r>
              <a:rPr lang="en-US" sz="1200" dirty="0">
                <a:solidFill>
                  <a:srgbClr val="7030A0"/>
                </a:solidFill>
              </a:rPr>
              <a:t>coverage information retrieves from the network with enhanced solution compared to R17</a:t>
            </a:r>
            <a:r>
              <a:rPr lang="en-US" sz="1200" dirty="0" smtClean="0">
                <a:solidFill>
                  <a:srgbClr val="7030A0"/>
                </a:solidFill>
              </a:rPr>
              <a:t>.</a:t>
            </a:r>
          </a:p>
          <a:p>
            <a:r>
              <a:rPr lang="en-GB" sz="1200" dirty="0" smtClean="0">
                <a:solidFill>
                  <a:srgbClr val="7030A0"/>
                </a:solidFill>
              </a:rPr>
              <a:t>S2-2208849:</a:t>
            </a:r>
            <a:r>
              <a:rPr lang="en-GB" sz="1200" dirty="0">
                <a:solidFill>
                  <a:srgbClr val="7030A0"/>
                </a:solidFill>
              </a:rPr>
              <a:t>	</a:t>
            </a:r>
            <a:r>
              <a:rPr lang="en-US" sz="1200" dirty="0" smtClean="0">
                <a:solidFill>
                  <a:srgbClr val="7030A0"/>
                </a:solidFill>
              </a:rPr>
              <a:t>UE </a:t>
            </a:r>
            <a:r>
              <a:rPr lang="en-US" sz="1200" dirty="0">
                <a:solidFill>
                  <a:srgbClr val="7030A0"/>
                </a:solidFill>
              </a:rPr>
              <a:t>obtains satellite ephemeris data relies on broadcast in a SIB as defined in TS 36.331</a:t>
            </a:r>
            <a:r>
              <a:rPr lang="en-US" sz="1200" dirty="0" smtClean="0">
                <a:solidFill>
                  <a:srgbClr val="7030A0"/>
                </a:solidFill>
              </a:rPr>
              <a:t>.</a:t>
            </a:r>
            <a:endParaRPr lang="en-US" sz="1200" dirty="0">
              <a:solidFill>
                <a:srgbClr val="7030A0"/>
              </a:solidFill>
            </a:endParaRPr>
          </a:p>
          <a:p>
            <a:r>
              <a:rPr lang="en-GB" sz="1200" dirty="0" smtClean="0">
                <a:solidFill>
                  <a:srgbClr val="7030A0"/>
                </a:solidFill>
              </a:rPr>
              <a:t>S2-2208540:</a:t>
            </a:r>
            <a:r>
              <a:rPr lang="en-GB" sz="1200" dirty="0">
                <a:solidFill>
                  <a:srgbClr val="7030A0"/>
                </a:solidFill>
              </a:rPr>
              <a:t>	</a:t>
            </a:r>
            <a:r>
              <a:rPr lang="en-GB" sz="1200" dirty="0" smtClean="0">
                <a:solidFill>
                  <a:srgbClr val="7030A0"/>
                </a:solidFill>
                <a:ea typeface="Times New Roman" panose="02020603050405020304" pitchFamily="18" charset="0"/>
              </a:rPr>
              <a:t>Satellite </a:t>
            </a:r>
            <a:r>
              <a:rPr lang="en-GB" sz="1200" dirty="0">
                <a:solidFill>
                  <a:srgbClr val="7030A0"/>
                </a:solidFill>
                <a:ea typeface="Times New Roman" panose="02020603050405020304" pitchFamily="18" charset="0"/>
              </a:rPr>
              <a:t>coverage data may be transferred to a UE from an external server or an AF (internal or external to PLMN) as described for Solutions #15 and #</a:t>
            </a:r>
            <a:r>
              <a:rPr lang="en-GB" sz="1200" dirty="0" smtClean="0">
                <a:solidFill>
                  <a:srgbClr val="7030A0"/>
                </a:solidFill>
                <a:ea typeface="Times New Roman" panose="02020603050405020304" pitchFamily="18" charset="0"/>
              </a:rPr>
              <a:t>22.</a:t>
            </a:r>
            <a:endParaRPr lang="fr-FR" sz="1200" dirty="0" smtClean="0">
              <a:solidFill>
                <a:srgbClr val="7030A0"/>
              </a:solidFill>
              <a:ea typeface="SimSun" panose="02010600030101010101" pitchFamily="2" charset="-122"/>
            </a:endParaRPr>
          </a:p>
          <a:p>
            <a:r>
              <a:rPr lang="fr-FR" sz="1200" dirty="0">
                <a:solidFill>
                  <a:srgbClr val="7030A0"/>
                </a:solidFill>
                <a:ea typeface="SimSun" panose="02010600030101010101" pitchFamily="2" charset="-122"/>
              </a:rPr>
              <a:t>	</a:t>
            </a:r>
            <a:r>
              <a:rPr lang="en-GB" sz="1200" dirty="0" smtClean="0">
                <a:solidFill>
                  <a:srgbClr val="7030A0"/>
                </a:solidFill>
                <a:ea typeface="Times New Roman" panose="02020603050405020304" pitchFamily="18" charset="0"/>
              </a:rPr>
              <a:t>Whether </a:t>
            </a:r>
            <a:r>
              <a:rPr lang="en-GB" sz="1200" dirty="0">
                <a:solidFill>
                  <a:srgbClr val="7030A0"/>
                </a:solidFill>
                <a:ea typeface="Times New Roman" panose="02020603050405020304" pitchFamily="18" charset="0"/>
              </a:rPr>
              <a:t>UP or NAS via an AMF/MME (CP) will be used for the transfer is FFS and will depend on feedback from CT1</a:t>
            </a:r>
            <a:r>
              <a:rPr lang="en-GB" sz="1200" dirty="0" smtClean="0">
                <a:solidFill>
                  <a:srgbClr val="7030A0"/>
                </a:solidFill>
                <a:ea typeface="Times New Roman" panose="02020603050405020304" pitchFamily="18" charset="0"/>
              </a:rPr>
              <a:t>.</a:t>
            </a:r>
          </a:p>
          <a:p>
            <a:r>
              <a:rPr lang="en-GB" sz="1200" dirty="0" smtClean="0">
                <a:solidFill>
                  <a:srgbClr val="7030A0"/>
                </a:solidFill>
              </a:rPr>
              <a:t>S2-2208877: 	</a:t>
            </a:r>
            <a:r>
              <a:rPr lang="en-US" sz="1200" dirty="0" smtClean="0">
                <a:solidFill>
                  <a:srgbClr val="7030A0"/>
                </a:solidFill>
              </a:rPr>
              <a:t>The </a:t>
            </a:r>
            <a:r>
              <a:rPr lang="en-US" sz="1200" dirty="0">
                <a:solidFill>
                  <a:srgbClr val="7030A0"/>
                </a:solidFill>
              </a:rPr>
              <a:t>UE determines its in or out of satellite coverage in the current position based on the RAN broadcast </a:t>
            </a:r>
            <a:r>
              <a:rPr lang="en-US" sz="1200" dirty="0" smtClean="0">
                <a:solidFill>
                  <a:srgbClr val="7030A0"/>
                </a:solidFill>
              </a:rPr>
              <a:t>satellite </a:t>
            </a:r>
            <a:r>
              <a:rPr lang="en-US" sz="1200" dirty="0">
                <a:solidFill>
                  <a:srgbClr val="7030A0"/>
                </a:solidFill>
              </a:rPr>
              <a:t>information</a:t>
            </a:r>
            <a:r>
              <a:rPr lang="en-US" sz="1200" dirty="0" smtClean="0">
                <a:solidFill>
                  <a:srgbClr val="7030A0"/>
                </a:solidFill>
              </a:rPr>
              <a:t>.</a:t>
            </a:r>
            <a:endParaRPr lang="en-US" sz="1200" dirty="0">
              <a:solidFill>
                <a:srgbClr val="7030A0"/>
              </a:solidFill>
            </a:endParaRPr>
          </a:p>
        </p:txBody>
      </p:sp>
      <p:sp>
        <p:nvSpPr>
          <p:cNvPr id="8" name="Content Placeholder 3"/>
          <p:cNvSpPr txBox="1">
            <a:spLocks/>
          </p:cNvSpPr>
          <p:nvPr/>
        </p:nvSpPr>
        <p:spPr>
          <a:xfrm>
            <a:off x="518225" y="3291290"/>
            <a:ext cx="4395073" cy="3139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900"/>
              </a:spcBef>
              <a:spcAft>
                <a:spcPts val="900"/>
              </a:spcAft>
            </a:pPr>
            <a:r>
              <a:rPr lang="fr-FR" sz="1600" b="1" dirty="0" err="1" smtClean="0">
                <a:cs typeface="Times New Roman" panose="02020603050405020304" pitchFamily="18" charset="0"/>
              </a:rPr>
              <a:t>Proposed</a:t>
            </a:r>
            <a:r>
              <a:rPr lang="fr-FR" sz="1600" b="1" dirty="0" smtClean="0">
                <a:cs typeface="Times New Roman" panose="02020603050405020304" pitchFamily="18" charset="0"/>
              </a:rPr>
              <a:t> </a:t>
            </a:r>
            <a:r>
              <a:rPr lang="fr-FR" sz="1600" b="1" dirty="0" err="1" smtClean="0">
                <a:cs typeface="Times New Roman" panose="02020603050405020304" pitchFamily="18" charset="0"/>
              </a:rPr>
              <a:t>way</a:t>
            </a:r>
            <a:r>
              <a:rPr lang="fr-FR" sz="1600" b="1" dirty="0" smtClean="0">
                <a:cs typeface="Times New Roman" panose="02020603050405020304" pitchFamily="18" charset="0"/>
              </a:rPr>
              <a:t> </a:t>
            </a:r>
            <a:r>
              <a:rPr lang="fr-FR" sz="1600" b="1" dirty="0" err="1" smtClean="0">
                <a:cs typeface="Times New Roman" panose="02020603050405020304" pitchFamily="18" charset="0"/>
              </a:rPr>
              <a:t>forward</a:t>
            </a:r>
            <a:r>
              <a:rPr lang="fr-FR" sz="1600" b="1" dirty="0" smtClean="0">
                <a:cs typeface="Times New Roman" panose="02020603050405020304" pitchFamily="18" charset="0"/>
              </a:rPr>
              <a:t>: </a:t>
            </a:r>
            <a:endParaRPr lang="en-GB" sz="1600" b="1" dirty="0" smtClean="0">
              <a:solidFill>
                <a:schemeClr val="accent2">
                  <a:lumMod val="75000"/>
                </a:schemeClr>
              </a:solidFill>
              <a:cs typeface="Times New Roman" panose="02020603050405020304" pitchFamily="18" charset="0"/>
            </a:endParaRPr>
          </a:p>
        </p:txBody>
      </p:sp>
      <p:sp>
        <p:nvSpPr>
          <p:cNvPr id="9" name="Rectangle 8"/>
          <p:cNvSpPr/>
          <p:nvPr/>
        </p:nvSpPr>
        <p:spPr>
          <a:xfrm>
            <a:off x="925013" y="3660622"/>
            <a:ext cx="10714182" cy="2308324"/>
          </a:xfrm>
          <a:prstGeom prst="rect">
            <a:avLst/>
          </a:prstGeom>
        </p:spPr>
        <p:txBody>
          <a:bodyPr wrap="square">
            <a:spAutoFit/>
          </a:bodyPr>
          <a:lstStyle/>
          <a:p>
            <a:r>
              <a:rPr lang="en-US" dirty="0"/>
              <a:t>Consider for further elaboration during meeting to start with following bootstrap:</a:t>
            </a:r>
          </a:p>
          <a:p>
            <a:endParaRPr lang="en-US" dirty="0" smtClean="0"/>
          </a:p>
          <a:p>
            <a:r>
              <a:rPr lang="en-US" dirty="0">
                <a:solidFill>
                  <a:srgbClr val="7030A0"/>
                </a:solidFill>
              </a:rPr>
              <a:t>If possible, accurate coverage information is shared with UE. coverage information retrieves from the network with enhanced solution compared to R17</a:t>
            </a:r>
            <a:r>
              <a:rPr lang="en-US" dirty="0" smtClean="0">
                <a:solidFill>
                  <a:srgbClr val="7030A0"/>
                </a:solidFill>
              </a:rPr>
              <a:t>.</a:t>
            </a:r>
          </a:p>
          <a:p>
            <a:r>
              <a:rPr lang="en-GB" dirty="0">
                <a:solidFill>
                  <a:srgbClr val="7030A0"/>
                </a:solidFill>
                <a:ea typeface="Times New Roman" panose="02020603050405020304" pitchFamily="18" charset="0"/>
              </a:rPr>
              <a:t>Satellite coverage data may be transferred to a UE from an external server or an AF (internal or external to PLMN) </a:t>
            </a:r>
            <a:r>
              <a:rPr lang="en-US" dirty="0">
                <a:solidFill>
                  <a:srgbClr val="7030A0"/>
                </a:solidFill>
              </a:rPr>
              <a:t>Editor’s Note: </a:t>
            </a:r>
            <a:r>
              <a:rPr lang="en-US" dirty="0" smtClean="0">
                <a:solidFill>
                  <a:srgbClr val="7030A0"/>
                </a:solidFill>
              </a:rPr>
              <a:t>LS need to have feedback from CT1 on w</a:t>
            </a:r>
            <a:r>
              <a:rPr lang="en-GB" dirty="0" err="1" smtClean="0">
                <a:solidFill>
                  <a:srgbClr val="7030A0"/>
                </a:solidFill>
                <a:ea typeface="Times New Roman" panose="02020603050405020304" pitchFamily="18" charset="0"/>
              </a:rPr>
              <a:t>hether</a:t>
            </a:r>
            <a:r>
              <a:rPr lang="en-GB" dirty="0" smtClean="0">
                <a:solidFill>
                  <a:srgbClr val="7030A0"/>
                </a:solidFill>
                <a:ea typeface="Times New Roman" panose="02020603050405020304" pitchFamily="18" charset="0"/>
              </a:rPr>
              <a:t> </a:t>
            </a:r>
            <a:r>
              <a:rPr lang="en-GB" dirty="0">
                <a:solidFill>
                  <a:srgbClr val="7030A0"/>
                </a:solidFill>
                <a:ea typeface="Times New Roman" panose="02020603050405020304" pitchFamily="18" charset="0"/>
              </a:rPr>
              <a:t>UP or NAS via an AMF/MME (CP) will be used for the transfer </a:t>
            </a:r>
            <a:r>
              <a:rPr lang="en-US" dirty="0">
                <a:solidFill>
                  <a:srgbClr val="7030A0"/>
                </a:solidFill>
              </a:rPr>
              <a:t>depends on the discussion.</a:t>
            </a:r>
          </a:p>
          <a:p>
            <a:pPr marL="285750" indent="-285750">
              <a:buFontTx/>
              <a:buChar char="-"/>
            </a:pPr>
            <a:endParaRPr lang="en-US" dirty="0">
              <a:solidFill>
                <a:srgbClr val="00B0F0"/>
              </a:solidFill>
            </a:endParaRPr>
          </a:p>
        </p:txBody>
      </p:sp>
      <p:sp>
        <p:nvSpPr>
          <p:cNvPr id="10" name="Content Placeholder 3"/>
          <p:cNvSpPr txBox="1">
            <a:spLocks/>
          </p:cNvSpPr>
          <p:nvPr/>
        </p:nvSpPr>
        <p:spPr>
          <a:xfrm>
            <a:off x="518224" y="1278001"/>
            <a:ext cx="4395073" cy="3139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900"/>
              </a:spcBef>
              <a:spcAft>
                <a:spcPts val="900"/>
              </a:spcAft>
            </a:pPr>
            <a:r>
              <a:rPr lang="fr-FR" sz="1600" b="1" dirty="0" err="1" smtClean="0">
                <a:cs typeface="Times New Roman" panose="02020603050405020304" pitchFamily="18" charset="0"/>
              </a:rPr>
              <a:t>Related</a:t>
            </a:r>
            <a:r>
              <a:rPr lang="fr-FR" sz="1600" b="1" dirty="0" smtClean="0">
                <a:cs typeface="Times New Roman" panose="02020603050405020304" pitchFamily="18" charset="0"/>
              </a:rPr>
              <a:t> </a:t>
            </a:r>
            <a:r>
              <a:rPr lang="fr-FR" sz="1600" b="1" dirty="0" err="1" smtClean="0">
                <a:cs typeface="Times New Roman" panose="02020603050405020304" pitchFamily="18" charset="0"/>
              </a:rPr>
              <a:t>statements</a:t>
            </a:r>
            <a:r>
              <a:rPr lang="fr-FR" sz="1600" b="1" dirty="0" smtClean="0">
                <a:cs typeface="Times New Roman" panose="02020603050405020304" pitchFamily="18" charset="0"/>
              </a:rPr>
              <a:t> in conclusions:</a:t>
            </a:r>
            <a:endParaRPr lang="en-GB" sz="1600" b="1" dirty="0" smtClean="0">
              <a:solidFill>
                <a:schemeClr val="accent2">
                  <a:lumMod val="75000"/>
                </a:schemeClr>
              </a:solidFill>
              <a:cs typeface="Times New Roman" panose="02020603050405020304" pitchFamily="18" charset="0"/>
            </a:endParaRPr>
          </a:p>
        </p:txBody>
      </p:sp>
    </p:spTree>
    <p:extLst>
      <p:ext uri="{BB962C8B-B14F-4D97-AF65-F5344CB8AC3E}">
        <p14:creationId xmlns:p14="http://schemas.microsoft.com/office/powerpoint/2010/main" val="30266419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424383" y="97272"/>
            <a:ext cx="6597072" cy="632401"/>
          </a:xfrm>
        </p:spPr>
        <p:txBody>
          <a:bodyPr>
            <a:normAutofit fontScale="90000"/>
          </a:bodyPr>
          <a:lstStyle/>
          <a:p>
            <a:r>
              <a:rPr lang="fr-FR" dirty="0" err="1" smtClean="0"/>
              <a:t>Proposed</a:t>
            </a:r>
            <a:r>
              <a:rPr lang="fr-FR" dirty="0" smtClean="0"/>
              <a:t> </a:t>
            </a:r>
            <a:r>
              <a:rPr lang="fr-FR" dirty="0" err="1" smtClean="0"/>
              <a:t>ways</a:t>
            </a:r>
            <a:r>
              <a:rPr lang="fr-FR" dirty="0" smtClean="0"/>
              <a:t> </a:t>
            </a:r>
            <a:r>
              <a:rPr lang="fr-FR" dirty="0" err="1" smtClean="0"/>
              <a:t>forward</a:t>
            </a:r>
            <a:r>
              <a:rPr lang="fr-FR" dirty="0" smtClean="0"/>
              <a:t> (8)</a:t>
            </a:r>
            <a:endParaRPr lang="fr-FR" dirty="0"/>
          </a:p>
        </p:txBody>
      </p:sp>
      <p:sp>
        <p:nvSpPr>
          <p:cNvPr id="5" name="Rectangle 4"/>
          <p:cNvSpPr/>
          <p:nvPr/>
        </p:nvSpPr>
        <p:spPr>
          <a:xfrm>
            <a:off x="0" y="1181197"/>
            <a:ext cx="4052007" cy="400110"/>
          </a:xfrm>
          <a:prstGeom prst="rect">
            <a:avLst/>
          </a:prstGeom>
        </p:spPr>
        <p:txBody>
          <a:bodyPr wrap="none">
            <a:spAutoFit/>
          </a:bodyPr>
          <a:lstStyle/>
          <a:p>
            <a:pPr lvl="1">
              <a:buFontTx/>
              <a:buChar char="-"/>
            </a:pPr>
            <a:r>
              <a:rPr lang="en-GB" sz="2000" b="1" dirty="0">
                <a:cs typeface="Times New Roman" panose="02020603050405020304" pitchFamily="18" charset="0"/>
              </a:rPr>
              <a:t>§ </a:t>
            </a:r>
            <a:r>
              <a:rPr lang="fr-FR" sz="2000" b="1" dirty="0" err="1" smtClean="0"/>
              <a:t>What</a:t>
            </a:r>
            <a:r>
              <a:rPr lang="fr-FR" sz="2000" b="1" dirty="0" smtClean="0"/>
              <a:t> </a:t>
            </a:r>
            <a:r>
              <a:rPr lang="fr-FR" sz="2000" b="1" dirty="0" err="1" smtClean="0"/>
              <a:t>is</a:t>
            </a:r>
            <a:r>
              <a:rPr lang="fr-FR" sz="2000" b="1" dirty="0" smtClean="0"/>
              <a:t> the </a:t>
            </a:r>
            <a:r>
              <a:rPr lang="fr-FR" sz="2000" b="1" dirty="0" err="1" smtClean="0"/>
              <a:t>role</a:t>
            </a:r>
            <a:r>
              <a:rPr lang="fr-FR" sz="2000" b="1" dirty="0" smtClean="0"/>
              <a:t> of the UE? (I)</a:t>
            </a:r>
            <a:endParaRPr lang="fr-FR" sz="2000" b="1" dirty="0"/>
          </a:p>
        </p:txBody>
      </p:sp>
      <p:sp>
        <p:nvSpPr>
          <p:cNvPr id="7" name="Rectangle 6"/>
          <p:cNvSpPr/>
          <p:nvPr/>
        </p:nvSpPr>
        <p:spPr>
          <a:xfrm>
            <a:off x="638299" y="2140261"/>
            <a:ext cx="11248454" cy="2862322"/>
          </a:xfrm>
          <a:prstGeom prst="rect">
            <a:avLst/>
          </a:prstGeom>
        </p:spPr>
        <p:txBody>
          <a:bodyPr wrap="square">
            <a:spAutoFit/>
          </a:bodyPr>
          <a:lstStyle/>
          <a:p>
            <a:r>
              <a:rPr lang="en-GB" sz="1200" dirty="0" smtClean="0">
                <a:solidFill>
                  <a:srgbClr val="C00000"/>
                </a:solidFill>
              </a:rPr>
              <a:t>S2-2208669: 	</a:t>
            </a:r>
            <a:r>
              <a:rPr lang="en-US" sz="1200" dirty="0" smtClean="0">
                <a:solidFill>
                  <a:srgbClr val="C00000"/>
                </a:solidFill>
              </a:rPr>
              <a:t>The </a:t>
            </a:r>
            <a:r>
              <a:rPr lang="en-US" sz="1200" dirty="0">
                <a:solidFill>
                  <a:srgbClr val="C00000"/>
                </a:solidFill>
              </a:rPr>
              <a:t>UE initiates Mobility Registration Update procedure/TAU procedure using the existing mechanism defined in </a:t>
            </a:r>
            <a:r>
              <a:rPr lang="en-US" sz="1200" dirty="0" smtClean="0">
                <a:solidFill>
                  <a:srgbClr val="C00000"/>
                </a:solidFill>
              </a:rPr>
              <a:t>TS </a:t>
            </a:r>
            <a:r>
              <a:rPr lang="en-US" sz="1200" dirty="0">
                <a:solidFill>
                  <a:srgbClr val="C00000"/>
                </a:solidFill>
              </a:rPr>
              <a:t>23.502 [3] and TS 23.401 [5</a:t>
            </a:r>
            <a:r>
              <a:rPr lang="en-US" sz="1200" dirty="0" smtClean="0">
                <a:solidFill>
                  <a:srgbClr val="C00000"/>
                </a:solidFill>
              </a:rPr>
              <a:t>].</a:t>
            </a:r>
          </a:p>
          <a:p>
            <a:r>
              <a:rPr lang="en-GB" sz="1200" dirty="0" smtClean="0">
                <a:solidFill>
                  <a:srgbClr val="C00000"/>
                </a:solidFill>
              </a:rPr>
              <a:t>S2-2208784: 	</a:t>
            </a:r>
            <a:r>
              <a:rPr lang="en-US" sz="1200" dirty="0" smtClean="0">
                <a:solidFill>
                  <a:srgbClr val="C00000"/>
                </a:solidFill>
              </a:rPr>
              <a:t>UE </a:t>
            </a:r>
            <a:r>
              <a:rPr lang="en-US" sz="1200" dirty="0">
                <a:solidFill>
                  <a:srgbClr val="C00000"/>
                </a:solidFill>
              </a:rPr>
              <a:t>determines its </a:t>
            </a:r>
            <a:r>
              <a:rPr lang="en-US" sz="1200" dirty="0" err="1">
                <a:solidFill>
                  <a:srgbClr val="C00000"/>
                </a:solidFill>
              </a:rPr>
              <a:t>behaviour</a:t>
            </a:r>
            <a:r>
              <a:rPr lang="en-US" sz="1200" dirty="0">
                <a:solidFill>
                  <a:srgbClr val="C00000"/>
                </a:solidFill>
              </a:rPr>
              <a:t> by </a:t>
            </a:r>
            <a:r>
              <a:rPr lang="en-US" sz="1200" dirty="0" smtClean="0">
                <a:solidFill>
                  <a:srgbClr val="C00000"/>
                </a:solidFill>
              </a:rPr>
              <a:t>itself</a:t>
            </a:r>
          </a:p>
          <a:p>
            <a:r>
              <a:rPr lang="en-GB" sz="1200" dirty="0" smtClean="0">
                <a:solidFill>
                  <a:srgbClr val="C00000"/>
                </a:solidFill>
              </a:rPr>
              <a:t>S2-2208379: 	</a:t>
            </a:r>
            <a:r>
              <a:rPr lang="en-US" sz="1200" dirty="0" smtClean="0">
                <a:solidFill>
                  <a:srgbClr val="C00000"/>
                </a:solidFill>
                <a:ea typeface="Times New Roman" panose="02020603050405020304" pitchFamily="18" charset="0"/>
                <a:cs typeface="Times New Roman" panose="02020603050405020304" pitchFamily="18" charset="0"/>
              </a:rPr>
              <a:t>The capability for the UE to be able to determine its NAS timer values based on its predicted unreachability periods needs to be specified.</a:t>
            </a:r>
          </a:p>
          <a:p>
            <a:r>
              <a:rPr lang="en-US" sz="1200" dirty="0" smtClean="0">
                <a:solidFill>
                  <a:srgbClr val="C00000"/>
                </a:solidFill>
                <a:cs typeface="Arial" panose="020B0604020202020204" pitchFamily="34" charset="0"/>
              </a:rPr>
              <a:t>	The capability for the UE to initiate the NAS timer value negotiation using the UE calculated NAS timer values needs to be supported.</a:t>
            </a:r>
            <a:endParaRPr lang="en-US" sz="1200" dirty="0" smtClean="0">
              <a:solidFill>
                <a:srgbClr val="C00000"/>
              </a:solidFill>
              <a:ea typeface="Times New Roman" panose="02020603050405020304" pitchFamily="18" charset="0"/>
              <a:cs typeface="Times New Roman" panose="02020603050405020304" pitchFamily="18" charset="0"/>
            </a:endParaRPr>
          </a:p>
          <a:p>
            <a:r>
              <a:rPr lang="en-GB" sz="1200" dirty="0" smtClean="0">
                <a:solidFill>
                  <a:srgbClr val="C00000"/>
                </a:solidFill>
              </a:rPr>
              <a:t>S2-2208931: 	</a:t>
            </a:r>
            <a:r>
              <a:rPr lang="en-US" sz="1200" dirty="0" smtClean="0">
                <a:solidFill>
                  <a:srgbClr val="C00000"/>
                </a:solidFill>
              </a:rPr>
              <a:t>UE </a:t>
            </a:r>
            <a:r>
              <a:rPr lang="en-US" sz="1200" dirty="0" err="1">
                <a:solidFill>
                  <a:srgbClr val="C00000"/>
                </a:solidFill>
              </a:rPr>
              <a:t>behaviour</a:t>
            </a:r>
            <a:r>
              <a:rPr lang="en-US" sz="1200" dirty="0">
                <a:solidFill>
                  <a:srgbClr val="C00000"/>
                </a:solidFill>
              </a:rPr>
              <a:t> (e.g. AS deactivation) considering discontinuous coverage follows Rel.17 conclusion as defined </a:t>
            </a:r>
            <a:r>
              <a:rPr lang="en-US" sz="1200" dirty="0" smtClean="0">
                <a:solidFill>
                  <a:srgbClr val="C00000"/>
                </a:solidFill>
              </a:rPr>
              <a:t>in </a:t>
            </a:r>
            <a:r>
              <a:rPr lang="en-US" sz="1200" dirty="0">
                <a:solidFill>
                  <a:srgbClr val="C00000"/>
                </a:solidFill>
              </a:rPr>
              <a:t>TS36.304 [17</a:t>
            </a:r>
            <a:r>
              <a:rPr lang="en-US" sz="1200" dirty="0" smtClean="0">
                <a:solidFill>
                  <a:srgbClr val="C00000"/>
                </a:solidFill>
              </a:rPr>
              <a:t>].</a:t>
            </a:r>
          </a:p>
          <a:p>
            <a:r>
              <a:rPr lang="en-GB" sz="1200" dirty="0" smtClean="0">
                <a:solidFill>
                  <a:srgbClr val="C00000"/>
                </a:solidFill>
              </a:rPr>
              <a:t>S2-2208932: </a:t>
            </a:r>
            <a:r>
              <a:rPr lang="en-GB" sz="1200" dirty="0">
                <a:solidFill>
                  <a:srgbClr val="C00000"/>
                </a:solidFill>
              </a:rPr>
              <a:t>	</a:t>
            </a:r>
            <a:r>
              <a:rPr lang="en-US" sz="1200" dirty="0" smtClean="0">
                <a:solidFill>
                  <a:srgbClr val="C00000"/>
                </a:solidFill>
              </a:rPr>
              <a:t>UE </a:t>
            </a:r>
            <a:r>
              <a:rPr lang="en-US" sz="1200" dirty="0" err="1">
                <a:solidFill>
                  <a:srgbClr val="C00000"/>
                </a:solidFill>
              </a:rPr>
              <a:t>behaviour</a:t>
            </a:r>
            <a:r>
              <a:rPr lang="en-US" sz="1200" dirty="0">
                <a:solidFill>
                  <a:srgbClr val="C00000"/>
                </a:solidFill>
              </a:rPr>
              <a:t> (e.g. request for </a:t>
            </a:r>
            <a:r>
              <a:rPr lang="en-US" sz="1200" dirty="0" err="1">
                <a:solidFill>
                  <a:srgbClr val="C00000"/>
                </a:solidFill>
              </a:rPr>
              <a:t>eDRX</a:t>
            </a:r>
            <a:r>
              <a:rPr lang="en-US" sz="1200" dirty="0">
                <a:solidFill>
                  <a:srgbClr val="C00000"/>
                </a:solidFill>
              </a:rPr>
              <a:t>, MICO mode with Active Time) considering discontinuous coverage follows </a:t>
            </a:r>
            <a:r>
              <a:rPr lang="en-US" sz="1200" dirty="0" smtClean="0">
                <a:solidFill>
                  <a:srgbClr val="C00000"/>
                </a:solidFill>
              </a:rPr>
              <a:t>Rel.17 </a:t>
            </a:r>
            <a:r>
              <a:rPr lang="en-US" sz="1200" dirty="0">
                <a:solidFill>
                  <a:srgbClr val="C00000"/>
                </a:solidFill>
              </a:rPr>
              <a:t>conclusion</a:t>
            </a:r>
            <a:r>
              <a:rPr lang="en-US" sz="1200" dirty="0" smtClean="0">
                <a:solidFill>
                  <a:srgbClr val="C00000"/>
                </a:solidFill>
              </a:rPr>
              <a:t>.</a:t>
            </a:r>
          </a:p>
          <a:p>
            <a:r>
              <a:rPr lang="en-GB" sz="1200" dirty="0" smtClean="0">
                <a:solidFill>
                  <a:srgbClr val="C00000"/>
                </a:solidFill>
              </a:rPr>
              <a:t>S2-2208540: 	</a:t>
            </a:r>
            <a:r>
              <a:rPr lang="en-GB" sz="1200" dirty="0" smtClean="0">
                <a:solidFill>
                  <a:srgbClr val="C00000"/>
                </a:solidFill>
                <a:ea typeface="Times New Roman" panose="02020603050405020304" pitchFamily="18" charset="0"/>
              </a:rPr>
              <a:t>Determination </a:t>
            </a:r>
            <a:r>
              <a:rPr lang="en-GB" sz="1200" dirty="0">
                <a:solidFill>
                  <a:srgbClr val="C00000"/>
                </a:solidFill>
                <a:ea typeface="Times New Roman" panose="02020603050405020304" pitchFamily="18" charset="0"/>
              </a:rPr>
              <a:t>of satellite coverage gaps may be supported by UEs based on satellite coverage data received according to clause 8.</a:t>
            </a:r>
            <a:r>
              <a:rPr lang="en-GB" sz="1200" dirty="0">
                <a:solidFill>
                  <a:srgbClr val="C00000"/>
                </a:solidFill>
                <a:highlight>
                  <a:srgbClr val="FFFF00"/>
                </a:highlight>
                <a:ea typeface="Times New Roman" panose="02020603050405020304" pitchFamily="18" charset="0"/>
              </a:rPr>
              <a:t>x</a:t>
            </a:r>
            <a:r>
              <a:rPr lang="en-GB" sz="1200" dirty="0">
                <a:solidFill>
                  <a:srgbClr val="C00000"/>
                </a:solidFill>
                <a:ea typeface="Times New Roman" panose="02020603050405020304" pitchFamily="18" charset="0"/>
              </a:rPr>
              <a:t>. For E-UTRAN UEs, the </a:t>
            </a:r>
            <a:r>
              <a:rPr lang="en-GB" sz="1200" dirty="0" smtClean="0">
                <a:solidFill>
                  <a:srgbClr val="C00000"/>
                </a:solidFill>
                <a:ea typeface="Times New Roman" panose="02020603050405020304" pitchFamily="18" charset="0"/>
              </a:rPr>
              <a:t>	additional </a:t>
            </a:r>
            <a:r>
              <a:rPr lang="en-GB" sz="1200" dirty="0">
                <a:solidFill>
                  <a:srgbClr val="C00000"/>
                </a:solidFill>
                <a:ea typeface="Times New Roman" panose="02020603050405020304" pitchFamily="18" charset="0"/>
              </a:rPr>
              <a:t>data defined in clause 8.x for determination of satellite coverage gaps will be supported together with what is already defined in Rel.17 TS 36.331 [16</a:t>
            </a:r>
            <a:r>
              <a:rPr lang="en-GB" sz="1200" dirty="0" smtClean="0">
                <a:solidFill>
                  <a:srgbClr val="C00000"/>
                </a:solidFill>
                <a:ea typeface="Times New Roman" panose="02020603050405020304" pitchFamily="18" charset="0"/>
              </a:rPr>
              <a:t>]</a:t>
            </a:r>
            <a:r>
              <a:rPr lang="en-GB" sz="1200" dirty="0" smtClean="0">
                <a:solidFill>
                  <a:srgbClr val="7030A0"/>
                </a:solidFill>
                <a:ea typeface="Times New Roman" panose="02020603050405020304" pitchFamily="18" charset="0"/>
              </a:rPr>
              <a:t>.</a:t>
            </a:r>
          </a:p>
          <a:p>
            <a:r>
              <a:rPr lang="en-GB" sz="1200" dirty="0" smtClean="0">
                <a:solidFill>
                  <a:srgbClr val="C00000"/>
                </a:solidFill>
                <a:ea typeface="Times New Roman" panose="02020603050405020304" pitchFamily="18" charset="0"/>
              </a:rPr>
              <a:t>	UEs </a:t>
            </a:r>
            <a:r>
              <a:rPr lang="en-GB" sz="1200" dirty="0">
                <a:solidFill>
                  <a:srgbClr val="C00000"/>
                </a:solidFill>
                <a:ea typeface="Times New Roman" panose="02020603050405020304" pitchFamily="18" charset="0"/>
              </a:rPr>
              <a:t>will indicate an impending satellite coverage gap, when known, to an AMF or MME as described for Solution #6 and Solution #16 and will notify the AMF or </a:t>
            </a:r>
            <a:r>
              <a:rPr lang="en-GB" sz="1200" dirty="0" smtClean="0">
                <a:solidFill>
                  <a:srgbClr val="C00000"/>
                </a:solidFill>
                <a:ea typeface="Times New Roman" panose="02020603050405020304" pitchFamily="18" charset="0"/>
              </a:rPr>
              <a:t>	MME </a:t>
            </a:r>
            <a:r>
              <a:rPr lang="en-GB" sz="1200" dirty="0">
                <a:solidFill>
                  <a:srgbClr val="C00000"/>
                </a:solidFill>
                <a:ea typeface="Times New Roman" panose="02020603050405020304" pitchFamily="18" charset="0"/>
              </a:rPr>
              <a:t>when the satellite coverage gap has ended as described for Solution #16.</a:t>
            </a:r>
            <a:endParaRPr lang="fr-FR" sz="1200" dirty="0">
              <a:solidFill>
                <a:srgbClr val="C00000"/>
              </a:solidFill>
              <a:ea typeface="SimSun" panose="02010600030101010101" pitchFamily="2" charset="-122"/>
            </a:endParaRPr>
          </a:p>
          <a:p>
            <a:endParaRPr lang="en-US" sz="1200" dirty="0">
              <a:solidFill>
                <a:srgbClr val="C00000"/>
              </a:solidFill>
            </a:endParaRPr>
          </a:p>
          <a:p>
            <a:endParaRPr lang="en-US" sz="1200" dirty="0">
              <a:solidFill>
                <a:srgbClr val="C00000"/>
              </a:solidFill>
            </a:endParaRPr>
          </a:p>
          <a:p>
            <a:endParaRPr lang="en-US" sz="1200" dirty="0">
              <a:solidFill>
                <a:srgbClr val="C00000"/>
              </a:solidFill>
              <a:ea typeface="Times New Roman" panose="02020603050405020304" pitchFamily="18" charset="0"/>
              <a:cs typeface="Times New Roman" panose="02020603050405020304" pitchFamily="18" charset="0"/>
            </a:endParaRPr>
          </a:p>
          <a:p>
            <a:endParaRPr lang="en-US" sz="1200" dirty="0">
              <a:solidFill>
                <a:srgbClr val="C00000"/>
              </a:solidFill>
            </a:endParaRPr>
          </a:p>
          <a:p>
            <a:r>
              <a:rPr lang="en-GB" sz="1200" dirty="0">
                <a:solidFill>
                  <a:srgbClr val="C00000"/>
                </a:solidFill>
              </a:rPr>
              <a:t>	</a:t>
            </a:r>
            <a:r>
              <a:rPr lang="fr-FR" sz="1200" dirty="0" smtClean="0">
                <a:solidFill>
                  <a:srgbClr val="C00000"/>
                </a:solidFill>
              </a:rPr>
              <a:t> </a:t>
            </a:r>
            <a:endParaRPr lang="en-US" sz="1200" dirty="0">
              <a:solidFill>
                <a:srgbClr val="C00000"/>
              </a:solidFill>
            </a:endParaRPr>
          </a:p>
        </p:txBody>
      </p:sp>
      <p:sp>
        <p:nvSpPr>
          <p:cNvPr id="8" name="Content Placeholder 3"/>
          <p:cNvSpPr txBox="1">
            <a:spLocks/>
          </p:cNvSpPr>
          <p:nvPr/>
        </p:nvSpPr>
        <p:spPr>
          <a:xfrm>
            <a:off x="527461" y="1662981"/>
            <a:ext cx="4395073" cy="3139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900"/>
              </a:spcBef>
              <a:spcAft>
                <a:spcPts val="900"/>
              </a:spcAft>
            </a:pPr>
            <a:r>
              <a:rPr lang="fr-FR" sz="1600" b="1" dirty="0" err="1" smtClean="0">
                <a:cs typeface="Times New Roman" panose="02020603050405020304" pitchFamily="18" charset="0"/>
              </a:rPr>
              <a:t>Related</a:t>
            </a:r>
            <a:r>
              <a:rPr lang="fr-FR" sz="1600" b="1" dirty="0" smtClean="0">
                <a:cs typeface="Times New Roman" panose="02020603050405020304" pitchFamily="18" charset="0"/>
              </a:rPr>
              <a:t> </a:t>
            </a:r>
            <a:r>
              <a:rPr lang="fr-FR" sz="1600" b="1" dirty="0" err="1" smtClean="0">
                <a:cs typeface="Times New Roman" panose="02020603050405020304" pitchFamily="18" charset="0"/>
              </a:rPr>
              <a:t>statements</a:t>
            </a:r>
            <a:r>
              <a:rPr lang="fr-FR" sz="1600" b="1" dirty="0" smtClean="0">
                <a:cs typeface="Times New Roman" panose="02020603050405020304" pitchFamily="18" charset="0"/>
              </a:rPr>
              <a:t> in conclusions:</a:t>
            </a:r>
            <a:endParaRPr lang="en-GB" sz="1600" b="1" dirty="0" smtClean="0">
              <a:solidFill>
                <a:schemeClr val="accent2">
                  <a:lumMod val="75000"/>
                </a:schemeClr>
              </a:solidFill>
              <a:cs typeface="Times New Roman" panose="02020603050405020304" pitchFamily="18" charset="0"/>
            </a:endParaRPr>
          </a:p>
        </p:txBody>
      </p:sp>
    </p:spTree>
    <p:extLst>
      <p:ext uri="{BB962C8B-B14F-4D97-AF65-F5344CB8AC3E}">
        <p14:creationId xmlns:p14="http://schemas.microsoft.com/office/powerpoint/2010/main" val="33048756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424383" y="97272"/>
            <a:ext cx="6597072" cy="632401"/>
          </a:xfrm>
        </p:spPr>
        <p:txBody>
          <a:bodyPr>
            <a:normAutofit fontScale="90000"/>
          </a:bodyPr>
          <a:lstStyle/>
          <a:p>
            <a:r>
              <a:rPr lang="fr-FR" dirty="0" err="1" smtClean="0"/>
              <a:t>Proposed</a:t>
            </a:r>
            <a:r>
              <a:rPr lang="fr-FR" dirty="0" smtClean="0"/>
              <a:t> </a:t>
            </a:r>
            <a:r>
              <a:rPr lang="fr-FR" dirty="0" err="1" smtClean="0"/>
              <a:t>ways</a:t>
            </a:r>
            <a:r>
              <a:rPr lang="fr-FR" dirty="0" smtClean="0"/>
              <a:t> </a:t>
            </a:r>
            <a:r>
              <a:rPr lang="fr-FR" dirty="0" err="1" smtClean="0"/>
              <a:t>forward</a:t>
            </a:r>
            <a:r>
              <a:rPr lang="fr-FR" dirty="0" smtClean="0"/>
              <a:t> (9)</a:t>
            </a:r>
            <a:endParaRPr lang="fr-FR" dirty="0"/>
          </a:p>
        </p:txBody>
      </p:sp>
      <p:sp>
        <p:nvSpPr>
          <p:cNvPr id="5" name="Rectangle 4"/>
          <p:cNvSpPr/>
          <p:nvPr/>
        </p:nvSpPr>
        <p:spPr>
          <a:xfrm>
            <a:off x="193964" y="1049987"/>
            <a:ext cx="4063228" cy="400110"/>
          </a:xfrm>
          <a:prstGeom prst="rect">
            <a:avLst/>
          </a:prstGeom>
        </p:spPr>
        <p:txBody>
          <a:bodyPr wrap="none">
            <a:spAutoFit/>
          </a:bodyPr>
          <a:lstStyle/>
          <a:p>
            <a:pPr lvl="1">
              <a:buFontTx/>
              <a:buChar char="-"/>
            </a:pPr>
            <a:r>
              <a:rPr lang="en-GB" sz="2000" b="1" dirty="0">
                <a:cs typeface="Times New Roman" panose="02020603050405020304" pitchFamily="18" charset="0"/>
              </a:rPr>
              <a:t>§ </a:t>
            </a:r>
            <a:r>
              <a:rPr lang="fr-FR" sz="2000" b="1" dirty="0" err="1" smtClean="0"/>
              <a:t>What</a:t>
            </a:r>
            <a:r>
              <a:rPr lang="fr-FR" sz="2000" b="1" dirty="0" smtClean="0"/>
              <a:t> </a:t>
            </a:r>
            <a:r>
              <a:rPr lang="fr-FR" sz="2000" b="1" dirty="0" err="1" smtClean="0"/>
              <a:t>is</a:t>
            </a:r>
            <a:r>
              <a:rPr lang="fr-FR" sz="2000" b="1" dirty="0" smtClean="0"/>
              <a:t> the </a:t>
            </a:r>
            <a:r>
              <a:rPr lang="fr-FR" sz="2000" b="1" dirty="0" err="1" smtClean="0"/>
              <a:t>role</a:t>
            </a:r>
            <a:r>
              <a:rPr lang="fr-FR" sz="2000" b="1" dirty="0" smtClean="0"/>
              <a:t> of the UE?(II)</a:t>
            </a:r>
            <a:endParaRPr lang="fr-FR" sz="2000" b="1" dirty="0"/>
          </a:p>
        </p:txBody>
      </p:sp>
      <p:sp>
        <p:nvSpPr>
          <p:cNvPr id="6" name="Content Placeholder 3"/>
          <p:cNvSpPr txBox="1">
            <a:spLocks/>
          </p:cNvSpPr>
          <p:nvPr/>
        </p:nvSpPr>
        <p:spPr>
          <a:xfrm>
            <a:off x="795315" y="1723965"/>
            <a:ext cx="4395073" cy="3139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900"/>
              </a:spcBef>
              <a:spcAft>
                <a:spcPts val="900"/>
              </a:spcAft>
            </a:pPr>
            <a:r>
              <a:rPr lang="fr-FR" sz="1600" b="1" dirty="0" err="1" smtClean="0">
                <a:cs typeface="Times New Roman" panose="02020603050405020304" pitchFamily="18" charset="0"/>
              </a:rPr>
              <a:t>Proposed</a:t>
            </a:r>
            <a:r>
              <a:rPr lang="fr-FR" sz="1600" b="1" dirty="0" smtClean="0">
                <a:cs typeface="Times New Roman" panose="02020603050405020304" pitchFamily="18" charset="0"/>
              </a:rPr>
              <a:t> </a:t>
            </a:r>
            <a:r>
              <a:rPr lang="fr-FR" sz="1600" b="1" dirty="0" err="1" smtClean="0">
                <a:cs typeface="Times New Roman" panose="02020603050405020304" pitchFamily="18" charset="0"/>
              </a:rPr>
              <a:t>way</a:t>
            </a:r>
            <a:r>
              <a:rPr lang="fr-FR" sz="1600" b="1" dirty="0" smtClean="0">
                <a:cs typeface="Times New Roman" panose="02020603050405020304" pitchFamily="18" charset="0"/>
              </a:rPr>
              <a:t> </a:t>
            </a:r>
            <a:r>
              <a:rPr lang="fr-FR" sz="1600" b="1" dirty="0" err="1" smtClean="0">
                <a:cs typeface="Times New Roman" panose="02020603050405020304" pitchFamily="18" charset="0"/>
              </a:rPr>
              <a:t>forward</a:t>
            </a:r>
            <a:r>
              <a:rPr lang="fr-FR" sz="1600" b="1" dirty="0" smtClean="0">
                <a:cs typeface="Times New Roman" panose="02020603050405020304" pitchFamily="18" charset="0"/>
              </a:rPr>
              <a:t>  </a:t>
            </a:r>
            <a:endParaRPr lang="en-GB" sz="1600" b="1" dirty="0" smtClean="0">
              <a:solidFill>
                <a:schemeClr val="accent2">
                  <a:lumMod val="75000"/>
                </a:schemeClr>
              </a:solidFill>
              <a:cs typeface="Times New Roman" panose="02020603050405020304" pitchFamily="18" charset="0"/>
            </a:endParaRPr>
          </a:p>
        </p:txBody>
      </p:sp>
      <p:sp>
        <p:nvSpPr>
          <p:cNvPr id="9" name="Rectangle 8"/>
          <p:cNvSpPr/>
          <p:nvPr/>
        </p:nvSpPr>
        <p:spPr>
          <a:xfrm>
            <a:off x="924626" y="2358211"/>
            <a:ext cx="10714182" cy="3139321"/>
          </a:xfrm>
          <a:prstGeom prst="rect">
            <a:avLst/>
          </a:prstGeom>
        </p:spPr>
        <p:txBody>
          <a:bodyPr wrap="square">
            <a:spAutoFit/>
          </a:bodyPr>
          <a:lstStyle/>
          <a:p>
            <a:r>
              <a:rPr lang="en-US" dirty="0"/>
              <a:t>Consider for further elaboration during meeting to start with following bootstrap:</a:t>
            </a:r>
          </a:p>
          <a:p>
            <a:endParaRPr lang="en-US" dirty="0" smtClean="0"/>
          </a:p>
          <a:p>
            <a:r>
              <a:rPr lang="en-US" dirty="0" smtClean="0">
                <a:solidFill>
                  <a:srgbClr val="C00000"/>
                </a:solidFill>
                <a:ea typeface="Times New Roman" panose="02020603050405020304" pitchFamily="18" charset="0"/>
                <a:cs typeface="Times New Roman" panose="02020603050405020304" pitchFamily="18" charset="0"/>
              </a:rPr>
              <a:t>-The </a:t>
            </a:r>
            <a:r>
              <a:rPr lang="en-US" dirty="0">
                <a:solidFill>
                  <a:srgbClr val="C00000"/>
                </a:solidFill>
                <a:ea typeface="Times New Roman" panose="02020603050405020304" pitchFamily="18" charset="0"/>
                <a:cs typeface="Times New Roman" panose="02020603050405020304" pitchFamily="18" charset="0"/>
              </a:rPr>
              <a:t>capability for the UE to be able to determine its NAS timer values based on its predicted unreachability periods needs to be specified.</a:t>
            </a:r>
          </a:p>
          <a:p>
            <a:r>
              <a:rPr lang="en-US" dirty="0" smtClean="0">
                <a:solidFill>
                  <a:srgbClr val="C00000"/>
                </a:solidFill>
                <a:cs typeface="Arial" panose="020B0604020202020204" pitchFamily="34" charset="0"/>
              </a:rPr>
              <a:t>-The </a:t>
            </a:r>
            <a:r>
              <a:rPr lang="en-US" dirty="0">
                <a:solidFill>
                  <a:srgbClr val="C00000"/>
                </a:solidFill>
                <a:cs typeface="Arial" panose="020B0604020202020204" pitchFamily="34" charset="0"/>
              </a:rPr>
              <a:t>capability for the UE to initiate the NAS timer value negotiation using the UE calculated NAS timer values needs to be supported</a:t>
            </a:r>
            <a:r>
              <a:rPr lang="en-US" dirty="0" smtClean="0">
                <a:solidFill>
                  <a:srgbClr val="C00000"/>
                </a:solidFill>
                <a:cs typeface="Arial" panose="020B0604020202020204" pitchFamily="34" charset="0"/>
              </a:rPr>
              <a:t>.</a:t>
            </a:r>
          </a:p>
          <a:p>
            <a:r>
              <a:rPr lang="en-GB" dirty="0" smtClean="0">
                <a:solidFill>
                  <a:srgbClr val="C00000"/>
                </a:solidFill>
                <a:ea typeface="Times New Roman" panose="02020603050405020304" pitchFamily="18" charset="0"/>
              </a:rPr>
              <a:t>-Determination </a:t>
            </a:r>
            <a:r>
              <a:rPr lang="en-GB" dirty="0">
                <a:solidFill>
                  <a:srgbClr val="C00000"/>
                </a:solidFill>
                <a:ea typeface="Times New Roman" panose="02020603050405020304" pitchFamily="18" charset="0"/>
              </a:rPr>
              <a:t>of satellite coverage gaps may be supported by UEs based on satellite coverage data received</a:t>
            </a:r>
            <a:endParaRPr lang="en-US" dirty="0">
              <a:solidFill>
                <a:srgbClr val="C00000"/>
              </a:solidFill>
              <a:ea typeface="Times New Roman" panose="02020603050405020304" pitchFamily="18" charset="0"/>
              <a:cs typeface="Times New Roman" panose="02020603050405020304" pitchFamily="18" charset="0"/>
            </a:endParaRPr>
          </a:p>
          <a:p>
            <a:r>
              <a:rPr lang="en-GB" dirty="0" smtClean="0">
                <a:solidFill>
                  <a:srgbClr val="C00000"/>
                </a:solidFill>
                <a:ea typeface="Times New Roman" panose="02020603050405020304" pitchFamily="18" charset="0"/>
              </a:rPr>
              <a:t>In this case, UEs </a:t>
            </a:r>
            <a:r>
              <a:rPr lang="en-GB" dirty="0">
                <a:solidFill>
                  <a:srgbClr val="C00000"/>
                </a:solidFill>
                <a:ea typeface="Times New Roman" panose="02020603050405020304" pitchFamily="18" charset="0"/>
              </a:rPr>
              <a:t>will indicate an impending satellite coverage gap, when known, to an AMF or MME as described </a:t>
            </a:r>
            <a:r>
              <a:rPr lang="en-GB" dirty="0" smtClean="0">
                <a:solidFill>
                  <a:srgbClr val="C00000"/>
                </a:solidFill>
                <a:ea typeface="Times New Roman" panose="02020603050405020304" pitchFamily="18" charset="0"/>
              </a:rPr>
              <a:t>by unreachability period and </a:t>
            </a:r>
            <a:r>
              <a:rPr lang="en-GB" dirty="0">
                <a:solidFill>
                  <a:srgbClr val="C00000"/>
                </a:solidFill>
                <a:ea typeface="Times New Roman" panose="02020603050405020304" pitchFamily="18" charset="0"/>
              </a:rPr>
              <a:t>will notify the AMF </a:t>
            </a:r>
            <a:r>
              <a:rPr lang="en-GB" dirty="0" smtClean="0">
                <a:solidFill>
                  <a:srgbClr val="C00000"/>
                </a:solidFill>
                <a:ea typeface="Times New Roman" panose="02020603050405020304" pitchFamily="18" charset="0"/>
              </a:rPr>
              <a:t>or MME </a:t>
            </a:r>
            <a:r>
              <a:rPr lang="en-GB" dirty="0">
                <a:solidFill>
                  <a:srgbClr val="C00000"/>
                </a:solidFill>
                <a:ea typeface="Times New Roman" panose="02020603050405020304" pitchFamily="18" charset="0"/>
              </a:rPr>
              <a:t>when the satellite coverage gap has ended as described </a:t>
            </a:r>
            <a:r>
              <a:rPr lang="fr-FR" dirty="0" err="1" smtClean="0">
                <a:solidFill>
                  <a:srgbClr val="C00000"/>
                </a:solidFill>
                <a:ea typeface="Times New Roman" panose="02020603050405020304" pitchFamily="18" charset="0"/>
              </a:rPr>
              <a:t>accordingly</a:t>
            </a:r>
            <a:r>
              <a:rPr lang="fr-FR" dirty="0" smtClean="0">
                <a:solidFill>
                  <a:srgbClr val="C00000"/>
                </a:solidFill>
                <a:ea typeface="Times New Roman" panose="02020603050405020304" pitchFamily="18" charset="0"/>
              </a:rPr>
              <a:t>.</a:t>
            </a:r>
            <a:endParaRPr lang="fr-FR" dirty="0">
              <a:solidFill>
                <a:srgbClr val="C00000"/>
              </a:solidFill>
              <a:ea typeface="SimSun" panose="02010600030101010101" pitchFamily="2" charset="-122"/>
            </a:endParaRPr>
          </a:p>
          <a:p>
            <a:endParaRPr lang="en-US" dirty="0">
              <a:solidFill>
                <a:srgbClr val="00B0F0"/>
              </a:solidFill>
            </a:endParaRPr>
          </a:p>
        </p:txBody>
      </p:sp>
    </p:spTree>
    <p:extLst>
      <p:ext uri="{BB962C8B-B14F-4D97-AF65-F5344CB8AC3E}">
        <p14:creationId xmlns:p14="http://schemas.microsoft.com/office/powerpoint/2010/main" val="14853101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424383" y="97272"/>
            <a:ext cx="6597072" cy="632401"/>
          </a:xfrm>
        </p:spPr>
        <p:txBody>
          <a:bodyPr>
            <a:normAutofit fontScale="90000"/>
          </a:bodyPr>
          <a:lstStyle/>
          <a:p>
            <a:r>
              <a:rPr lang="fr-FR" dirty="0" err="1" smtClean="0"/>
              <a:t>Proposed</a:t>
            </a:r>
            <a:r>
              <a:rPr lang="fr-FR" dirty="0" smtClean="0"/>
              <a:t> </a:t>
            </a:r>
            <a:r>
              <a:rPr lang="fr-FR" dirty="0" err="1" smtClean="0"/>
              <a:t>ways</a:t>
            </a:r>
            <a:r>
              <a:rPr lang="fr-FR" dirty="0" smtClean="0"/>
              <a:t> </a:t>
            </a:r>
            <a:r>
              <a:rPr lang="fr-FR" dirty="0" err="1" smtClean="0"/>
              <a:t>forward</a:t>
            </a:r>
            <a:r>
              <a:rPr lang="fr-FR" dirty="0" smtClean="0"/>
              <a:t> (10)</a:t>
            </a:r>
            <a:endParaRPr lang="fr-FR" dirty="0"/>
          </a:p>
        </p:txBody>
      </p:sp>
      <p:sp>
        <p:nvSpPr>
          <p:cNvPr id="5" name="Rectangle 4"/>
          <p:cNvSpPr/>
          <p:nvPr/>
        </p:nvSpPr>
        <p:spPr>
          <a:xfrm>
            <a:off x="0" y="1628734"/>
            <a:ext cx="3825919" cy="400110"/>
          </a:xfrm>
          <a:prstGeom prst="rect">
            <a:avLst/>
          </a:prstGeom>
        </p:spPr>
        <p:txBody>
          <a:bodyPr wrap="none">
            <a:spAutoFit/>
          </a:bodyPr>
          <a:lstStyle/>
          <a:p>
            <a:pPr lvl="1">
              <a:buFontTx/>
              <a:buChar char="-"/>
            </a:pPr>
            <a:r>
              <a:rPr lang="en-GB" sz="2000" b="1" dirty="0">
                <a:cs typeface="Times New Roman" panose="02020603050405020304" pitchFamily="18" charset="0"/>
              </a:rPr>
              <a:t>§ </a:t>
            </a:r>
            <a:r>
              <a:rPr lang="fr-FR" sz="2000" b="1" dirty="0" smtClean="0"/>
              <a:t>Global system </a:t>
            </a:r>
            <a:r>
              <a:rPr lang="fr-FR" sz="2000" b="1" dirty="0" err="1" smtClean="0"/>
              <a:t>behaviour</a:t>
            </a:r>
            <a:r>
              <a:rPr lang="fr-FR" sz="2000" b="1" dirty="0" smtClean="0"/>
              <a:t> (I)</a:t>
            </a:r>
            <a:endParaRPr lang="fr-FR" sz="2000" b="1" dirty="0"/>
          </a:p>
        </p:txBody>
      </p:sp>
      <p:sp>
        <p:nvSpPr>
          <p:cNvPr id="7" name="Rectangle 6"/>
          <p:cNvSpPr/>
          <p:nvPr/>
        </p:nvSpPr>
        <p:spPr>
          <a:xfrm>
            <a:off x="555170" y="2829166"/>
            <a:ext cx="11248454" cy="2308324"/>
          </a:xfrm>
          <a:prstGeom prst="rect">
            <a:avLst/>
          </a:prstGeom>
        </p:spPr>
        <p:txBody>
          <a:bodyPr wrap="square">
            <a:spAutoFit/>
          </a:bodyPr>
          <a:lstStyle/>
          <a:p>
            <a:r>
              <a:rPr lang="en-GB" sz="1200" dirty="0" smtClean="0">
                <a:solidFill>
                  <a:srgbClr val="92D050"/>
                </a:solidFill>
              </a:rPr>
              <a:t>S2-2208669: </a:t>
            </a:r>
            <a:r>
              <a:rPr lang="en-US" sz="1200" dirty="0">
                <a:solidFill>
                  <a:srgbClr val="92D050"/>
                </a:solidFill>
              </a:rPr>
              <a:t>	</a:t>
            </a:r>
            <a:r>
              <a:rPr lang="en-US" sz="1200" dirty="0" smtClean="0">
                <a:solidFill>
                  <a:srgbClr val="92D050"/>
                </a:solidFill>
              </a:rPr>
              <a:t>For </a:t>
            </a:r>
            <a:r>
              <a:rPr lang="en-US" sz="1200" dirty="0">
                <a:solidFill>
                  <a:srgbClr val="92D050"/>
                </a:solidFill>
              </a:rPr>
              <a:t>the case when UE mobility is known or </a:t>
            </a:r>
            <a:r>
              <a:rPr lang="en-US" sz="1200" dirty="0" smtClean="0">
                <a:solidFill>
                  <a:srgbClr val="92D050"/>
                </a:solidFill>
              </a:rPr>
              <a:t>predicable,  …  , </a:t>
            </a:r>
            <a:r>
              <a:rPr lang="en-US" sz="1200" dirty="0">
                <a:solidFill>
                  <a:srgbClr val="92D050"/>
                </a:solidFill>
              </a:rPr>
              <a:t>For the case when UE mobility is not known or predictable</a:t>
            </a:r>
            <a:r>
              <a:rPr lang="en-US" sz="1200" dirty="0" smtClean="0">
                <a:solidFill>
                  <a:srgbClr val="92D050"/>
                </a:solidFill>
              </a:rPr>
              <a:t>:</a:t>
            </a:r>
          </a:p>
          <a:p>
            <a:r>
              <a:rPr lang="en-GB" sz="1200" dirty="0" smtClean="0">
                <a:solidFill>
                  <a:srgbClr val="92D050"/>
                </a:solidFill>
              </a:rPr>
              <a:t>S2-2208784: 	</a:t>
            </a:r>
            <a:r>
              <a:rPr lang="en-US" sz="1200" dirty="0" smtClean="0">
                <a:solidFill>
                  <a:srgbClr val="92D050"/>
                </a:solidFill>
              </a:rPr>
              <a:t>If </a:t>
            </a:r>
            <a:r>
              <a:rPr lang="en-US" sz="1200" dirty="0">
                <a:solidFill>
                  <a:srgbClr val="92D050"/>
                </a:solidFill>
              </a:rPr>
              <a:t>UE precise location and mobility is known or predicable by the </a:t>
            </a:r>
            <a:r>
              <a:rPr lang="en-US" sz="1200" dirty="0" smtClean="0">
                <a:solidFill>
                  <a:srgbClr val="92D050"/>
                </a:solidFill>
              </a:rPr>
              <a:t>NW, … , </a:t>
            </a:r>
            <a:r>
              <a:rPr lang="en-US" sz="1200" dirty="0">
                <a:solidFill>
                  <a:srgbClr val="92D050"/>
                </a:solidFill>
              </a:rPr>
              <a:t>the NW does not know UE precise location and </a:t>
            </a:r>
            <a:r>
              <a:rPr lang="en-US" sz="1200" dirty="0" smtClean="0">
                <a:solidFill>
                  <a:srgbClr val="92D050"/>
                </a:solidFill>
              </a:rPr>
              <a:t>mobility, … , </a:t>
            </a:r>
            <a:r>
              <a:rPr lang="en-US" sz="1200" dirty="0">
                <a:solidFill>
                  <a:srgbClr val="92D050"/>
                </a:solidFill>
              </a:rPr>
              <a:t>The solutions for (a) must take </a:t>
            </a:r>
            <a:r>
              <a:rPr lang="en-US" sz="1200" dirty="0" smtClean="0">
                <a:solidFill>
                  <a:srgbClr val="92D050"/>
                </a:solidFill>
              </a:rPr>
              <a:t>	precedence </a:t>
            </a:r>
            <a:r>
              <a:rPr lang="en-US" sz="1200" dirty="0">
                <a:solidFill>
                  <a:srgbClr val="92D050"/>
                </a:solidFill>
              </a:rPr>
              <a:t>over the solutions for (b) if both co-exists. </a:t>
            </a:r>
            <a:endParaRPr lang="en-US" sz="1200" dirty="0" smtClean="0">
              <a:solidFill>
                <a:srgbClr val="92D050"/>
              </a:solidFill>
            </a:endParaRPr>
          </a:p>
          <a:p>
            <a:r>
              <a:rPr lang="en-GB" sz="1200" dirty="0" smtClean="0">
                <a:solidFill>
                  <a:srgbClr val="92D050"/>
                </a:solidFill>
              </a:rPr>
              <a:t>S2-2208931: </a:t>
            </a:r>
            <a:r>
              <a:rPr lang="en-GB" sz="1200" dirty="0">
                <a:solidFill>
                  <a:srgbClr val="92D050"/>
                </a:solidFill>
              </a:rPr>
              <a:t>	</a:t>
            </a:r>
            <a:r>
              <a:rPr lang="en-US" sz="1200" dirty="0" smtClean="0">
                <a:solidFill>
                  <a:srgbClr val="92D050"/>
                </a:solidFill>
              </a:rPr>
              <a:t>MEO/LEO </a:t>
            </a:r>
            <a:r>
              <a:rPr lang="en-US" sz="1200" dirty="0">
                <a:solidFill>
                  <a:srgbClr val="92D050"/>
                </a:solidFill>
              </a:rPr>
              <a:t>satellite or satellite constellation that provides discontinuous coverage is considered as the satellite </a:t>
            </a:r>
            <a:r>
              <a:rPr lang="en-US" sz="1200" dirty="0" smtClean="0">
                <a:solidFill>
                  <a:srgbClr val="92D050"/>
                </a:solidFill>
              </a:rPr>
              <a:t>access </a:t>
            </a:r>
            <a:r>
              <a:rPr lang="en-US" sz="1200" dirty="0">
                <a:solidFill>
                  <a:srgbClr val="92D050"/>
                </a:solidFill>
              </a:rPr>
              <a:t>in 5GS and EPS for the mobility </a:t>
            </a:r>
            <a:r>
              <a:rPr lang="en-US" sz="1200" dirty="0" smtClean="0">
                <a:solidFill>
                  <a:srgbClr val="92D050"/>
                </a:solidFill>
              </a:rPr>
              <a:t>	management </a:t>
            </a:r>
            <a:r>
              <a:rPr lang="en-US" sz="1200" dirty="0">
                <a:solidFill>
                  <a:srgbClr val="92D050"/>
                </a:solidFill>
              </a:rPr>
              <a:t>enhancement</a:t>
            </a:r>
            <a:r>
              <a:rPr lang="en-US" sz="1200" dirty="0" smtClean="0">
                <a:solidFill>
                  <a:srgbClr val="92D050"/>
                </a:solidFill>
              </a:rPr>
              <a:t>.</a:t>
            </a:r>
          </a:p>
          <a:p>
            <a:r>
              <a:rPr lang="en-GB" sz="1200" dirty="0" smtClean="0">
                <a:solidFill>
                  <a:srgbClr val="92D050"/>
                </a:solidFill>
              </a:rPr>
              <a:t>S2-2208932: </a:t>
            </a:r>
            <a:r>
              <a:rPr lang="en-GB" sz="1200" dirty="0">
                <a:solidFill>
                  <a:srgbClr val="92D050"/>
                </a:solidFill>
              </a:rPr>
              <a:t>	</a:t>
            </a:r>
            <a:r>
              <a:rPr lang="en-US" sz="1200" dirty="0" smtClean="0">
                <a:solidFill>
                  <a:srgbClr val="92D050"/>
                </a:solidFill>
              </a:rPr>
              <a:t>MEO/LEO </a:t>
            </a:r>
            <a:r>
              <a:rPr lang="en-US" sz="1200" dirty="0">
                <a:solidFill>
                  <a:srgbClr val="92D050"/>
                </a:solidFill>
              </a:rPr>
              <a:t>satellite or satellite constellation that provides discontinuous coverage is considered as the satellite </a:t>
            </a:r>
            <a:r>
              <a:rPr lang="en-US" sz="1200" dirty="0" smtClean="0">
                <a:solidFill>
                  <a:srgbClr val="92D050"/>
                </a:solidFill>
              </a:rPr>
              <a:t>access </a:t>
            </a:r>
            <a:r>
              <a:rPr lang="en-US" sz="1200" dirty="0">
                <a:solidFill>
                  <a:srgbClr val="92D050"/>
                </a:solidFill>
              </a:rPr>
              <a:t>in 5GS and EPS for the power saving </a:t>
            </a:r>
            <a:r>
              <a:rPr lang="en-US" sz="1200" dirty="0" smtClean="0">
                <a:solidFill>
                  <a:srgbClr val="92D050"/>
                </a:solidFill>
              </a:rPr>
              <a:t>	enhancement</a:t>
            </a:r>
          </a:p>
          <a:p>
            <a:r>
              <a:rPr lang="en-GB" sz="1200" dirty="0" smtClean="0">
                <a:solidFill>
                  <a:srgbClr val="92D050"/>
                </a:solidFill>
              </a:rPr>
              <a:t>S2-2208540: 	</a:t>
            </a:r>
            <a:r>
              <a:rPr lang="en-GB" sz="1200" dirty="0" smtClean="0">
                <a:solidFill>
                  <a:srgbClr val="92D050"/>
                </a:solidFill>
                <a:ea typeface="Times New Roman" panose="02020603050405020304" pitchFamily="18" charset="0"/>
              </a:rPr>
              <a:t>Satellite </a:t>
            </a:r>
            <a:r>
              <a:rPr lang="en-GB" sz="1200" dirty="0">
                <a:solidFill>
                  <a:srgbClr val="92D050"/>
                </a:solidFill>
                <a:ea typeface="Times New Roman" panose="02020603050405020304" pitchFamily="18" charset="0"/>
              </a:rPr>
              <a:t>coverage data is supported in the form of a coverage map for one or more fixed locations and times as described for Solution #</a:t>
            </a:r>
            <a:r>
              <a:rPr lang="en-GB" sz="1200" dirty="0" smtClean="0">
                <a:solidFill>
                  <a:srgbClr val="92D050"/>
                </a:solidFill>
                <a:ea typeface="Times New Roman" panose="02020603050405020304" pitchFamily="18" charset="0"/>
              </a:rPr>
              <a:t>15.Satellite </a:t>
            </a:r>
            <a:r>
              <a:rPr lang="en-GB" sz="1200" dirty="0">
                <a:solidFill>
                  <a:srgbClr val="92D050"/>
                </a:solidFill>
                <a:ea typeface="Times New Roman" panose="02020603050405020304" pitchFamily="18" charset="0"/>
              </a:rPr>
              <a:t>coverage data </a:t>
            </a:r>
            <a:r>
              <a:rPr lang="en-GB" sz="1200" dirty="0" smtClean="0">
                <a:solidFill>
                  <a:srgbClr val="92D050"/>
                </a:solidFill>
                <a:ea typeface="Times New Roman" panose="02020603050405020304" pitchFamily="18" charset="0"/>
              </a:rPr>
              <a:t>	may </a:t>
            </a:r>
            <a:r>
              <a:rPr lang="en-GB" sz="1200" dirty="0">
                <a:solidFill>
                  <a:srgbClr val="92D050"/>
                </a:solidFill>
                <a:ea typeface="Times New Roman" panose="02020603050405020304" pitchFamily="18" charset="0"/>
              </a:rPr>
              <a:t>be optionally supported for a known or predicted UE trajectory or mobility pattern as described for Solutions #17, #19 and #21</a:t>
            </a:r>
            <a:r>
              <a:rPr lang="en-GB" sz="1200" dirty="0" smtClean="0">
                <a:solidFill>
                  <a:srgbClr val="92D050"/>
                </a:solidFill>
                <a:ea typeface="Times New Roman" panose="02020603050405020304" pitchFamily="18" charset="0"/>
              </a:rPr>
              <a:t>.</a:t>
            </a:r>
          </a:p>
          <a:p>
            <a:r>
              <a:rPr lang="en-GB" sz="1200" dirty="0" smtClean="0">
                <a:solidFill>
                  <a:srgbClr val="92D050"/>
                </a:solidFill>
                <a:ea typeface="Times New Roman" panose="02020603050405020304" pitchFamily="18" charset="0"/>
              </a:rPr>
              <a:t>	Whether </a:t>
            </a:r>
            <a:r>
              <a:rPr lang="en-GB" sz="1200" dirty="0">
                <a:solidFill>
                  <a:srgbClr val="92D050"/>
                </a:solidFill>
                <a:ea typeface="Times New Roman" panose="02020603050405020304" pitchFamily="18" charset="0"/>
              </a:rPr>
              <a:t>NG-RAN will support e</a:t>
            </a:r>
            <a:r>
              <a:rPr lang="en-GB" sz="1200" dirty="0">
                <a:solidFill>
                  <a:srgbClr val="92D050"/>
                </a:solidFill>
                <a:ea typeface="SimSun" panose="02010600030101010101" pitchFamily="2" charset="-122"/>
              </a:rPr>
              <a:t>phemeris data and coverage parameters to the UE in RRC for NR will be decided by RAN </a:t>
            </a:r>
            <a:r>
              <a:rPr lang="en-GB" sz="1200" dirty="0" smtClean="0">
                <a:solidFill>
                  <a:srgbClr val="92D050"/>
                </a:solidFill>
                <a:ea typeface="SimSun" panose="02010600030101010101" pitchFamily="2" charset="-122"/>
              </a:rPr>
              <a:t>WGs</a:t>
            </a:r>
          </a:p>
          <a:p>
            <a:r>
              <a:rPr lang="en-GB" sz="1200" dirty="0">
                <a:solidFill>
                  <a:srgbClr val="92D050"/>
                </a:solidFill>
              </a:rPr>
              <a:t>S2-2208540: 	</a:t>
            </a:r>
            <a:r>
              <a:rPr lang="en-US" sz="1200" dirty="0" smtClean="0">
                <a:solidFill>
                  <a:srgbClr val="92D050"/>
                </a:solidFill>
              </a:rPr>
              <a:t>Coverage </a:t>
            </a:r>
            <a:r>
              <a:rPr lang="en-US" sz="1200" dirty="0">
                <a:solidFill>
                  <a:srgbClr val="92D050"/>
                </a:solidFill>
              </a:rPr>
              <a:t>information shall be provisioned to both UE and AMF/MME;</a:t>
            </a:r>
          </a:p>
          <a:p>
            <a:r>
              <a:rPr lang="en-US" sz="1200" dirty="0"/>
              <a:t>	</a:t>
            </a:r>
            <a:r>
              <a:rPr lang="en-US" sz="1200" dirty="0" smtClean="0">
                <a:solidFill>
                  <a:srgbClr val="92D050"/>
                </a:solidFill>
              </a:rPr>
              <a:t>Coverage </a:t>
            </a:r>
            <a:r>
              <a:rPr lang="en-US" sz="1200" dirty="0">
                <a:solidFill>
                  <a:srgbClr val="92D050"/>
                </a:solidFill>
              </a:rPr>
              <a:t>information shall include timing information when UE moves out/in of NTN coverage. The </a:t>
            </a:r>
            <a:r>
              <a:rPr lang="en-US" sz="1200" dirty="0" smtClean="0">
                <a:solidFill>
                  <a:srgbClr val="92D050"/>
                </a:solidFill>
              </a:rPr>
              <a:t>coding </a:t>
            </a:r>
            <a:r>
              <a:rPr lang="en-US" sz="1200" dirty="0">
                <a:solidFill>
                  <a:srgbClr val="92D050"/>
                </a:solidFill>
              </a:rPr>
              <a:t>or the detail of the values will be determined in CT WGs</a:t>
            </a:r>
            <a:r>
              <a:rPr lang="en-US" sz="1200" dirty="0" smtClean="0">
                <a:solidFill>
                  <a:srgbClr val="92D050"/>
                </a:solidFill>
              </a:rPr>
              <a:t>;</a:t>
            </a:r>
            <a:endParaRPr lang="en-US" sz="1200" dirty="0">
              <a:solidFill>
                <a:srgbClr val="92D050"/>
              </a:solidFill>
            </a:endParaRPr>
          </a:p>
        </p:txBody>
      </p:sp>
      <p:sp>
        <p:nvSpPr>
          <p:cNvPr id="6" name="Content Placeholder 3"/>
          <p:cNvSpPr txBox="1">
            <a:spLocks/>
          </p:cNvSpPr>
          <p:nvPr/>
        </p:nvSpPr>
        <p:spPr>
          <a:xfrm>
            <a:off x="472043" y="2272039"/>
            <a:ext cx="4395073" cy="3139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900"/>
              </a:spcBef>
              <a:spcAft>
                <a:spcPts val="900"/>
              </a:spcAft>
            </a:pPr>
            <a:r>
              <a:rPr lang="fr-FR" sz="1600" b="1" dirty="0" err="1" smtClean="0">
                <a:cs typeface="Times New Roman" panose="02020603050405020304" pitchFamily="18" charset="0"/>
              </a:rPr>
              <a:t>Related</a:t>
            </a:r>
            <a:r>
              <a:rPr lang="fr-FR" sz="1600" b="1" dirty="0" smtClean="0">
                <a:cs typeface="Times New Roman" panose="02020603050405020304" pitchFamily="18" charset="0"/>
              </a:rPr>
              <a:t> </a:t>
            </a:r>
            <a:r>
              <a:rPr lang="fr-FR" sz="1600" b="1" dirty="0" err="1" smtClean="0">
                <a:cs typeface="Times New Roman" panose="02020603050405020304" pitchFamily="18" charset="0"/>
              </a:rPr>
              <a:t>statements</a:t>
            </a:r>
            <a:r>
              <a:rPr lang="fr-FR" sz="1600" b="1" dirty="0" smtClean="0">
                <a:cs typeface="Times New Roman" panose="02020603050405020304" pitchFamily="18" charset="0"/>
              </a:rPr>
              <a:t> in conclusions:</a:t>
            </a:r>
            <a:endParaRPr lang="en-GB" sz="1600" b="1" dirty="0" smtClean="0">
              <a:solidFill>
                <a:schemeClr val="accent2">
                  <a:lumMod val="75000"/>
                </a:schemeClr>
              </a:solidFill>
              <a:cs typeface="Times New Roman" panose="02020603050405020304" pitchFamily="18" charset="0"/>
            </a:endParaRPr>
          </a:p>
        </p:txBody>
      </p:sp>
    </p:spTree>
    <p:extLst>
      <p:ext uri="{BB962C8B-B14F-4D97-AF65-F5344CB8AC3E}">
        <p14:creationId xmlns:p14="http://schemas.microsoft.com/office/powerpoint/2010/main" val="42192747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424383" y="97272"/>
            <a:ext cx="6597072" cy="632401"/>
          </a:xfrm>
        </p:spPr>
        <p:txBody>
          <a:bodyPr>
            <a:normAutofit fontScale="90000"/>
          </a:bodyPr>
          <a:lstStyle/>
          <a:p>
            <a:r>
              <a:rPr lang="fr-FR" dirty="0" err="1" smtClean="0"/>
              <a:t>Proposed</a:t>
            </a:r>
            <a:r>
              <a:rPr lang="fr-FR" dirty="0" smtClean="0"/>
              <a:t> </a:t>
            </a:r>
            <a:r>
              <a:rPr lang="fr-FR" dirty="0" err="1" smtClean="0"/>
              <a:t>ways</a:t>
            </a:r>
            <a:r>
              <a:rPr lang="fr-FR" dirty="0" smtClean="0"/>
              <a:t> </a:t>
            </a:r>
            <a:r>
              <a:rPr lang="fr-FR" dirty="0" err="1" smtClean="0"/>
              <a:t>forward</a:t>
            </a:r>
            <a:r>
              <a:rPr lang="fr-FR" dirty="0" smtClean="0"/>
              <a:t> (11)</a:t>
            </a:r>
            <a:endParaRPr lang="fr-FR" dirty="0"/>
          </a:p>
        </p:txBody>
      </p:sp>
      <p:sp>
        <p:nvSpPr>
          <p:cNvPr id="5" name="Rectangle 4"/>
          <p:cNvSpPr/>
          <p:nvPr/>
        </p:nvSpPr>
        <p:spPr>
          <a:xfrm>
            <a:off x="0" y="886690"/>
            <a:ext cx="3894849" cy="400110"/>
          </a:xfrm>
          <a:prstGeom prst="rect">
            <a:avLst/>
          </a:prstGeom>
        </p:spPr>
        <p:txBody>
          <a:bodyPr wrap="none">
            <a:spAutoFit/>
          </a:bodyPr>
          <a:lstStyle/>
          <a:p>
            <a:pPr lvl="1">
              <a:buFontTx/>
              <a:buChar char="-"/>
            </a:pPr>
            <a:r>
              <a:rPr lang="en-GB" sz="2000" b="1" dirty="0">
                <a:cs typeface="Times New Roman" panose="02020603050405020304" pitchFamily="18" charset="0"/>
              </a:rPr>
              <a:t>§ </a:t>
            </a:r>
            <a:r>
              <a:rPr lang="fr-FR" sz="2000" b="1" dirty="0" smtClean="0"/>
              <a:t>Global system </a:t>
            </a:r>
            <a:r>
              <a:rPr lang="fr-FR" sz="2000" b="1" dirty="0" err="1" smtClean="0"/>
              <a:t>behaviour</a:t>
            </a:r>
            <a:r>
              <a:rPr lang="fr-FR" sz="2000" b="1" dirty="0" smtClean="0"/>
              <a:t> (II)</a:t>
            </a:r>
            <a:endParaRPr lang="fr-FR" sz="2000" b="1" dirty="0"/>
          </a:p>
        </p:txBody>
      </p:sp>
      <p:sp>
        <p:nvSpPr>
          <p:cNvPr id="8" name="Content Placeholder 3"/>
          <p:cNvSpPr txBox="1">
            <a:spLocks/>
          </p:cNvSpPr>
          <p:nvPr/>
        </p:nvSpPr>
        <p:spPr>
          <a:xfrm>
            <a:off x="998516" y="1609198"/>
            <a:ext cx="4395073" cy="3139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900"/>
              </a:spcBef>
              <a:spcAft>
                <a:spcPts val="900"/>
              </a:spcAft>
            </a:pPr>
            <a:r>
              <a:rPr lang="fr-FR" sz="1600" b="1" dirty="0" err="1">
                <a:cs typeface="Times New Roman" panose="02020603050405020304" pitchFamily="18" charset="0"/>
              </a:rPr>
              <a:t>Proposed</a:t>
            </a:r>
            <a:r>
              <a:rPr lang="fr-FR" sz="1600" b="1" dirty="0">
                <a:cs typeface="Times New Roman" panose="02020603050405020304" pitchFamily="18" charset="0"/>
              </a:rPr>
              <a:t> </a:t>
            </a:r>
            <a:r>
              <a:rPr lang="fr-FR" sz="1600" b="1" dirty="0" err="1">
                <a:cs typeface="Times New Roman" panose="02020603050405020304" pitchFamily="18" charset="0"/>
              </a:rPr>
              <a:t>way</a:t>
            </a:r>
            <a:r>
              <a:rPr lang="fr-FR" sz="1600" b="1" dirty="0">
                <a:cs typeface="Times New Roman" panose="02020603050405020304" pitchFamily="18" charset="0"/>
              </a:rPr>
              <a:t> </a:t>
            </a:r>
            <a:r>
              <a:rPr lang="fr-FR" sz="1600" b="1" dirty="0" err="1">
                <a:cs typeface="Times New Roman" panose="02020603050405020304" pitchFamily="18" charset="0"/>
              </a:rPr>
              <a:t>forward</a:t>
            </a:r>
            <a:r>
              <a:rPr lang="fr-FR" sz="1600" b="1" dirty="0">
                <a:cs typeface="Times New Roman" panose="02020603050405020304" pitchFamily="18" charset="0"/>
              </a:rPr>
              <a:t>  </a:t>
            </a:r>
            <a:endParaRPr lang="en-GB" sz="1600" b="1" dirty="0">
              <a:solidFill>
                <a:schemeClr val="accent2">
                  <a:lumMod val="75000"/>
                </a:schemeClr>
              </a:solidFill>
              <a:cs typeface="Times New Roman" panose="02020603050405020304" pitchFamily="18" charset="0"/>
            </a:endParaRPr>
          </a:p>
        </p:txBody>
      </p:sp>
      <p:sp>
        <p:nvSpPr>
          <p:cNvPr id="9" name="Rectangle 8"/>
          <p:cNvSpPr/>
          <p:nvPr/>
        </p:nvSpPr>
        <p:spPr>
          <a:xfrm>
            <a:off x="896917" y="2264001"/>
            <a:ext cx="10714182" cy="3416320"/>
          </a:xfrm>
          <a:prstGeom prst="rect">
            <a:avLst/>
          </a:prstGeom>
        </p:spPr>
        <p:txBody>
          <a:bodyPr wrap="square">
            <a:spAutoFit/>
          </a:bodyPr>
          <a:lstStyle/>
          <a:p>
            <a:r>
              <a:rPr lang="en-US" dirty="0"/>
              <a:t>Consider for further elaboration during meeting to start with following bootstrap</a:t>
            </a:r>
            <a:r>
              <a:rPr lang="en-US" dirty="0" smtClean="0"/>
              <a:t>:</a:t>
            </a:r>
          </a:p>
          <a:p>
            <a:pPr marL="285750" indent="-285750">
              <a:buFontTx/>
              <a:buChar char="-"/>
            </a:pPr>
            <a:r>
              <a:rPr lang="en-US" dirty="0" smtClean="0">
                <a:solidFill>
                  <a:srgbClr val="92D050"/>
                </a:solidFill>
              </a:rPr>
              <a:t>MEO/LEO </a:t>
            </a:r>
            <a:r>
              <a:rPr lang="en-US" dirty="0">
                <a:solidFill>
                  <a:srgbClr val="92D050"/>
                </a:solidFill>
              </a:rPr>
              <a:t>satellite or satellite constellation that provides discontinuous coverage is considered as the satellite access in 5GS and EPS for the power saving </a:t>
            </a:r>
            <a:r>
              <a:rPr lang="en-US" dirty="0" smtClean="0">
                <a:solidFill>
                  <a:srgbClr val="92D050"/>
                </a:solidFill>
              </a:rPr>
              <a:t>enhancement</a:t>
            </a:r>
          </a:p>
          <a:p>
            <a:pPr marL="285750" indent="-285750">
              <a:buFontTx/>
              <a:buChar char="-"/>
            </a:pPr>
            <a:r>
              <a:rPr lang="en-US" dirty="0">
                <a:solidFill>
                  <a:srgbClr val="92D050"/>
                </a:solidFill>
              </a:rPr>
              <a:t>Coverage information shall be provisioned to both UE and </a:t>
            </a:r>
            <a:r>
              <a:rPr lang="en-US" dirty="0" smtClean="0">
                <a:solidFill>
                  <a:srgbClr val="92D050"/>
                </a:solidFill>
              </a:rPr>
              <a:t>AMF/MME</a:t>
            </a:r>
            <a:endParaRPr lang="en-US" dirty="0">
              <a:solidFill>
                <a:srgbClr val="92D050"/>
              </a:solidFill>
            </a:endParaRPr>
          </a:p>
          <a:p>
            <a:pPr marL="285750" indent="-285750">
              <a:buFontTx/>
              <a:buChar char="-"/>
            </a:pPr>
            <a:r>
              <a:rPr lang="en-US" dirty="0">
                <a:solidFill>
                  <a:srgbClr val="92D050"/>
                </a:solidFill>
              </a:rPr>
              <a:t>Coverage information shall include timing information when UE moves out/in of NTN </a:t>
            </a:r>
            <a:r>
              <a:rPr lang="en-US" dirty="0" smtClean="0">
                <a:solidFill>
                  <a:srgbClr val="92D050"/>
                </a:solidFill>
              </a:rPr>
              <a:t>coverage</a:t>
            </a:r>
          </a:p>
          <a:p>
            <a:pPr marL="285750" indent="-285750">
              <a:buFontTx/>
              <a:buChar char="-"/>
            </a:pPr>
            <a:endParaRPr lang="en-US" dirty="0" smtClean="0">
              <a:solidFill>
                <a:srgbClr val="92D050"/>
              </a:solidFill>
            </a:endParaRPr>
          </a:p>
          <a:p>
            <a:pPr marL="285750" indent="-285750">
              <a:buFontTx/>
              <a:buChar char="-"/>
            </a:pPr>
            <a:r>
              <a:rPr lang="en-US" dirty="0" smtClean="0">
                <a:solidFill>
                  <a:srgbClr val="92D050"/>
                </a:solidFill>
              </a:rPr>
              <a:t>Editor’s Note: 2 different valuable approaches coexists in conclusions. In the first one, Network centric, the AMF/MME determines the PSM parameters taking into account satellite assistance data, in the second one, UE centric, the UE elaborates knowledge of coverage gaps and informs Network about its unavailability. Both makes sense but it has to be clearly determined the applicability domain (uses cases) for each and the priority rules between both. Conclusions here will depend on the discussion during the meeting. </a:t>
            </a:r>
            <a:endParaRPr lang="en-US" dirty="0" smtClean="0"/>
          </a:p>
          <a:p>
            <a:endParaRPr lang="en-US" dirty="0">
              <a:solidFill>
                <a:srgbClr val="00B0F0"/>
              </a:solidFill>
            </a:endParaRPr>
          </a:p>
        </p:txBody>
      </p:sp>
    </p:spTree>
    <p:extLst>
      <p:ext uri="{BB962C8B-B14F-4D97-AF65-F5344CB8AC3E}">
        <p14:creationId xmlns:p14="http://schemas.microsoft.com/office/powerpoint/2010/main" val="1935392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564247" y="-70366"/>
            <a:ext cx="7607788" cy="400110"/>
          </a:xfrm>
          <a:prstGeom prst="rect">
            <a:avLst/>
          </a:prstGeom>
          <a:noFill/>
        </p:spPr>
        <p:txBody>
          <a:bodyPr wrap="none" rtlCol="0">
            <a:spAutoFit/>
          </a:bodyPr>
          <a:lstStyle/>
          <a:p>
            <a:pPr algn="ctr"/>
            <a:r>
              <a:rPr lang="fr-FR" sz="2000" b="1" i="1" dirty="0" smtClean="0"/>
              <a:t>Conclusions </a:t>
            </a:r>
            <a:r>
              <a:rPr lang="fr-FR" sz="2000" b="1" i="1" dirty="0" err="1" smtClean="0"/>
              <a:t>analysis</a:t>
            </a:r>
            <a:r>
              <a:rPr lang="fr-FR" sz="2000" b="1" i="1" dirty="0" smtClean="0"/>
              <a:t>: </a:t>
            </a:r>
            <a:r>
              <a:rPr lang="fr-FR" sz="2000" b="1" i="1" dirty="0" err="1" smtClean="0"/>
              <a:t>underlying</a:t>
            </a:r>
            <a:r>
              <a:rPr lang="fr-FR" sz="2000" b="1" i="1" dirty="0" smtClean="0"/>
              <a:t> questions and </a:t>
            </a:r>
            <a:r>
              <a:rPr lang="fr-FR" sz="2000" b="1" i="1" dirty="0" err="1" smtClean="0"/>
              <a:t>associated</a:t>
            </a:r>
            <a:r>
              <a:rPr lang="fr-FR" sz="2000" b="1" i="1" dirty="0" smtClean="0"/>
              <a:t> </a:t>
            </a:r>
            <a:r>
              <a:rPr lang="fr-FR" sz="2000" b="1" i="1" dirty="0" err="1" smtClean="0"/>
              <a:t>color</a:t>
            </a:r>
            <a:r>
              <a:rPr lang="fr-FR" sz="2000" b="1" i="1" dirty="0" smtClean="0"/>
              <a:t> codes </a:t>
            </a:r>
            <a:endParaRPr lang="fr-FR" sz="2000" b="1" i="1" dirty="0"/>
          </a:p>
        </p:txBody>
      </p:sp>
      <p:sp>
        <p:nvSpPr>
          <p:cNvPr id="9" name="Content Placeholder 2"/>
          <p:cNvSpPr txBox="1">
            <a:spLocks/>
          </p:cNvSpPr>
          <p:nvPr/>
        </p:nvSpPr>
        <p:spPr>
          <a:xfrm>
            <a:off x="386468" y="1197551"/>
            <a:ext cx="11297531" cy="3106652"/>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dirty="0" smtClean="0"/>
              <a:t>In the </a:t>
            </a:r>
            <a:r>
              <a:rPr lang="fr-FR" dirty="0" err="1" smtClean="0"/>
              <a:t>following</a:t>
            </a:r>
            <a:r>
              <a:rPr lang="fr-FR" dirty="0" smtClean="0"/>
              <a:t> slides, the conclusion </a:t>
            </a:r>
            <a:r>
              <a:rPr lang="fr-FR" dirty="0" err="1" smtClean="0"/>
              <a:t>texts</a:t>
            </a:r>
            <a:r>
              <a:rPr lang="fr-FR" dirty="0" smtClean="0"/>
              <a:t> of the 17 Tocs are </a:t>
            </a:r>
            <a:r>
              <a:rPr lang="fr-FR" dirty="0" err="1" smtClean="0"/>
              <a:t>analysed</a:t>
            </a:r>
            <a:r>
              <a:rPr lang="fr-FR" dirty="0" smtClean="0"/>
              <a:t> </a:t>
            </a:r>
            <a:r>
              <a:rPr lang="fr-FR" dirty="0" err="1" smtClean="0"/>
              <a:t>through</a:t>
            </a:r>
            <a:r>
              <a:rPr lang="fr-FR" dirty="0" smtClean="0"/>
              <a:t> </a:t>
            </a:r>
            <a:r>
              <a:rPr lang="fr-FR" dirty="0" err="1" smtClean="0"/>
              <a:t>several</a:t>
            </a:r>
            <a:r>
              <a:rPr lang="fr-FR" dirty="0" smtClean="0"/>
              <a:t> questions:</a:t>
            </a:r>
          </a:p>
          <a:p>
            <a:pPr algn="l"/>
            <a:endParaRPr lang="fr-FR" dirty="0" smtClean="0"/>
          </a:p>
          <a:p>
            <a:pPr algn="l"/>
            <a:r>
              <a:rPr lang="fr-FR" dirty="0">
                <a:solidFill>
                  <a:srgbClr val="00B0F0"/>
                </a:solidFill>
              </a:rPr>
              <a:t>	</a:t>
            </a:r>
            <a:r>
              <a:rPr lang="fr-FR" dirty="0" smtClean="0">
                <a:solidFill>
                  <a:srgbClr val="00B0F0"/>
                </a:solidFill>
              </a:rPr>
              <a:t>- </a:t>
            </a:r>
            <a:r>
              <a:rPr lang="fr-FR" dirty="0" err="1" smtClean="0">
                <a:solidFill>
                  <a:srgbClr val="00B0F0"/>
                </a:solidFill>
              </a:rPr>
              <a:t>Which</a:t>
            </a:r>
            <a:r>
              <a:rPr lang="fr-FR" dirty="0" smtClean="0">
                <a:solidFill>
                  <a:srgbClr val="00B0F0"/>
                </a:solidFill>
              </a:rPr>
              <a:t> information AMF/MME has and how AMF/MME </a:t>
            </a:r>
            <a:r>
              <a:rPr lang="fr-FR" dirty="0" err="1" smtClean="0">
                <a:solidFill>
                  <a:srgbClr val="00B0F0"/>
                </a:solidFill>
              </a:rPr>
              <a:t>retrieves</a:t>
            </a:r>
            <a:r>
              <a:rPr lang="fr-FR" dirty="0" smtClean="0">
                <a:solidFill>
                  <a:srgbClr val="00B0F0"/>
                </a:solidFill>
              </a:rPr>
              <a:t> </a:t>
            </a:r>
            <a:r>
              <a:rPr lang="fr-FR" dirty="0" err="1" smtClean="0">
                <a:solidFill>
                  <a:srgbClr val="00B0F0"/>
                </a:solidFill>
              </a:rPr>
              <a:t>it</a:t>
            </a:r>
            <a:r>
              <a:rPr lang="fr-FR" dirty="0" smtClean="0">
                <a:solidFill>
                  <a:srgbClr val="00B0F0"/>
                </a:solidFill>
              </a:rPr>
              <a:t> (R1,R2,R5,R6)</a:t>
            </a:r>
          </a:p>
          <a:p>
            <a:pPr algn="l"/>
            <a:r>
              <a:rPr lang="fr-FR" dirty="0">
                <a:solidFill>
                  <a:schemeClr val="accent4">
                    <a:lumMod val="75000"/>
                  </a:schemeClr>
                </a:solidFill>
              </a:rPr>
              <a:t>	</a:t>
            </a:r>
            <a:r>
              <a:rPr lang="fr-FR" dirty="0" smtClean="0">
                <a:solidFill>
                  <a:schemeClr val="accent4">
                    <a:lumMod val="75000"/>
                  </a:schemeClr>
                </a:solidFill>
              </a:rPr>
              <a:t>- </a:t>
            </a:r>
            <a:r>
              <a:rPr lang="fr-FR" dirty="0">
                <a:solidFill>
                  <a:schemeClr val="accent4">
                    <a:lumMod val="75000"/>
                  </a:schemeClr>
                </a:solidFill>
              </a:rPr>
              <a:t> </a:t>
            </a:r>
            <a:r>
              <a:rPr lang="fr-FR" dirty="0" err="1" smtClean="0">
                <a:solidFill>
                  <a:schemeClr val="accent4">
                    <a:lumMod val="75000"/>
                  </a:schemeClr>
                </a:solidFill>
              </a:rPr>
              <a:t>What</a:t>
            </a:r>
            <a:r>
              <a:rPr lang="fr-FR" dirty="0" smtClean="0">
                <a:solidFill>
                  <a:schemeClr val="accent4">
                    <a:lumMod val="75000"/>
                  </a:schemeClr>
                </a:solidFill>
              </a:rPr>
              <a:t> </a:t>
            </a:r>
            <a:r>
              <a:rPr lang="fr-FR" dirty="0" err="1" smtClean="0">
                <a:solidFill>
                  <a:schemeClr val="accent4">
                    <a:lumMod val="75000"/>
                  </a:schemeClr>
                </a:solidFill>
              </a:rPr>
              <a:t>is</a:t>
            </a:r>
            <a:r>
              <a:rPr lang="fr-FR" dirty="0" smtClean="0">
                <a:solidFill>
                  <a:schemeClr val="accent4">
                    <a:lumMod val="75000"/>
                  </a:schemeClr>
                </a:solidFill>
              </a:rPr>
              <a:t> the </a:t>
            </a:r>
            <a:r>
              <a:rPr lang="fr-FR" dirty="0" err="1" smtClean="0">
                <a:solidFill>
                  <a:schemeClr val="accent4">
                    <a:lumMod val="75000"/>
                  </a:schemeClr>
                </a:solidFill>
              </a:rPr>
              <a:t>role</a:t>
            </a:r>
            <a:r>
              <a:rPr lang="fr-FR" dirty="0" smtClean="0">
                <a:solidFill>
                  <a:schemeClr val="accent4">
                    <a:lumMod val="75000"/>
                  </a:schemeClr>
                </a:solidFill>
              </a:rPr>
              <a:t> of AMF/MME</a:t>
            </a:r>
            <a:r>
              <a:rPr lang="fr-FR" dirty="0">
                <a:solidFill>
                  <a:schemeClr val="accent4">
                    <a:lumMod val="75000"/>
                  </a:schemeClr>
                </a:solidFill>
              </a:rPr>
              <a:t> (R1,R2,R5,R6)</a:t>
            </a:r>
            <a:r>
              <a:rPr lang="fr-FR" dirty="0" smtClean="0">
                <a:solidFill>
                  <a:schemeClr val="accent4">
                    <a:lumMod val="75000"/>
                  </a:schemeClr>
                </a:solidFill>
              </a:rPr>
              <a:t> </a:t>
            </a:r>
          </a:p>
          <a:p>
            <a:pPr algn="l"/>
            <a:r>
              <a:rPr lang="fr-FR" dirty="0" smtClean="0">
                <a:solidFill>
                  <a:srgbClr val="7030A0"/>
                </a:solidFill>
              </a:rPr>
              <a:t>	-  </a:t>
            </a:r>
            <a:r>
              <a:rPr lang="fr-FR" dirty="0" err="1" smtClean="0">
                <a:solidFill>
                  <a:srgbClr val="7030A0"/>
                </a:solidFill>
              </a:rPr>
              <a:t>Which</a:t>
            </a:r>
            <a:r>
              <a:rPr lang="fr-FR" dirty="0" smtClean="0">
                <a:solidFill>
                  <a:srgbClr val="7030A0"/>
                </a:solidFill>
              </a:rPr>
              <a:t> information UE has and how UE </a:t>
            </a:r>
            <a:r>
              <a:rPr lang="fr-FR" dirty="0" err="1" smtClean="0">
                <a:solidFill>
                  <a:srgbClr val="7030A0"/>
                </a:solidFill>
              </a:rPr>
              <a:t>retrieves</a:t>
            </a:r>
            <a:r>
              <a:rPr lang="fr-FR" dirty="0" smtClean="0">
                <a:solidFill>
                  <a:srgbClr val="7030A0"/>
                </a:solidFill>
              </a:rPr>
              <a:t> </a:t>
            </a:r>
            <a:r>
              <a:rPr lang="fr-FR" dirty="0" err="1" smtClean="0">
                <a:solidFill>
                  <a:srgbClr val="7030A0"/>
                </a:solidFill>
              </a:rPr>
              <a:t>it</a:t>
            </a:r>
            <a:r>
              <a:rPr lang="fr-FR" dirty="0" smtClean="0">
                <a:solidFill>
                  <a:srgbClr val="7030A0"/>
                </a:solidFill>
              </a:rPr>
              <a:t> (R1,R2,R5,R6)</a:t>
            </a:r>
          </a:p>
          <a:p>
            <a:pPr algn="l"/>
            <a:r>
              <a:rPr lang="fr-FR" dirty="0" smtClean="0">
                <a:solidFill>
                  <a:srgbClr val="C00000"/>
                </a:solidFill>
              </a:rPr>
              <a:t>	-  </a:t>
            </a:r>
            <a:r>
              <a:rPr lang="fr-FR" dirty="0" err="1" smtClean="0">
                <a:solidFill>
                  <a:srgbClr val="C00000"/>
                </a:solidFill>
              </a:rPr>
              <a:t>What</a:t>
            </a:r>
            <a:r>
              <a:rPr lang="fr-FR" dirty="0" smtClean="0">
                <a:solidFill>
                  <a:srgbClr val="C00000"/>
                </a:solidFill>
              </a:rPr>
              <a:t> </a:t>
            </a:r>
            <a:r>
              <a:rPr lang="fr-FR" dirty="0" err="1" smtClean="0">
                <a:solidFill>
                  <a:srgbClr val="C00000"/>
                </a:solidFill>
              </a:rPr>
              <a:t>is</a:t>
            </a:r>
            <a:r>
              <a:rPr lang="fr-FR" dirty="0" smtClean="0">
                <a:solidFill>
                  <a:srgbClr val="C00000"/>
                </a:solidFill>
              </a:rPr>
              <a:t> the </a:t>
            </a:r>
            <a:r>
              <a:rPr lang="fr-FR" dirty="0" err="1" smtClean="0">
                <a:solidFill>
                  <a:srgbClr val="C00000"/>
                </a:solidFill>
              </a:rPr>
              <a:t>role</a:t>
            </a:r>
            <a:r>
              <a:rPr lang="fr-FR" dirty="0" smtClean="0">
                <a:solidFill>
                  <a:srgbClr val="C00000"/>
                </a:solidFill>
              </a:rPr>
              <a:t> of UE</a:t>
            </a:r>
            <a:r>
              <a:rPr lang="fr-FR" dirty="0">
                <a:solidFill>
                  <a:srgbClr val="C00000"/>
                </a:solidFill>
              </a:rPr>
              <a:t> (R1,R2,R5,R6</a:t>
            </a:r>
            <a:r>
              <a:rPr lang="fr-FR" dirty="0" smtClean="0">
                <a:solidFill>
                  <a:srgbClr val="C00000"/>
                </a:solidFill>
              </a:rPr>
              <a:t>)</a:t>
            </a:r>
          </a:p>
          <a:p>
            <a:pPr algn="l"/>
            <a:r>
              <a:rPr lang="fr-FR" dirty="0" smtClean="0">
                <a:solidFill>
                  <a:srgbClr val="92D050"/>
                </a:solidFill>
              </a:rPr>
              <a:t>	-  </a:t>
            </a:r>
            <a:r>
              <a:rPr lang="fr-FR" dirty="0" err="1" smtClean="0">
                <a:solidFill>
                  <a:srgbClr val="92D050"/>
                </a:solidFill>
              </a:rPr>
              <a:t>What</a:t>
            </a:r>
            <a:r>
              <a:rPr lang="fr-FR" dirty="0" smtClean="0">
                <a:solidFill>
                  <a:srgbClr val="92D050"/>
                </a:solidFill>
              </a:rPr>
              <a:t> </a:t>
            </a:r>
            <a:r>
              <a:rPr lang="fr-FR" dirty="0" err="1" smtClean="0">
                <a:solidFill>
                  <a:srgbClr val="92D050"/>
                </a:solidFill>
              </a:rPr>
              <a:t>is</a:t>
            </a:r>
            <a:r>
              <a:rPr lang="fr-FR" dirty="0" smtClean="0">
                <a:solidFill>
                  <a:srgbClr val="92D050"/>
                </a:solidFill>
              </a:rPr>
              <a:t> global system </a:t>
            </a:r>
            <a:r>
              <a:rPr lang="fr-FR" dirty="0" err="1" smtClean="0">
                <a:solidFill>
                  <a:srgbClr val="92D050"/>
                </a:solidFill>
              </a:rPr>
              <a:t>behaviour</a:t>
            </a:r>
            <a:r>
              <a:rPr lang="fr-FR" dirty="0" smtClean="0">
                <a:solidFill>
                  <a:srgbClr val="92D050"/>
                </a:solidFill>
              </a:rPr>
              <a:t> (R1,R2,R5,R6)</a:t>
            </a:r>
          </a:p>
          <a:p>
            <a:pPr algn="l"/>
            <a:r>
              <a:rPr lang="fr-FR" dirty="0" smtClean="0">
                <a:solidFill>
                  <a:schemeClr val="accent2">
                    <a:lumMod val="75000"/>
                  </a:schemeClr>
                </a:solidFill>
              </a:rPr>
              <a:t>	-  </a:t>
            </a:r>
            <a:r>
              <a:rPr lang="fr-FR" dirty="0" err="1" smtClean="0">
                <a:solidFill>
                  <a:schemeClr val="accent2">
                    <a:lumMod val="75000"/>
                  </a:schemeClr>
                </a:solidFill>
              </a:rPr>
              <a:t>What</a:t>
            </a:r>
            <a:r>
              <a:rPr lang="fr-FR" dirty="0" smtClean="0">
                <a:solidFill>
                  <a:schemeClr val="accent2">
                    <a:lumMod val="75000"/>
                  </a:schemeClr>
                </a:solidFill>
              </a:rPr>
              <a:t> </a:t>
            </a:r>
            <a:r>
              <a:rPr lang="fr-FR" dirty="0" err="1" smtClean="0">
                <a:solidFill>
                  <a:schemeClr val="accent2">
                    <a:lumMod val="75000"/>
                  </a:schemeClr>
                </a:solidFill>
              </a:rPr>
              <a:t>is</a:t>
            </a:r>
            <a:r>
              <a:rPr lang="fr-FR" dirty="0" smtClean="0">
                <a:solidFill>
                  <a:schemeClr val="accent2">
                    <a:lumMod val="75000"/>
                  </a:schemeClr>
                </a:solidFill>
              </a:rPr>
              <a:t> system </a:t>
            </a:r>
            <a:r>
              <a:rPr lang="fr-FR" dirty="0" err="1" smtClean="0">
                <a:solidFill>
                  <a:schemeClr val="accent2">
                    <a:lumMod val="75000"/>
                  </a:schemeClr>
                </a:solidFill>
              </a:rPr>
              <a:t>behaviour</a:t>
            </a:r>
            <a:r>
              <a:rPr lang="fr-FR" dirty="0" smtClean="0">
                <a:solidFill>
                  <a:schemeClr val="accent2">
                    <a:lumMod val="75000"/>
                  </a:schemeClr>
                </a:solidFill>
              </a:rPr>
              <a:t> for </a:t>
            </a:r>
            <a:r>
              <a:rPr lang="en-US" dirty="0" smtClean="0">
                <a:solidFill>
                  <a:schemeClr val="accent2">
                    <a:lumMod val="75000"/>
                  </a:schemeClr>
                </a:solidFill>
              </a:rPr>
              <a:t>RAT/PLMN selection</a:t>
            </a:r>
          </a:p>
          <a:p>
            <a:pPr algn="l"/>
            <a:r>
              <a:rPr lang="fr-FR" dirty="0">
                <a:solidFill>
                  <a:srgbClr val="00B050"/>
                </a:solidFill>
              </a:rPr>
              <a:t>	-  </a:t>
            </a:r>
            <a:r>
              <a:rPr lang="fr-FR" dirty="0" err="1" smtClean="0">
                <a:solidFill>
                  <a:srgbClr val="00B050"/>
                </a:solidFill>
              </a:rPr>
              <a:t>What</a:t>
            </a:r>
            <a:r>
              <a:rPr lang="fr-FR" dirty="0" smtClean="0">
                <a:solidFill>
                  <a:srgbClr val="00B050"/>
                </a:solidFill>
              </a:rPr>
              <a:t> </a:t>
            </a:r>
            <a:r>
              <a:rPr lang="fr-FR" dirty="0" err="1" smtClean="0">
                <a:solidFill>
                  <a:srgbClr val="00B050"/>
                </a:solidFill>
              </a:rPr>
              <a:t>is</a:t>
            </a:r>
            <a:r>
              <a:rPr lang="fr-FR" dirty="0" smtClean="0">
                <a:solidFill>
                  <a:srgbClr val="00B050"/>
                </a:solidFill>
              </a:rPr>
              <a:t> system </a:t>
            </a:r>
            <a:r>
              <a:rPr lang="fr-FR" dirty="0" err="1" smtClean="0">
                <a:solidFill>
                  <a:srgbClr val="00B050"/>
                </a:solidFill>
              </a:rPr>
              <a:t>behaviour</a:t>
            </a:r>
            <a:r>
              <a:rPr lang="fr-FR" dirty="0" smtClean="0">
                <a:solidFill>
                  <a:srgbClr val="00B050"/>
                </a:solidFill>
              </a:rPr>
              <a:t> </a:t>
            </a:r>
            <a:r>
              <a:rPr lang="fr-FR" dirty="0">
                <a:solidFill>
                  <a:srgbClr val="00B050"/>
                </a:solidFill>
              </a:rPr>
              <a:t>for </a:t>
            </a:r>
            <a:r>
              <a:rPr lang="en-US" dirty="0" smtClean="0">
                <a:solidFill>
                  <a:srgbClr val="00B050"/>
                </a:solidFill>
              </a:rPr>
              <a:t>signaling overload </a:t>
            </a:r>
            <a:endParaRPr lang="fr-FR" dirty="0">
              <a:solidFill>
                <a:srgbClr val="00B050"/>
              </a:solidFill>
            </a:endParaRPr>
          </a:p>
          <a:p>
            <a:pPr algn="l"/>
            <a:r>
              <a:rPr lang="en-US" dirty="0" smtClean="0">
                <a:solidFill>
                  <a:schemeClr val="accent2">
                    <a:lumMod val="75000"/>
                  </a:schemeClr>
                </a:solidFill>
              </a:rPr>
              <a:t> </a:t>
            </a:r>
            <a:endParaRPr lang="fr-FR" dirty="0" smtClean="0">
              <a:solidFill>
                <a:schemeClr val="accent2">
                  <a:lumMod val="75000"/>
                </a:schemeClr>
              </a:solidFill>
            </a:endParaRPr>
          </a:p>
        </p:txBody>
      </p:sp>
    </p:spTree>
    <p:extLst>
      <p:ext uri="{BB962C8B-B14F-4D97-AF65-F5344CB8AC3E}">
        <p14:creationId xmlns:p14="http://schemas.microsoft.com/office/powerpoint/2010/main" val="3562129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708" y="1052307"/>
            <a:ext cx="10515600" cy="1325563"/>
          </a:xfrm>
        </p:spPr>
        <p:txBody>
          <a:bodyPr>
            <a:normAutofit/>
          </a:bodyPr>
          <a:lstStyle/>
          <a:p>
            <a:r>
              <a:rPr lang="en-GB" sz="2400" b="1" u="sng" dirty="0" smtClean="0">
                <a:latin typeface="Arial" panose="020B0604020202020204" pitchFamily="34" charset="0"/>
                <a:ea typeface="Times New Roman" panose="02020603050405020304" pitchFamily="18" charset="0"/>
                <a:cs typeface="Arial" panose="020B0604020202020204" pitchFamily="34" charset="0"/>
              </a:rPr>
              <a:t>S2-2208284</a:t>
            </a:r>
            <a:endParaRPr lang="fr-FR"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39708" y="2248845"/>
            <a:ext cx="10954871" cy="3109446"/>
          </a:xfrm>
        </p:spPr>
        <p:txBody>
          <a:bodyPr>
            <a:normAutofit/>
          </a:bodyPr>
          <a:lstStyle/>
          <a:p>
            <a:pPr marL="0" indent="0">
              <a:buNone/>
            </a:pPr>
            <a:r>
              <a:rPr lang="en-GB" sz="2000" dirty="0"/>
              <a:t>The following are conclusions on mobility management and/or power saving:</a:t>
            </a:r>
            <a:endParaRPr lang="fr-FR" sz="2000" dirty="0"/>
          </a:p>
          <a:p>
            <a:pPr marL="0" indent="0">
              <a:buNone/>
            </a:pPr>
            <a:r>
              <a:rPr lang="en-GB" sz="2000" dirty="0" smtClean="0"/>
              <a:t>-	</a:t>
            </a:r>
            <a:r>
              <a:rPr lang="en-GB" sz="2000" dirty="0" smtClean="0">
                <a:solidFill>
                  <a:srgbClr val="00B0F0"/>
                </a:solidFill>
              </a:rPr>
              <a:t>Satellite </a:t>
            </a:r>
            <a:r>
              <a:rPr lang="en-GB" sz="2000" dirty="0">
                <a:solidFill>
                  <a:srgbClr val="00B0F0"/>
                </a:solidFill>
              </a:rPr>
              <a:t>related coverage times can be provided by an AF to the MME/AMF via SCEF/NEF exposure. The existing AF-provided values for Maximum Latency(s) and Maximum Response Time(s) can be provided to indicate suitable times for a UE using satellite access in discontinuous coverage</a:t>
            </a:r>
            <a:r>
              <a:rPr lang="en-GB" sz="2000" dirty="0"/>
              <a:t>. </a:t>
            </a:r>
            <a:r>
              <a:rPr lang="en-GB" sz="2000" dirty="0">
                <a:solidFill>
                  <a:srgbClr val="7030A0"/>
                </a:solidFill>
              </a:rPr>
              <a:t>In addition, in-coverage and out-of-coverage times can be provided for a UE. </a:t>
            </a:r>
            <a:r>
              <a:rPr lang="en-GB" sz="2000" dirty="0">
                <a:solidFill>
                  <a:schemeClr val="accent4">
                    <a:lumMod val="75000"/>
                  </a:schemeClr>
                </a:solidFill>
              </a:rPr>
              <a:t>The AMF/MME can use this information to determine suitable NAS timer and buffering time values. </a:t>
            </a:r>
            <a:endParaRPr lang="fr-FR" sz="2000" dirty="0">
              <a:solidFill>
                <a:schemeClr val="accent4">
                  <a:lumMod val="75000"/>
                </a:schemeClr>
              </a:solidFill>
            </a:endParaRPr>
          </a:p>
          <a:p>
            <a:pPr marL="0" indent="0">
              <a:buNone/>
            </a:pPr>
            <a:r>
              <a:rPr lang="en-GB" sz="2000" dirty="0" smtClean="0">
                <a:solidFill>
                  <a:schemeClr val="accent4">
                    <a:lumMod val="75000"/>
                  </a:schemeClr>
                </a:solidFill>
              </a:rPr>
              <a:t>-	In </a:t>
            </a:r>
            <a:r>
              <a:rPr lang="en-GB" sz="2000" dirty="0">
                <a:solidFill>
                  <a:schemeClr val="accent4">
                    <a:lumMod val="75000"/>
                  </a:schemeClr>
                </a:solidFill>
              </a:rPr>
              <a:t>addition, the AMF may be pre-configured with suitable periodic registration timer value and deregistration timer values as already is defined for MME in Rel-17. </a:t>
            </a:r>
            <a:endParaRPr lang="fr-FR" sz="2000" dirty="0">
              <a:solidFill>
                <a:schemeClr val="accent4">
                  <a:lumMod val="75000"/>
                </a:schemeClr>
              </a:solidFill>
            </a:endParaRPr>
          </a:p>
        </p:txBody>
      </p:sp>
      <p:sp>
        <p:nvSpPr>
          <p:cNvPr id="4" name="Rectangle 3"/>
          <p:cNvSpPr/>
          <p:nvPr/>
        </p:nvSpPr>
        <p:spPr>
          <a:xfrm>
            <a:off x="439708" y="651160"/>
            <a:ext cx="9215471" cy="584775"/>
          </a:xfrm>
          <a:prstGeom prst="rect">
            <a:avLst/>
          </a:prstGeom>
        </p:spPr>
        <p:txBody>
          <a:bodyPr wrap="none">
            <a:spAutoFit/>
          </a:bodyPr>
          <a:lstStyle/>
          <a:p>
            <a:pPr>
              <a:spcBef>
                <a:spcPts val="900"/>
              </a:spcBef>
              <a:spcAft>
                <a:spcPts val="900"/>
              </a:spcAft>
            </a:pPr>
            <a:r>
              <a:rPr lang="en-GB" sz="3200" b="1" dirty="0" smtClean="0">
                <a:cs typeface="Times New Roman" panose="02020603050405020304" pitchFamily="18" charset="0"/>
              </a:rPr>
              <a:t>§ general </a:t>
            </a:r>
            <a:r>
              <a:rPr lang="en-GB" sz="3200" b="1" dirty="0">
                <a:cs typeface="Times New Roman" panose="02020603050405020304" pitchFamily="18" charset="0"/>
              </a:rPr>
              <a:t>mobility management and/or power saving</a:t>
            </a:r>
            <a:endParaRPr lang="fr-FR" sz="3200" b="1" dirty="0">
              <a:cs typeface="Times New Roman" panose="02020603050405020304" pitchFamily="18" charset="0"/>
            </a:endParaRPr>
          </a:p>
        </p:txBody>
      </p:sp>
      <p:sp>
        <p:nvSpPr>
          <p:cNvPr id="9" name="TextBox 8"/>
          <p:cNvSpPr txBox="1"/>
          <p:nvPr/>
        </p:nvSpPr>
        <p:spPr>
          <a:xfrm>
            <a:off x="4172932" y="-70366"/>
            <a:ext cx="2390399" cy="400110"/>
          </a:xfrm>
          <a:prstGeom prst="rect">
            <a:avLst/>
          </a:prstGeom>
          <a:noFill/>
        </p:spPr>
        <p:txBody>
          <a:bodyPr wrap="none" rtlCol="0">
            <a:spAutoFit/>
          </a:bodyPr>
          <a:lstStyle/>
          <a:p>
            <a:pPr algn="ctr"/>
            <a:r>
              <a:rPr lang="fr-FR" sz="2000" b="1" i="1" dirty="0" smtClean="0"/>
              <a:t>Conclusions </a:t>
            </a:r>
            <a:r>
              <a:rPr lang="fr-FR" sz="2000" b="1" i="1" dirty="0" err="1" smtClean="0"/>
              <a:t>analysis</a:t>
            </a:r>
            <a:r>
              <a:rPr lang="fr-FR" sz="2000" b="1" i="1" dirty="0" smtClean="0"/>
              <a:t> </a:t>
            </a:r>
            <a:endParaRPr lang="fr-FR" sz="2000" b="1" i="1" dirty="0"/>
          </a:p>
        </p:txBody>
      </p:sp>
    </p:spTree>
    <p:extLst>
      <p:ext uri="{BB962C8B-B14F-4D97-AF65-F5344CB8AC3E}">
        <p14:creationId xmlns:p14="http://schemas.microsoft.com/office/powerpoint/2010/main" val="955305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18672" y="45412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u="sng" dirty="0" smtClean="0">
                <a:latin typeface="Arial" panose="020B0604020202020204" pitchFamily="34" charset="0"/>
                <a:ea typeface="Times New Roman" panose="02020603050405020304" pitchFamily="18" charset="0"/>
                <a:cs typeface="Arial" panose="020B0604020202020204" pitchFamily="34" charset="0"/>
              </a:rPr>
              <a:t>S2-2208511</a:t>
            </a:r>
            <a:endParaRPr lang="fr-FR" sz="2400" dirty="0">
              <a:latin typeface="Arial" panose="020B0604020202020204" pitchFamily="34" charset="0"/>
              <a:cs typeface="Arial" panose="020B0604020202020204" pitchFamily="34" charset="0"/>
            </a:endParaRPr>
          </a:p>
        </p:txBody>
      </p:sp>
      <p:sp>
        <p:nvSpPr>
          <p:cNvPr id="6" name="Rectangle 5"/>
          <p:cNvSpPr/>
          <p:nvPr/>
        </p:nvSpPr>
        <p:spPr>
          <a:xfrm>
            <a:off x="653143" y="1779692"/>
            <a:ext cx="10381129" cy="4093428"/>
          </a:xfrm>
          <a:prstGeom prst="rect">
            <a:avLst/>
          </a:prstGeom>
        </p:spPr>
        <p:txBody>
          <a:bodyPr wrap="square">
            <a:spAutoFit/>
          </a:bodyPr>
          <a:lstStyle/>
          <a:p>
            <a:r>
              <a:rPr lang="en-US" sz="2000" dirty="0" smtClean="0"/>
              <a:t>The following are conclusions for mobility management and/or power saving:</a:t>
            </a:r>
          </a:p>
          <a:p>
            <a:endParaRPr lang="en-US" sz="2000" dirty="0" smtClean="0"/>
          </a:p>
          <a:p>
            <a:r>
              <a:rPr lang="en-US" sz="2000" dirty="0" smtClean="0"/>
              <a:t>-	</a:t>
            </a:r>
            <a:r>
              <a:rPr lang="en-US" sz="2000" dirty="0" smtClean="0">
                <a:solidFill>
                  <a:srgbClr val="00B0F0"/>
                </a:solidFill>
              </a:rPr>
              <a:t>The AMF/MME obtains satellite assistance information (e.g., ephemeris data) from OAM 	or a 3rd party server.</a:t>
            </a:r>
          </a:p>
          <a:p>
            <a:r>
              <a:rPr lang="en-US" sz="2000" dirty="0" smtClean="0">
                <a:solidFill>
                  <a:schemeClr val="accent4">
                    <a:lumMod val="75000"/>
                  </a:schemeClr>
                </a:solidFill>
              </a:rPr>
              <a:t>-	The AMF/MME determines mobility management and power saving parameters based on 	the coverage information for the UE.</a:t>
            </a:r>
          </a:p>
          <a:p>
            <a:r>
              <a:rPr lang="en-US" sz="2000" dirty="0" smtClean="0">
                <a:solidFill>
                  <a:schemeClr val="accent4">
                    <a:lumMod val="75000"/>
                  </a:schemeClr>
                </a:solidFill>
              </a:rPr>
              <a:t>-	If the AMF/MME detects that the UE in CM-CONNECTED is about to leave the current 	satellite coverage based on the coverage information, the AMF/MME may trigger N2/S1 	release procedure to move UE into CM-IDLE state.</a:t>
            </a:r>
          </a:p>
          <a:p>
            <a:r>
              <a:rPr lang="en-US" sz="2000" dirty="0" smtClean="0">
                <a:solidFill>
                  <a:schemeClr val="accent4">
                    <a:lumMod val="75000"/>
                  </a:schemeClr>
                </a:solidFill>
              </a:rPr>
              <a:t>-	AMF/MME configures mobility management and power saving parameters using 	UCU/GUTI reallocation procedures before the UE leaves the satellite coverage.</a:t>
            </a:r>
          </a:p>
          <a:p>
            <a:r>
              <a:rPr lang="en-US" sz="2000" dirty="0" smtClean="0">
                <a:solidFill>
                  <a:schemeClr val="accent4">
                    <a:lumMod val="75000"/>
                  </a:schemeClr>
                </a:solidFill>
              </a:rPr>
              <a:t>-	Optionally, AMF can provide a </a:t>
            </a:r>
            <a:r>
              <a:rPr lang="en-US" sz="2000" dirty="0" err="1" smtClean="0">
                <a:solidFill>
                  <a:schemeClr val="accent4">
                    <a:lumMod val="75000"/>
                  </a:schemeClr>
                </a:solidFill>
              </a:rPr>
              <a:t>backoff</a:t>
            </a:r>
            <a:r>
              <a:rPr lang="en-US" sz="2000" dirty="0" smtClean="0">
                <a:solidFill>
                  <a:schemeClr val="accent4">
                    <a:lumMod val="75000"/>
                  </a:schemeClr>
                </a:solidFill>
              </a:rPr>
              <a:t> timer to prevent the UE from sending MO 	data/</a:t>
            </a:r>
            <a:r>
              <a:rPr lang="en-US" sz="2000" dirty="0" err="1" smtClean="0">
                <a:solidFill>
                  <a:schemeClr val="accent4">
                    <a:lumMod val="75000"/>
                  </a:schemeClr>
                </a:solidFill>
              </a:rPr>
              <a:t>signalling</a:t>
            </a:r>
            <a:r>
              <a:rPr lang="en-US" sz="2000" dirty="0" smtClean="0">
                <a:solidFill>
                  <a:schemeClr val="accent4">
                    <a:lumMod val="75000"/>
                  </a:schemeClr>
                </a:solidFill>
              </a:rPr>
              <a:t> while out of coverage.</a:t>
            </a:r>
            <a:endParaRPr lang="en-US" sz="2000" dirty="0">
              <a:solidFill>
                <a:schemeClr val="accent4">
                  <a:lumMod val="75000"/>
                </a:schemeClr>
              </a:solidFill>
            </a:endParaRPr>
          </a:p>
        </p:txBody>
      </p:sp>
      <p:sp>
        <p:nvSpPr>
          <p:cNvPr id="8" name="TextBox 7"/>
          <p:cNvSpPr txBox="1"/>
          <p:nvPr/>
        </p:nvSpPr>
        <p:spPr>
          <a:xfrm>
            <a:off x="4128049" y="-70366"/>
            <a:ext cx="2480166" cy="400110"/>
          </a:xfrm>
          <a:prstGeom prst="rect">
            <a:avLst/>
          </a:prstGeom>
          <a:noFill/>
        </p:spPr>
        <p:txBody>
          <a:bodyPr wrap="none" rtlCol="0">
            <a:spAutoFit/>
          </a:bodyPr>
          <a:lstStyle/>
          <a:p>
            <a:pPr algn="ctr"/>
            <a:r>
              <a:rPr lang="fr-FR" sz="2000" b="1" i="1" dirty="0" smtClean="0"/>
              <a:t>Conclusions </a:t>
            </a:r>
            <a:r>
              <a:rPr lang="fr-FR" sz="2000" b="1" i="1" dirty="0" err="1" smtClean="0"/>
              <a:t>analysis</a:t>
            </a:r>
            <a:r>
              <a:rPr lang="fr-FR" sz="2000" b="1" i="1" dirty="0" smtClean="0"/>
              <a:t> </a:t>
            </a:r>
            <a:endParaRPr lang="fr-FR" sz="2000" b="1" i="1" dirty="0"/>
          </a:p>
        </p:txBody>
      </p:sp>
    </p:spTree>
    <p:extLst>
      <p:ext uri="{BB962C8B-B14F-4D97-AF65-F5344CB8AC3E}">
        <p14:creationId xmlns:p14="http://schemas.microsoft.com/office/powerpoint/2010/main" val="3262005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91884" y="1666250"/>
            <a:ext cx="11571515" cy="4524315"/>
          </a:xfrm>
          <a:prstGeom prst="rect">
            <a:avLst/>
          </a:prstGeom>
        </p:spPr>
        <p:txBody>
          <a:bodyPr wrap="square">
            <a:spAutoFit/>
          </a:bodyPr>
          <a:lstStyle/>
          <a:p>
            <a:r>
              <a:rPr lang="en-US" dirty="0" smtClean="0"/>
              <a:t>The following are conclusions on mobility management and/or power saving:</a:t>
            </a:r>
          </a:p>
          <a:p>
            <a:r>
              <a:rPr lang="en-US" dirty="0" smtClean="0">
                <a:solidFill>
                  <a:srgbClr val="00B0F0"/>
                </a:solidFill>
              </a:rPr>
              <a:t>-	The AMF/MME obtains satellite related information (e.g. satellite ephemeris, satellite footprint) from OAM or a 	3rd party server.</a:t>
            </a:r>
          </a:p>
          <a:p>
            <a:r>
              <a:rPr lang="en-US" dirty="0" smtClean="0">
                <a:solidFill>
                  <a:srgbClr val="00B0F0"/>
                </a:solidFill>
              </a:rPr>
              <a:t>-	The AMF/MME obtains the coverage information for the UE, based on the UE location information, the satellite 	related information, and optionally UE mobility information from an AF/UE and/or NWDAF (only apply to 5GC).</a:t>
            </a:r>
          </a:p>
          <a:p>
            <a:r>
              <a:rPr lang="en-US" dirty="0" smtClean="0">
                <a:solidFill>
                  <a:srgbClr val="92D050"/>
                </a:solidFill>
              </a:rPr>
              <a:t>-	For the case when UE mobility is known or predicable:</a:t>
            </a:r>
          </a:p>
          <a:p>
            <a:r>
              <a:rPr lang="en-US" dirty="0" smtClean="0">
                <a:solidFill>
                  <a:srgbClr val="C00000"/>
                </a:solidFill>
              </a:rPr>
              <a:t>-	The UE initiates Mobility Registration Update procedure/TAU procedure using the existing mechanism defined in 	TS 23.502 [3] and TS 23.401 [5].</a:t>
            </a:r>
          </a:p>
          <a:p>
            <a:r>
              <a:rPr lang="en-US" dirty="0" smtClean="0"/>
              <a:t>-	</a:t>
            </a:r>
            <a:r>
              <a:rPr lang="en-US" dirty="0" smtClean="0">
                <a:solidFill>
                  <a:schemeClr val="accent4">
                    <a:lumMod val="75000"/>
                  </a:schemeClr>
                </a:solidFill>
              </a:rPr>
              <a:t>The AMF/MME configures the UEs mobility management and power saving parameters, e.g. MRU/TAU timer, 	active time, </a:t>
            </a:r>
            <a:r>
              <a:rPr lang="en-US" dirty="0" err="1" smtClean="0">
                <a:solidFill>
                  <a:schemeClr val="accent4">
                    <a:lumMod val="75000"/>
                  </a:schemeClr>
                </a:solidFill>
              </a:rPr>
              <a:t>eDRX</a:t>
            </a:r>
            <a:r>
              <a:rPr lang="en-US" dirty="0" smtClean="0">
                <a:solidFill>
                  <a:schemeClr val="accent4">
                    <a:lumMod val="75000"/>
                  </a:schemeClr>
                </a:solidFill>
              </a:rPr>
              <a:t>, based on the coverage information, to make sure the UE in power saving mode out of 	network coverage, to avoid the network de-registering or detaching the UE, or attempting to page the UE during 	this time. The UE may use this information to help determine when it can access a network.</a:t>
            </a:r>
          </a:p>
          <a:p>
            <a:r>
              <a:rPr lang="en-US" dirty="0" smtClean="0">
                <a:solidFill>
                  <a:srgbClr val="92D050"/>
                </a:solidFill>
              </a:rPr>
              <a:t>-	For the case when UE mobility is not known or predictable:</a:t>
            </a:r>
          </a:p>
          <a:p>
            <a:r>
              <a:rPr lang="en-US" dirty="0" smtClean="0">
                <a:solidFill>
                  <a:srgbClr val="C00000"/>
                </a:solidFill>
              </a:rPr>
              <a:t>-	The UE notifies the AMF/MME when it is about to leave coverage.</a:t>
            </a:r>
          </a:p>
          <a:p>
            <a:r>
              <a:rPr lang="en-US" dirty="0" smtClean="0">
                <a:solidFill>
                  <a:schemeClr val="accent4">
                    <a:lumMod val="50000"/>
                  </a:schemeClr>
                </a:solidFill>
              </a:rPr>
              <a:t>-	</a:t>
            </a:r>
            <a:r>
              <a:rPr lang="en-US" dirty="0" smtClean="0">
                <a:solidFill>
                  <a:schemeClr val="accent4">
                    <a:lumMod val="75000"/>
                  </a:schemeClr>
                </a:solidFill>
              </a:rPr>
              <a:t>The AMF/MME sets an implicit detach timer based on the coverage information to avoid de-registering or 	detaching the UE, or attempting to page the UE when it is in discontinuous coverage.</a:t>
            </a:r>
            <a:endParaRPr lang="en-US" dirty="0">
              <a:solidFill>
                <a:schemeClr val="accent4">
                  <a:lumMod val="75000"/>
                </a:schemeClr>
              </a:solidFill>
            </a:endParaRPr>
          </a:p>
        </p:txBody>
      </p:sp>
      <p:sp>
        <p:nvSpPr>
          <p:cNvPr id="6" name="Title 1"/>
          <p:cNvSpPr txBox="1">
            <a:spLocks/>
          </p:cNvSpPr>
          <p:nvPr/>
        </p:nvSpPr>
        <p:spPr>
          <a:xfrm>
            <a:off x="518672" y="45412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u="sng" dirty="0" smtClean="0">
                <a:latin typeface="Arial" panose="020B0604020202020204" pitchFamily="34" charset="0"/>
                <a:ea typeface="Times New Roman" panose="02020603050405020304" pitchFamily="18" charset="0"/>
                <a:cs typeface="Arial" panose="020B0604020202020204" pitchFamily="34" charset="0"/>
              </a:rPr>
              <a:t>S2-2208669</a:t>
            </a:r>
            <a:endParaRPr lang="fr-FR" sz="2400" dirty="0">
              <a:latin typeface="Arial" panose="020B0604020202020204" pitchFamily="34" charset="0"/>
              <a:cs typeface="Arial" panose="020B0604020202020204" pitchFamily="34" charset="0"/>
            </a:endParaRPr>
          </a:p>
        </p:txBody>
      </p:sp>
      <p:sp>
        <p:nvSpPr>
          <p:cNvPr id="8" name="TextBox 7"/>
          <p:cNvSpPr txBox="1"/>
          <p:nvPr/>
        </p:nvSpPr>
        <p:spPr>
          <a:xfrm>
            <a:off x="4172932" y="-70366"/>
            <a:ext cx="2390399" cy="400110"/>
          </a:xfrm>
          <a:prstGeom prst="rect">
            <a:avLst/>
          </a:prstGeom>
          <a:noFill/>
        </p:spPr>
        <p:txBody>
          <a:bodyPr wrap="none" rtlCol="0">
            <a:spAutoFit/>
          </a:bodyPr>
          <a:lstStyle/>
          <a:p>
            <a:pPr algn="ctr"/>
            <a:r>
              <a:rPr lang="fr-FR" sz="2000" b="1" i="1" dirty="0" smtClean="0"/>
              <a:t>Conclusions </a:t>
            </a:r>
            <a:r>
              <a:rPr lang="fr-FR" sz="2000" b="1" i="1" dirty="0" err="1" smtClean="0"/>
              <a:t>analysis</a:t>
            </a:r>
            <a:r>
              <a:rPr lang="fr-FR" sz="2000" b="1" i="1" dirty="0" smtClean="0"/>
              <a:t> </a:t>
            </a:r>
            <a:endParaRPr lang="fr-FR" sz="2000" b="1" i="1" dirty="0"/>
          </a:p>
        </p:txBody>
      </p:sp>
    </p:spTree>
    <p:extLst>
      <p:ext uri="{BB962C8B-B14F-4D97-AF65-F5344CB8AC3E}">
        <p14:creationId xmlns:p14="http://schemas.microsoft.com/office/powerpoint/2010/main" val="381352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44781" y="11238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u="sng" dirty="0" smtClean="0">
                <a:latin typeface="Arial" panose="020B0604020202020204" pitchFamily="34" charset="0"/>
                <a:ea typeface="Times New Roman" panose="02020603050405020304" pitchFamily="18" charset="0"/>
                <a:cs typeface="Arial" panose="020B0604020202020204" pitchFamily="34" charset="0"/>
              </a:rPr>
              <a:t>S2-2208784</a:t>
            </a:r>
            <a:endParaRPr lang="fr-FR" sz="2400" dirty="0">
              <a:latin typeface="Arial" panose="020B0604020202020204" pitchFamily="34" charset="0"/>
              <a:cs typeface="Arial" panose="020B0604020202020204" pitchFamily="34" charset="0"/>
            </a:endParaRPr>
          </a:p>
        </p:txBody>
      </p:sp>
      <p:sp>
        <p:nvSpPr>
          <p:cNvPr id="2" name="Rectangle 1"/>
          <p:cNvSpPr/>
          <p:nvPr/>
        </p:nvSpPr>
        <p:spPr>
          <a:xfrm>
            <a:off x="574091" y="1437946"/>
            <a:ext cx="11397343" cy="4801314"/>
          </a:xfrm>
          <a:prstGeom prst="rect">
            <a:avLst/>
          </a:prstGeom>
        </p:spPr>
        <p:txBody>
          <a:bodyPr wrap="square">
            <a:spAutoFit/>
          </a:bodyPr>
          <a:lstStyle/>
          <a:p>
            <a:r>
              <a:rPr lang="en-US" dirty="0" smtClean="0"/>
              <a:t>It is concluded that preferable system assumptions (</a:t>
            </a:r>
            <a:r>
              <a:rPr lang="en-US" dirty="0" err="1" smtClean="0"/>
              <a:t>psa</a:t>
            </a:r>
            <a:r>
              <a:rPr lang="en-US" dirty="0" smtClean="0"/>
              <a:t>) and </a:t>
            </a:r>
            <a:r>
              <a:rPr lang="en-US" dirty="0" err="1" smtClean="0"/>
              <a:t>behaviour</a:t>
            </a:r>
            <a:r>
              <a:rPr lang="en-US" dirty="0" smtClean="0"/>
              <a:t> are the following:</a:t>
            </a:r>
          </a:p>
          <a:p>
            <a:r>
              <a:rPr lang="en-US" dirty="0" smtClean="0"/>
              <a:t>1.	(case1)</a:t>
            </a:r>
            <a:r>
              <a:rPr lang="en-US" dirty="0" smtClean="0">
                <a:solidFill>
                  <a:srgbClr val="92D050"/>
                </a:solidFill>
              </a:rPr>
              <a:t> If UE precise location and mobility is known or predicable by the NW</a:t>
            </a:r>
            <a:r>
              <a:rPr lang="en-US" dirty="0" smtClean="0"/>
              <a:t>, </a:t>
            </a:r>
            <a:r>
              <a:rPr lang="en-US" dirty="0" smtClean="0">
                <a:solidFill>
                  <a:schemeClr val="accent4">
                    <a:lumMod val="75000"/>
                  </a:schemeClr>
                </a:solidFill>
              </a:rPr>
              <a:t>the NW determines the UE 	</a:t>
            </a:r>
            <a:r>
              <a:rPr lang="en-US" dirty="0" err="1" smtClean="0">
                <a:solidFill>
                  <a:schemeClr val="accent4">
                    <a:lumMod val="75000"/>
                  </a:schemeClr>
                </a:solidFill>
              </a:rPr>
              <a:t>behaviour</a:t>
            </a:r>
            <a:r>
              <a:rPr lang="en-US" dirty="0" smtClean="0">
                <a:solidFill>
                  <a:schemeClr val="accent4">
                    <a:lumMod val="75000"/>
                  </a:schemeClr>
                </a:solidFill>
              </a:rPr>
              <a:t> for power saving procedures (PSM, </a:t>
            </a:r>
            <a:r>
              <a:rPr lang="en-US" dirty="0" err="1" smtClean="0">
                <a:solidFill>
                  <a:schemeClr val="accent4">
                    <a:lumMod val="75000"/>
                  </a:schemeClr>
                </a:solidFill>
              </a:rPr>
              <a:t>eDRX</a:t>
            </a:r>
            <a:r>
              <a:rPr lang="en-US" dirty="0" smtClean="0">
                <a:solidFill>
                  <a:schemeClr val="accent4">
                    <a:lumMod val="75000"/>
                  </a:schemeClr>
                </a:solidFill>
              </a:rPr>
              <a:t>, MICO, HLCOM…) and plan the paging accordingly. </a:t>
            </a:r>
            <a:r>
              <a:rPr lang="en-US" dirty="0" smtClean="0"/>
              <a:t>	</a:t>
            </a:r>
            <a:r>
              <a:rPr lang="en-US" dirty="0" smtClean="0">
                <a:solidFill>
                  <a:srgbClr val="00B0F0"/>
                </a:solidFill>
              </a:rPr>
              <a:t>AMF/MME needs to retrieve information of satellite coverage for the UE from dedicated processing in another 	node in CN and/or via SCEF/NEF</a:t>
            </a:r>
            <a:r>
              <a:rPr lang="en-US" dirty="0" smtClean="0"/>
              <a:t>. </a:t>
            </a:r>
            <a:r>
              <a:rPr lang="en-US" dirty="0" smtClean="0">
                <a:solidFill>
                  <a:srgbClr val="7030A0"/>
                </a:solidFill>
              </a:rPr>
              <a:t>If possible, accurate coverage information is shared with UE</a:t>
            </a:r>
            <a:r>
              <a:rPr lang="en-US" dirty="0" smtClean="0"/>
              <a:t>.  </a:t>
            </a:r>
          </a:p>
          <a:p>
            <a:r>
              <a:rPr lang="en-US" dirty="0" smtClean="0">
                <a:solidFill>
                  <a:srgbClr val="00B0F0"/>
                </a:solidFill>
              </a:rPr>
              <a:t>	The necessary logic to determine if a (set of) position(s) or logical entity (Tracking Area) will (when and how) 	be included in satellite earth footprint for a given period is done:</a:t>
            </a:r>
          </a:p>
          <a:p>
            <a:endParaRPr lang="en-US" dirty="0" smtClean="0">
              <a:solidFill>
                <a:srgbClr val="00B0F0"/>
              </a:solidFill>
            </a:endParaRPr>
          </a:p>
          <a:p>
            <a:r>
              <a:rPr lang="en-US" dirty="0" smtClean="0">
                <a:solidFill>
                  <a:srgbClr val="00B0F0"/>
                </a:solidFill>
              </a:rPr>
              <a:t>1.1.	(case1.1) In a CN Network Function in 5GC case and the information from Satellite Network Centre are 	conveyed via NEF.</a:t>
            </a:r>
          </a:p>
          <a:p>
            <a:r>
              <a:rPr lang="en-US" dirty="0" smtClean="0">
                <a:solidFill>
                  <a:srgbClr val="00B0F0"/>
                </a:solidFill>
              </a:rPr>
              <a:t>1.2.	(case1.2) By external (to CN) Application Server, through SCEF interface, in EPC case.</a:t>
            </a:r>
          </a:p>
          <a:p>
            <a:endParaRPr lang="en-US" dirty="0" smtClean="0"/>
          </a:p>
          <a:p>
            <a:pPr marL="342900" indent="-342900">
              <a:buAutoNum type="arabicPeriod" startAt="2"/>
            </a:pPr>
            <a:r>
              <a:rPr lang="en-US" dirty="0" smtClean="0"/>
              <a:t>(case2) To cover the uses cases where </a:t>
            </a:r>
            <a:r>
              <a:rPr lang="en-US" dirty="0" smtClean="0">
                <a:solidFill>
                  <a:srgbClr val="92D050"/>
                </a:solidFill>
              </a:rPr>
              <a:t>the NW does not know UE precise location and mobility</a:t>
            </a:r>
            <a:r>
              <a:rPr lang="en-US" dirty="0" smtClean="0"/>
              <a:t>, it is necessary to have a backup mechanism where the </a:t>
            </a:r>
            <a:r>
              <a:rPr lang="en-US" dirty="0" smtClean="0">
                <a:solidFill>
                  <a:srgbClr val="C00000"/>
                </a:solidFill>
              </a:rPr>
              <a:t>UE determines its </a:t>
            </a:r>
            <a:r>
              <a:rPr lang="en-US" dirty="0" err="1" smtClean="0">
                <a:solidFill>
                  <a:srgbClr val="C00000"/>
                </a:solidFill>
              </a:rPr>
              <a:t>behaviour</a:t>
            </a:r>
            <a:r>
              <a:rPr lang="en-US" dirty="0" smtClean="0">
                <a:solidFill>
                  <a:srgbClr val="C00000"/>
                </a:solidFill>
              </a:rPr>
              <a:t> by itself</a:t>
            </a:r>
            <a:r>
              <a:rPr lang="en-US" dirty="0" smtClean="0"/>
              <a:t>, </a:t>
            </a:r>
            <a:r>
              <a:rPr lang="en-US" dirty="0" smtClean="0">
                <a:solidFill>
                  <a:srgbClr val="7030A0"/>
                </a:solidFill>
              </a:rPr>
              <a:t>but with coverage information retrieves from the network with enhanced solution compared to R17. </a:t>
            </a:r>
          </a:p>
          <a:p>
            <a:pPr marL="342900" indent="-342900">
              <a:buAutoNum type="arabicPeriod" startAt="2"/>
            </a:pPr>
            <a:endParaRPr lang="en-US" dirty="0" smtClean="0"/>
          </a:p>
          <a:p>
            <a:r>
              <a:rPr lang="en-US" dirty="0" smtClean="0">
                <a:solidFill>
                  <a:srgbClr val="92D050"/>
                </a:solidFill>
              </a:rPr>
              <a:t>3.	The solutions for (a) must take precedence over the solutions for (b) if both co-exists.   </a:t>
            </a:r>
            <a:endParaRPr lang="en-US" dirty="0">
              <a:solidFill>
                <a:srgbClr val="92D050"/>
              </a:solidFill>
            </a:endParaRPr>
          </a:p>
        </p:txBody>
      </p:sp>
      <p:sp>
        <p:nvSpPr>
          <p:cNvPr id="7" name="TextBox 6"/>
          <p:cNvSpPr txBox="1"/>
          <p:nvPr/>
        </p:nvSpPr>
        <p:spPr>
          <a:xfrm>
            <a:off x="4172932" y="-70366"/>
            <a:ext cx="2390399" cy="400110"/>
          </a:xfrm>
          <a:prstGeom prst="rect">
            <a:avLst/>
          </a:prstGeom>
          <a:noFill/>
        </p:spPr>
        <p:txBody>
          <a:bodyPr wrap="none" rtlCol="0">
            <a:spAutoFit/>
          </a:bodyPr>
          <a:lstStyle/>
          <a:p>
            <a:pPr algn="ctr"/>
            <a:r>
              <a:rPr lang="fr-FR" sz="2000" b="1" i="1" dirty="0" smtClean="0"/>
              <a:t>Conclusions </a:t>
            </a:r>
            <a:r>
              <a:rPr lang="fr-FR" sz="2000" b="1" i="1" dirty="0" err="1" smtClean="0"/>
              <a:t>analysis</a:t>
            </a:r>
            <a:r>
              <a:rPr lang="fr-FR" sz="2000" b="1" i="1" dirty="0" smtClean="0"/>
              <a:t> </a:t>
            </a:r>
            <a:endParaRPr lang="fr-FR" sz="2000" b="1" i="1" dirty="0"/>
          </a:p>
        </p:txBody>
      </p:sp>
    </p:spTree>
    <p:extLst>
      <p:ext uri="{BB962C8B-B14F-4D97-AF65-F5344CB8AC3E}">
        <p14:creationId xmlns:p14="http://schemas.microsoft.com/office/powerpoint/2010/main" val="2740007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6565" y="1012127"/>
            <a:ext cx="4580100" cy="584775"/>
          </a:xfrm>
          <a:prstGeom prst="rect">
            <a:avLst/>
          </a:prstGeom>
        </p:spPr>
        <p:txBody>
          <a:bodyPr wrap="none">
            <a:spAutoFit/>
          </a:bodyPr>
          <a:lstStyle/>
          <a:p>
            <a:pPr>
              <a:spcBef>
                <a:spcPts val="900"/>
              </a:spcBef>
              <a:spcAft>
                <a:spcPts val="900"/>
              </a:spcAft>
            </a:pPr>
            <a:r>
              <a:rPr lang="en-GB" sz="3200" b="1" dirty="0">
                <a:cs typeface="Times New Roman" panose="02020603050405020304" pitchFamily="18" charset="0"/>
              </a:rPr>
              <a:t>§ </a:t>
            </a:r>
            <a:r>
              <a:rPr lang="en-GB" sz="3200" b="1" dirty="0" smtClean="0">
                <a:cs typeface="Times New Roman" panose="02020603050405020304" pitchFamily="18" charset="0"/>
              </a:rPr>
              <a:t>R3: </a:t>
            </a:r>
            <a:r>
              <a:rPr lang="en-GB" sz="3200" b="1" dirty="0"/>
              <a:t>RAT/PLMN selection</a:t>
            </a:r>
            <a:endParaRPr lang="fr-FR" sz="3200" b="1" dirty="0">
              <a:cs typeface="Times New Roman" panose="02020603050405020304" pitchFamily="18" charset="0"/>
            </a:endParaRPr>
          </a:p>
        </p:txBody>
      </p:sp>
      <p:sp>
        <p:nvSpPr>
          <p:cNvPr id="6" name="Title 1"/>
          <p:cNvSpPr txBox="1">
            <a:spLocks/>
          </p:cNvSpPr>
          <p:nvPr/>
        </p:nvSpPr>
        <p:spPr>
          <a:xfrm>
            <a:off x="500200" y="159690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u="sng" dirty="0" smtClean="0">
                <a:latin typeface="Arial" panose="020B0604020202020204" pitchFamily="34" charset="0"/>
                <a:ea typeface="Times New Roman" panose="02020603050405020304" pitchFamily="18" charset="0"/>
                <a:cs typeface="Arial" panose="020B0604020202020204" pitchFamily="34" charset="0"/>
              </a:rPr>
              <a:t>S2-2208841</a:t>
            </a:r>
            <a:endParaRPr lang="fr-FR" sz="2400" dirty="0">
              <a:latin typeface="Arial" panose="020B0604020202020204" pitchFamily="34" charset="0"/>
              <a:cs typeface="Arial" panose="020B0604020202020204" pitchFamily="34" charset="0"/>
            </a:endParaRPr>
          </a:p>
        </p:txBody>
      </p:sp>
      <p:sp>
        <p:nvSpPr>
          <p:cNvPr id="7" name="Rectangle 6"/>
          <p:cNvSpPr/>
          <p:nvPr/>
        </p:nvSpPr>
        <p:spPr>
          <a:xfrm>
            <a:off x="833253" y="3202092"/>
            <a:ext cx="10885714" cy="2308324"/>
          </a:xfrm>
          <a:prstGeom prst="rect">
            <a:avLst/>
          </a:prstGeom>
        </p:spPr>
        <p:txBody>
          <a:bodyPr wrap="square">
            <a:spAutoFit/>
          </a:bodyPr>
          <a:lstStyle/>
          <a:p>
            <a:r>
              <a:rPr lang="en-US" dirty="0" smtClean="0">
                <a:solidFill>
                  <a:schemeClr val="accent2">
                    <a:lumMod val="75000"/>
                  </a:schemeClr>
                </a:solidFill>
              </a:rPr>
              <a:t>The following aspects for RAT/PLMN selection are concluded as principles for the normative work.</a:t>
            </a:r>
          </a:p>
          <a:p>
            <a:r>
              <a:rPr lang="en-US" dirty="0" smtClean="0">
                <a:solidFill>
                  <a:schemeClr val="accent2">
                    <a:lumMod val="75000"/>
                  </a:schemeClr>
                </a:solidFill>
              </a:rPr>
              <a:t>R17 specification for discontinuous coverage alone could not deal with all kinds of scenarios in 5G to fulfill the various service requirements. Sol#12 and #13 could help to enhance the service experience in some way.</a:t>
            </a:r>
          </a:p>
          <a:p>
            <a:r>
              <a:rPr lang="en-US" dirty="0" smtClean="0">
                <a:solidFill>
                  <a:schemeClr val="accent2">
                    <a:lumMod val="75000"/>
                  </a:schemeClr>
                </a:solidFill>
              </a:rPr>
              <a:t>During satellite coverage gaps, the following conditions might be used to determine the deactivation of the Access Stratum function, the application of HLCOM function, and the access to other RAT/PLMN:</a:t>
            </a:r>
          </a:p>
          <a:p>
            <a:r>
              <a:rPr lang="en-US" dirty="0" smtClean="0">
                <a:solidFill>
                  <a:schemeClr val="accent2">
                    <a:lumMod val="75000"/>
                  </a:schemeClr>
                </a:solidFill>
              </a:rPr>
              <a:t>-	the service requirements (e.g. Service Continuity, latency of the user plane data transfer);</a:t>
            </a:r>
          </a:p>
          <a:p>
            <a:r>
              <a:rPr lang="en-US" dirty="0" smtClean="0">
                <a:solidFill>
                  <a:schemeClr val="accent2">
                    <a:lumMod val="75000"/>
                  </a:schemeClr>
                </a:solidFill>
              </a:rPr>
              <a:t>-	the network instruction; and</a:t>
            </a:r>
          </a:p>
          <a:p>
            <a:r>
              <a:rPr lang="en-US" dirty="0" smtClean="0">
                <a:solidFill>
                  <a:schemeClr val="accent2">
                    <a:lumMod val="75000"/>
                  </a:schemeClr>
                </a:solidFill>
              </a:rPr>
              <a:t>-	the UE inputs/preference.</a:t>
            </a:r>
            <a:endParaRPr lang="en-US" dirty="0">
              <a:solidFill>
                <a:schemeClr val="accent2">
                  <a:lumMod val="75000"/>
                </a:schemeClr>
              </a:solidFill>
            </a:endParaRPr>
          </a:p>
        </p:txBody>
      </p:sp>
      <p:sp>
        <p:nvSpPr>
          <p:cNvPr id="9" name="TextBox 8"/>
          <p:cNvSpPr txBox="1"/>
          <p:nvPr/>
        </p:nvSpPr>
        <p:spPr>
          <a:xfrm>
            <a:off x="4172932" y="-70366"/>
            <a:ext cx="2390399" cy="400110"/>
          </a:xfrm>
          <a:prstGeom prst="rect">
            <a:avLst/>
          </a:prstGeom>
          <a:noFill/>
        </p:spPr>
        <p:txBody>
          <a:bodyPr wrap="none" rtlCol="0">
            <a:spAutoFit/>
          </a:bodyPr>
          <a:lstStyle/>
          <a:p>
            <a:pPr algn="ctr"/>
            <a:r>
              <a:rPr lang="fr-FR" sz="2000" b="1" i="1" dirty="0" smtClean="0"/>
              <a:t>Conclusions </a:t>
            </a:r>
            <a:r>
              <a:rPr lang="fr-FR" sz="2000" b="1" i="1" dirty="0" err="1" smtClean="0"/>
              <a:t>analysis</a:t>
            </a:r>
            <a:r>
              <a:rPr lang="fr-FR" sz="2000" b="1" i="1" dirty="0" smtClean="0"/>
              <a:t> </a:t>
            </a:r>
            <a:endParaRPr lang="fr-FR" sz="2000" b="1" i="1" dirty="0"/>
          </a:p>
        </p:txBody>
      </p:sp>
    </p:spTree>
    <p:extLst>
      <p:ext uri="{BB962C8B-B14F-4D97-AF65-F5344CB8AC3E}">
        <p14:creationId xmlns:p14="http://schemas.microsoft.com/office/powerpoint/2010/main" val="23854596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6946</Words>
  <Application>Microsoft Office PowerPoint</Application>
  <PresentationFormat>Widescreen</PresentationFormat>
  <Paragraphs>382</Paragraphs>
  <Slides>35</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35</vt:i4>
      </vt:variant>
    </vt:vector>
  </HeadingPairs>
  <TitlesOfParts>
    <vt:vector size="45" baseType="lpstr">
      <vt:lpstr>Malgun Gothic</vt:lpstr>
      <vt:lpstr>SimSun</vt:lpstr>
      <vt:lpstr>Arial</vt:lpstr>
      <vt:lpstr>Calibri</vt:lpstr>
      <vt:lpstr>Calibri Light</vt:lpstr>
      <vt:lpstr>等线</vt:lpstr>
      <vt:lpstr>等线 Light</vt:lpstr>
      <vt:lpstr>MS Mincho</vt:lpstr>
      <vt:lpstr>Times New Roman</vt:lpstr>
      <vt:lpstr>Office Theme</vt:lpstr>
      <vt:lpstr>TR23.700-28 Tdocs Conclusion first analysis rapporteur – Thales – SA2#153 </vt:lpstr>
      <vt:lpstr>PowerPoint Presentation</vt:lpstr>
      <vt:lpstr>PowerPoint Presentation</vt:lpstr>
      <vt:lpstr>PowerPoint Presentation</vt:lpstr>
      <vt:lpstr>S2-2208284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KI#1 Mobility Management enhancement  with discontinuous satellite coverage  </vt:lpstr>
      <vt:lpstr>PowerPoint Presentation</vt:lpstr>
      <vt:lpstr>PowerPoint Presentation</vt:lpstr>
      <vt:lpstr>PowerPoint Presentation</vt:lpstr>
      <vt:lpstr>§ KI#2 Power saving enhancement for UE  in discontinuous coverage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Proposed ways forward (1)</vt:lpstr>
      <vt:lpstr>Proposed ways forward (2)</vt:lpstr>
      <vt:lpstr>Proposed ways forward (3)</vt:lpstr>
      <vt:lpstr>Proposed ways forward (4)</vt:lpstr>
      <vt:lpstr>Proposed ways forward (5)</vt:lpstr>
      <vt:lpstr>Proposed ways forward (6)</vt:lpstr>
      <vt:lpstr>Proposed ways forward (7)</vt:lpstr>
      <vt:lpstr>Proposed ways forward (8)</vt:lpstr>
      <vt:lpstr>Proposed ways forward (9)</vt:lpstr>
      <vt:lpstr>Proposed ways forward (10)</vt:lpstr>
      <vt:lpstr>Proposed ways forward (11)</vt:lpstr>
    </vt:vector>
  </TitlesOfParts>
  <Company>Gemalto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Thales14</dc:creator>
  <cp:lastModifiedBy>Thales14</cp:lastModifiedBy>
  <cp:revision>130</cp:revision>
  <cp:lastPrinted>2022-10-06T10:04:46Z</cp:lastPrinted>
  <dcterms:created xsi:type="dcterms:W3CDTF">2022-10-04T09:42:53Z</dcterms:created>
  <dcterms:modified xsi:type="dcterms:W3CDTF">2022-10-06T14:19:13Z</dcterms:modified>
</cp:coreProperties>
</file>