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789" r:id="rId6"/>
    <p:sldId id="791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1" d="100"/>
          <a:sy n="71" d="100"/>
        </p:scale>
        <p:origin x="73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153E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</a:t>
            </a:r>
            <a:r>
              <a:rPr lang="de-DE" altLang="ko-KR" sz="1200" b="1" kern="1200" dirty="0" err="1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October,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</a:t>
            </a:r>
            <a:r>
              <a:rPr lang="en-GB" altLang="zh-CN" b="1" dirty="0"/>
              <a:t>Report</a:t>
            </a:r>
            <a:endParaRPr lang="en-GB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84791" y="412247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S2-2209209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87" y="1"/>
            <a:ext cx="6827838" cy="550718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557776" y="2077018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General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kern="0" dirty="0" smtClean="0"/>
              <a:t>Total </a:t>
            </a:r>
            <a:r>
              <a:rPr lang="en-US" altLang="de-DE" sz="900" kern="0" dirty="0"/>
              <a:t>TUs requested for </a:t>
            </a:r>
            <a:r>
              <a:rPr lang="en-US" altLang="de-DE" sz="900" kern="0" dirty="0" smtClean="0"/>
              <a:t>study + 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is 4  + 1 TUs: 4TUs are used now for study , and 1 TU </a:t>
            </a:r>
            <a:r>
              <a:rPr lang="en-US" altLang="de-DE" sz="900" kern="0" dirty="0"/>
              <a:t>are </a:t>
            </a:r>
            <a:r>
              <a:rPr lang="en-US" altLang="de-DE" sz="900" kern="0" dirty="0" smtClean="0"/>
              <a:t>remaining for normative </a:t>
            </a:r>
            <a:r>
              <a:rPr lang="en-US" altLang="de-DE" sz="900" kern="0" dirty="0"/>
              <a:t>p</a:t>
            </a:r>
            <a:r>
              <a:rPr lang="en-US" altLang="de-DE" sz="900" kern="0" dirty="0" smtClean="0"/>
              <a:t>hase </a:t>
            </a:r>
            <a:endParaRPr lang="en-US" altLang="de-DE" sz="9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900" dirty="0"/>
              <a:t>TR skeleton , scope, Architecture Assumptions </a:t>
            </a:r>
            <a:r>
              <a:rPr lang="en-US" altLang="de-DE" sz="900" dirty="0" smtClean="0"/>
              <a:t>, Key Issues, solution list are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b="1" dirty="0" smtClean="0">
                <a:solidFill>
                  <a:srgbClr val="00B050"/>
                </a:solidFill>
              </a:rPr>
              <a:t>All conclusions for the 2 Key Issues are agreed during SA2#153</a:t>
            </a:r>
            <a:endParaRPr lang="en-US" altLang="de-DE" sz="1200" b="1" dirty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 smtClean="0"/>
              <a:t>List </a:t>
            </a:r>
            <a:r>
              <a:rPr lang="de-DE" altLang="de-DE" sz="1400" b="1" kern="0" dirty="0" err="1" smtClean="0"/>
              <a:t>of</a:t>
            </a:r>
            <a:r>
              <a:rPr lang="de-DE" altLang="de-DE" sz="1400" b="1" kern="0" dirty="0" smtClean="0"/>
              <a:t> 2 agreed </a:t>
            </a:r>
            <a:r>
              <a:rPr lang="de-DE" altLang="de-DE" sz="1400" b="1" kern="0" dirty="0"/>
              <a:t>Key </a:t>
            </a:r>
            <a:r>
              <a:rPr lang="de-DE" altLang="de-DE" sz="1400" b="1" kern="0" dirty="0" err="1" smtClean="0"/>
              <a:t>Issues</a:t>
            </a:r>
            <a:r>
              <a:rPr lang="de-DE" altLang="de-DE" sz="1400" b="1" kern="0" dirty="0" smtClean="0"/>
              <a:t>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KI#1: </a:t>
            </a:r>
            <a:r>
              <a:rPr lang="en-GB" sz="900" dirty="0"/>
              <a:t>Mobility Management enhancement with discontinuous satellite coverage </a:t>
            </a:r>
            <a:endParaRPr lang="en-GB" sz="9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900" kern="0" dirty="0" smtClean="0"/>
              <a:t>KI#2: </a:t>
            </a:r>
            <a:r>
              <a:rPr lang="en-GB" sz="900" dirty="0"/>
              <a:t>Power saving enhancement for UE in discontinuous </a:t>
            </a:r>
            <a:r>
              <a:rPr lang="en-GB" sz="900" dirty="0" smtClean="0"/>
              <a:t>coverage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List </a:t>
            </a:r>
            <a:r>
              <a:rPr lang="de-DE" altLang="de-DE" sz="1400" b="1" kern="0" dirty="0" err="1"/>
              <a:t>of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smtClean="0"/>
              <a:t>23 </a:t>
            </a:r>
            <a:r>
              <a:rPr lang="de-DE" altLang="de-DE" sz="1400" b="1" kern="0" dirty="0" err="1"/>
              <a:t>agreed</a:t>
            </a:r>
            <a:r>
              <a:rPr lang="de-DE" altLang="de-DE" sz="1400" b="1" kern="0" dirty="0"/>
              <a:t> </a:t>
            </a:r>
            <a:r>
              <a:rPr lang="de-DE" altLang="de-DE" sz="1400" b="1" kern="0" dirty="0" err="1" smtClean="0"/>
              <a:t>solutions</a:t>
            </a:r>
            <a:r>
              <a:rPr lang="de-DE" altLang="de-DE" sz="1400" b="1" kern="0" dirty="0" smtClean="0"/>
              <a:t>: 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Mobility Management enhancement based on coverage information and UE </a:t>
            </a:r>
            <a:r>
              <a:rPr lang="en-US" sz="700" dirty="0" smtClean="0"/>
              <a:t>location</a:t>
            </a:r>
            <a:endParaRPr lang="en-GB" altLang="zh-CN" sz="7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700" kern="0" dirty="0" smtClean="0"/>
              <a:t>Solution#1</a:t>
            </a:r>
            <a:r>
              <a:rPr lang="en-GB" altLang="zh-CN" sz="700" kern="0" dirty="0"/>
              <a:t>: </a:t>
            </a:r>
            <a:r>
              <a:rPr lang="en-GB" sz="700" dirty="0"/>
              <a:t>Power Saving based on AMF awareness of coverage </a:t>
            </a:r>
            <a:r>
              <a:rPr lang="en-GB" sz="700" dirty="0" smtClean="0"/>
              <a:t>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Solution for predictive Power Saving </a:t>
            </a:r>
            <a:r>
              <a:rPr lang="en-US" sz="700" dirty="0" smtClean="0"/>
              <a:t>Mode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New solution for KI#2 on Power Saving mechanisms in case of discontinuous coverage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Solution </a:t>
            </a:r>
            <a:r>
              <a:rPr lang="en-US" sz="700" dirty="0"/>
              <a:t>for KI#2 Power Saving based on updating parameters before releasing </a:t>
            </a:r>
            <a:r>
              <a:rPr lang="en-US" sz="700" dirty="0" err="1"/>
              <a:t>signalling</a:t>
            </a:r>
            <a:r>
              <a:rPr lang="en-US" sz="700" dirty="0"/>
              <a:t> </a:t>
            </a:r>
            <a:r>
              <a:rPr lang="en-US" sz="700" dirty="0" smtClean="0"/>
              <a:t>connection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Solution discontinuous coverage architecture</a:t>
            </a:r>
            <a:r>
              <a:rPr lang="en-GB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#1&amp;2, New Sol:&lt;utilizing discontinuous coverage wait timer for satellite discontinuous coverage scenario</a:t>
            </a:r>
            <a:r>
              <a:rPr lang="en-GB" sz="700" dirty="0" smtClean="0"/>
              <a:t>&gt;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Leaving Coverage </a:t>
            </a:r>
            <a:r>
              <a:rPr lang="en-GB" sz="700" dirty="0" smtClean="0"/>
              <a:t>Notification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#2, New Sol: Modification of Timers when in or out of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UE Reachability Events with Expected in Coverage </a:t>
            </a:r>
            <a:r>
              <a:rPr lang="en-GB" sz="700" dirty="0" smtClean="0"/>
              <a:t>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KI#1 and KI#2, New Sol: Combined UE Coverage Management </a:t>
            </a:r>
            <a:r>
              <a:rPr lang="en-GB" sz="700" dirty="0" smtClean="0"/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on minimizing discontinuous coverage by inter-RAT handover </a:t>
            </a:r>
            <a:r>
              <a:rPr lang="en-GB" sz="700" dirty="0" smtClean="0"/>
              <a:t>processing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Handling when UE enters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KI #1, New Sol: Wait timer for discontinuous </a:t>
            </a:r>
            <a:r>
              <a:rPr lang="en-GB" sz="700" dirty="0" smtClean="0"/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Provision of Coverage Data to a </a:t>
            </a:r>
            <a:r>
              <a:rPr lang="en-GB" sz="700" dirty="0" smtClean="0"/>
              <a:t>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700" dirty="0"/>
              <a:t>New Solution for KI#1, KI#2: Support of UE Triggered Generalized Unavailability </a:t>
            </a:r>
            <a:r>
              <a:rPr lang="en-GB" sz="700" dirty="0" smtClean="0"/>
              <a:t>Period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 </a:t>
            </a:r>
            <a:r>
              <a:rPr lang="en-US" sz="700" dirty="0"/>
              <a:t>#1, KI #2, New solution enabler with coverage information over NAS</a:t>
            </a:r>
            <a:r>
              <a:rPr lang="en-US" sz="7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New Sol: Response to </a:t>
            </a:r>
            <a:r>
              <a:rPr lang="en-US" sz="700" dirty="0" err="1"/>
              <a:t>Nnef_ParameterProvision</a:t>
            </a:r>
            <a:r>
              <a:rPr lang="en-US" sz="700" dirty="0"/>
              <a:t> request containing Maximum Latency				</a:t>
            </a:r>
            <a:endParaRPr lang="en-US" sz="7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Sol: AF-provided coverage time </a:t>
            </a:r>
            <a:r>
              <a:rPr lang="en-US" sz="700" dirty="0" err="1" smtClean="0"/>
              <a:t>informationSolution</a:t>
            </a:r>
            <a:r>
              <a:rPr lang="en-US" sz="700" dirty="0" smtClean="0"/>
              <a:t> </a:t>
            </a:r>
            <a:r>
              <a:rPr lang="en-US" sz="700" dirty="0"/>
              <a:t>for paging enhancement under discontinuous coverage based on definition and management of UE-specific Dynamic Tracking </a:t>
            </a:r>
            <a:r>
              <a:rPr lang="en-US" sz="700" dirty="0" smtClean="0"/>
              <a:t>Areas</a:t>
            </a:r>
            <a:endParaRPr lang="en-US" sz="7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New </a:t>
            </a:r>
            <a:r>
              <a:rPr lang="en-US" sz="700" dirty="0"/>
              <a:t>Solution for KI#2: Network assisted Power Saving </a:t>
            </a:r>
            <a:r>
              <a:rPr lang="en-US" sz="700" dirty="0" smtClean="0"/>
              <a:t>Mechanisms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 smtClean="0"/>
              <a:t>KI#1</a:t>
            </a:r>
            <a:r>
              <a:rPr lang="en-US" sz="700" dirty="0"/>
              <a:t>, KI#2, New solution: Coverage data transfer in 5GS and </a:t>
            </a:r>
            <a:r>
              <a:rPr lang="en-US" sz="700" dirty="0" smtClean="0"/>
              <a:t>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700" dirty="0"/>
              <a:t>Handling of the UE attempt to Connected mode	</a:t>
            </a:r>
            <a:endParaRPr lang="en-GB" sz="8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321254"/>
              </p:ext>
            </p:extLst>
          </p:nvPr>
        </p:nvGraphicFramePr>
        <p:xfrm>
          <a:off x="208742" y="1259135"/>
          <a:ext cx="8810067" cy="7287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74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4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satellite</a:t>
                      </a:r>
                      <a:r>
                        <a:rPr lang="en-GB" altLang="zh-CN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access, Phase2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553619"/>
          </a:xfrm>
        </p:spPr>
        <p:txBody>
          <a:bodyPr/>
          <a:lstStyle/>
          <a:p>
            <a:r>
              <a:rPr lang="en-GB" altLang="zh-CN" sz="2800" b="1" dirty="0"/>
              <a:t>FS_5GSAT_Ph2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(2/2</a:t>
            </a:r>
            <a:r>
              <a:rPr lang="en-US" altLang="de-DE" sz="2800" b="1" dirty="0"/>
              <a:t>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643" y="553619"/>
            <a:ext cx="8644418" cy="282243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000" dirty="0" smtClean="0"/>
              <a:t>No</a:t>
            </a:r>
            <a:endParaRPr lang="en-GB" sz="1000" dirty="0" smtClean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Next </a:t>
            </a:r>
            <a:r>
              <a:rPr lang="de-DE" sz="1800" b="1" dirty="0" err="1" smtClean="0"/>
              <a:t>Steps</a:t>
            </a:r>
            <a:r>
              <a:rPr lang="de-DE" sz="1800" b="1" dirty="0" smtClean="0"/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400" b="1" dirty="0" smtClean="0">
                <a:solidFill>
                  <a:srgbClr val="00B050"/>
                </a:solidFill>
              </a:rPr>
              <a:t>Study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completed</a:t>
            </a:r>
            <a:r>
              <a:rPr lang="de-DE" sz="1400" b="1" dirty="0" smtClean="0">
                <a:solidFill>
                  <a:srgbClr val="00B050"/>
                </a:solidFill>
              </a:rPr>
              <a:t>, </a:t>
            </a:r>
            <a:r>
              <a:rPr lang="de-DE" sz="1400" b="1" dirty="0" err="1" smtClean="0">
                <a:solidFill>
                  <a:srgbClr val="00B050"/>
                </a:solidFill>
              </a:rPr>
              <a:t>next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step</a:t>
            </a:r>
            <a:r>
              <a:rPr lang="de-DE" sz="1400" b="1" dirty="0" smtClean="0">
                <a:solidFill>
                  <a:srgbClr val="00B050"/>
                </a:solidFill>
              </a:rPr>
              <a:t> </a:t>
            </a:r>
            <a:r>
              <a:rPr lang="de-DE" sz="1400" b="1" dirty="0" err="1" smtClean="0">
                <a:solidFill>
                  <a:srgbClr val="00B050"/>
                </a:solidFill>
              </a:rPr>
              <a:t>is</a:t>
            </a:r>
            <a:r>
              <a:rPr lang="de-DE" sz="1400" b="1" dirty="0" smtClean="0">
                <a:solidFill>
                  <a:srgbClr val="00B050"/>
                </a:solidFill>
              </a:rPr>
              <a:t> normative </a:t>
            </a:r>
            <a:r>
              <a:rPr lang="de-DE" sz="1400" b="1" dirty="0" err="1" smtClean="0">
                <a:solidFill>
                  <a:srgbClr val="00B050"/>
                </a:solidFill>
              </a:rPr>
              <a:t>phase</a:t>
            </a:r>
            <a:endParaRPr lang="de-DE" sz="1400" b="1" dirty="0" smtClean="0">
              <a:solidFill>
                <a:srgbClr val="00B05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00" dirty="0" smtClean="0"/>
              <a:t>New WID </a:t>
            </a:r>
            <a:r>
              <a:rPr lang="de-DE" sz="1000" dirty="0" err="1" smtClean="0"/>
              <a:t>for</a:t>
            </a:r>
            <a:r>
              <a:rPr lang="de-DE" sz="1000" dirty="0" smtClean="0"/>
              <a:t> normative </a:t>
            </a:r>
            <a:r>
              <a:rPr lang="de-DE" sz="1000" dirty="0" err="1" smtClean="0"/>
              <a:t>phase</a:t>
            </a:r>
            <a:r>
              <a:rPr lang="de-DE" sz="1000" dirty="0" smtClean="0"/>
              <a:t> </a:t>
            </a:r>
            <a:r>
              <a:rPr lang="de-DE" sz="1000" dirty="0" err="1" smtClean="0"/>
              <a:t>is</a:t>
            </a:r>
            <a:r>
              <a:rPr lang="de-DE" sz="1000" dirty="0" smtClean="0"/>
              <a:t> </a:t>
            </a:r>
            <a:r>
              <a:rPr lang="de-DE" sz="1000" dirty="0" err="1" smtClean="0"/>
              <a:t>postponed</a:t>
            </a:r>
            <a:r>
              <a:rPr lang="de-DE" sz="1000" dirty="0" smtClean="0"/>
              <a:t> </a:t>
            </a:r>
            <a:r>
              <a:rPr lang="de-DE" sz="1000" dirty="0" err="1" smtClean="0"/>
              <a:t>to</a:t>
            </a:r>
            <a:r>
              <a:rPr lang="de-DE" sz="1000" dirty="0" smtClean="0"/>
              <a:t> SA2#154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000" dirty="0" smtClean="0"/>
              <a:t>Send TR </a:t>
            </a:r>
            <a:r>
              <a:rPr lang="de-DE" sz="1000" dirty="0" err="1" smtClean="0"/>
              <a:t>cover</a:t>
            </a:r>
            <a:r>
              <a:rPr lang="de-DE" sz="1000" dirty="0" smtClean="0"/>
              <a:t> </a:t>
            </a:r>
            <a:r>
              <a:rPr lang="de-DE" sz="1000" dirty="0" err="1" smtClean="0"/>
              <a:t>sheet</a:t>
            </a:r>
            <a:r>
              <a:rPr lang="de-DE" sz="1000" dirty="0" smtClean="0"/>
              <a:t> </a:t>
            </a:r>
            <a:r>
              <a:rPr lang="de-DE" sz="1000" dirty="0" err="1" smtClean="0"/>
              <a:t>for</a:t>
            </a:r>
            <a:r>
              <a:rPr lang="de-DE" sz="1000" dirty="0" smtClean="0"/>
              <a:t> </a:t>
            </a:r>
            <a:r>
              <a:rPr lang="de-DE" sz="1000" dirty="0" err="1" smtClean="0"/>
              <a:t>approval</a:t>
            </a:r>
            <a:r>
              <a:rPr lang="de-DE" sz="1000" dirty="0" smtClean="0"/>
              <a:t> @SA#98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400" b="1" dirty="0" smtClean="0">
              <a:solidFill>
                <a:srgbClr val="00B050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 smtClean="0"/>
              <a:t>Contentious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Issue</a:t>
            </a:r>
            <a:r>
              <a:rPr lang="de-DE" sz="1800" dirty="0" smtClean="0"/>
              <a:t>: </a:t>
            </a:r>
            <a:r>
              <a:rPr lang="en-US" sz="10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 smtClean="0"/>
              <a:t>:</a:t>
            </a:r>
          </a:p>
          <a:p>
            <a:pPr lvl="1"/>
            <a:r>
              <a:rPr lang="en-US" sz="1000" dirty="0"/>
              <a:t>SA2#150 meeting: start solutions discussions. Finalize the KIs (</a:t>
            </a:r>
            <a:r>
              <a:rPr lang="en-US" sz="1000" strike="sngStrike" dirty="0">
                <a:solidFill>
                  <a:srgbClr val="FF0000"/>
                </a:solidFill>
              </a:rPr>
              <a:t>last chance for new KIs</a:t>
            </a:r>
            <a:r>
              <a:rPr lang="en-US" sz="1000" dirty="0"/>
              <a:t>).</a:t>
            </a:r>
            <a:endParaRPr lang="fr-FR" sz="1000" dirty="0"/>
          </a:p>
          <a:p>
            <a:pPr lvl="1"/>
            <a:r>
              <a:rPr lang="en-US" sz="1000" dirty="0"/>
              <a:t>SA2#151 meeting: continue the solution discussions and start to </a:t>
            </a:r>
            <a:r>
              <a:rPr lang="en-US" sz="1000" dirty="0" smtClean="0">
                <a:solidFill>
                  <a:srgbClr val="FF0000"/>
                </a:solidFill>
              </a:rPr>
              <a:t>self</a:t>
            </a:r>
            <a:r>
              <a:rPr lang="en-US" sz="1000" dirty="0" smtClean="0"/>
              <a:t> evaluate </a:t>
            </a:r>
            <a:r>
              <a:rPr lang="en-US" sz="1000" dirty="0"/>
              <a:t>solutions</a:t>
            </a:r>
            <a:r>
              <a:rPr lang="en-US" sz="1000" dirty="0" smtClean="0"/>
              <a:t>.</a:t>
            </a:r>
          </a:p>
          <a:p>
            <a:pPr marL="457200" lvl="1" indent="0">
              <a:buNone/>
            </a:pPr>
            <a:r>
              <a:rPr lang="en-US" sz="1000" dirty="0" smtClean="0"/>
              <a:t>	(</a:t>
            </a:r>
            <a:r>
              <a:rPr lang="fr-FR" sz="1000" dirty="0" err="1" smtClean="0">
                <a:solidFill>
                  <a:srgbClr val="FF0000"/>
                </a:solidFill>
              </a:rPr>
              <a:t>according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decision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taken</a:t>
            </a:r>
            <a:r>
              <a:rPr lang="fr-FR" sz="1000" dirty="0" smtClean="0">
                <a:solidFill>
                  <a:srgbClr val="FF0000"/>
                </a:solidFill>
              </a:rPr>
              <a:t> </a:t>
            </a:r>
            <a:r>
              <a:rPr lang="fr-FR" sz="1000" dirty="0" err="1" smtClean="0">
                <a:solidFill>
                  <a:srgbClr val="FF0000"/>
                </a:solidFill>
              </a:rPr>
              <a:t>during</a:t>
            </a:r>
            <a:r>
              <a:rPr lang="fr-FR" sz="1000" dirty="0" smtClean="0">
                <a:solidFill>
                  <a:srgbClr val="FF0000"/>
                </a:solidFill>
              </a:rPr>
              <a:t> SA2#150, last chance to </a:t>
            </a:r>
            <a:r>
              <a:rPr lang="fr-FR" sz="1000" dirty="0" err="1" smtClean="0">
                <a:solidFill>
                  <a:srgbClr val="FF0000"/>
                </a:solidFill>
              </a:rPr>
              <a:t>finalize</a:t>
            </a:r>
            <a:r>
              <a:rPr lang="fr-FR" sz="1000" dirty="0" smtClean="0">
                <a:solidFill>
                  <a:srgbClr val="FF0000"/>
                </a:solidFill>
              </a:rPr>
              <a:t> Key Issues in SA2#151</a:t>
            </a:r>
            <a:r>
              <a:rPr lang="fr-FR" sz="1000" dirty="0" smtClean="0"/>
              <a:t>) </a:t>
            </a:r>
            <a:endParaRPr lang="fr-FR" sz="1000" dirty="0"/>
          </a:p>
          <a:p>
            <a:pPr lvl="1"/>
            <a:r>
              <a:rPr lang="en-US" sz="1000" dirty="0"/>
              <a:t>SA2#152 meeting: </a:t>
            </a:r>
            <a:r>
              <a:rPr lang="en-US" sz="1000" dirty="0" smtClean="0"/>
              <a:t>solution updates </a:t>
            </a:r>
            <a:r>
              <a:rPr lang="en-US" sz="1000" strike="sngStrike" dirty="0" smtClean="0">
                <a:solidFill>
                  <a:srgbClr val="FF0000"/>
                </a:solidFill>
              </a:rPr>
              <a:t>and finalize the</a:t>
            </a:r>
            <a:r>
              <a:rPr lang="en-US" sz="1000" dirty="0" smtClean="0"/>
              <a:t>, start the evaluation </a:t>
            </a:r>
            <a:r>
              <a:rPr lang="en-US" sz="1000" dirty="0"/>
              <a:t>and conclusion; </a:t>
            </a:r>
            <a:r>
              <a:rPr lang="en-US" sz="1000" i="1" dirty="0"/>
              <a:t>send TR for </a:t>
            </a:r>
            <a:r>
              <a:rPr lang="en-US" sz="1000" i="1" dirty="0" smtClean="0"/>
              <a:t>information</a:t>
            </a:r>
            <a:r>
              <a:rPr lang="en-US" sz="1000" i="1" dirty="0"/>
              <a:t>; first draft of </a:t>
            </a:r>
            <a:r>
              <a:rPr lang="en-US" sz="1000" i="1" dirty="0" smtClean="0"/>
              <a:t>WID (let to next meeting)</a:t>
            </a:r>
            <a:endParaRPr lang="fr-FR" sz="1000" i="1" dirty="0"/>
          </a:p>
          <a:p>
            <a:pPr lvl="1"/>
            <a:r>
              <a:rPr lang="en-US" sz="1000" b="1" dirty="0"/>
              <a:t>SA2#153 meeting: </a:t>
            </a:r>
            <a:r>
              <a:rPr lang="en-US" sz="1000" b="1" dirty="0" smtClean="0"/>
              <a:t>	continue </a:t>
            </a:r>
            <a:r>
              <a:rPr lang="en-US" sz="1000" b="1" dirty="0"/>
              <a:t>the evaluation and conclusion for remaining TR KIs; WID Approval; start normative work for concluded </a:t>
            </a:r>
            <a:r>
              <a:rPr lang="en-US" sz="1000" b="1" dirty="0" err="1" smtClean="0"/>
              <a:t>Kis</a:t>
            </a:r>
            <a:endParaRPr lang="en-US" sz="1000" b="1" dirty="0" smtClean="0"/>
          </a:p>
          <a:p>
            <a:pPr marL="457200" lvl="1" indent="0">
              <a:buNone/>
            </a:pPr>
            <a:r>
              <a:rPr lang="en-US" altLang="de-DE" sz="1000" b="1" dirty="0">
                <a:solidFill>
                  <a:srgbClr val="00B050"/>
                </a:solidFill>
              </a:rPr>
              <a:t>	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	All </a:t>
            </a:r>
            <a:r>
              <a:rPr lang="en-US" altLang="de-DE" sz="1000" b="1" dirty="0">
                <a:solidFill>
                  <a:srgbClr val="00B050"/>
                </a:solidFill>
              </a:rPr>
              <a:t>conclusions for the 2KeyIssues are agreed during </a:t>
            </a:r>
            <a:r>
              <a:rPr lang="en-US" altLang="de-DE" sz="1000" b="1" dirty="0" smtClean="0">
                <a:solidFill>
                  <a:srgbClr val="00B050"/>
                </a:solidFill>
              </a:rPr>
              <a:t>SA2#153</a:t>
            </a:r>
            <a:endParaRPr lang="fr-FR" sz="1000" b="1" dirty="0"/>
          </a:p>
          <a:p>
            <a:pPr lvl="1"/>
            <a:r>
              <a:rPr lang="en-US" sz="1000" b="1" dirty="0" smtClean="0"/>
              <a:t>SA2#154: FS_5GSAT_Ph2 not at the agenda (chairman request) only new WID </a:t>
            </a:r>
            <a:r>
              <a:rPr lang="en-US" sz="1000" b="1" dirty="0" err="1" smtClean="0"/>
              <a:t>fo</a:t>
            </a:r>
            <a:r>
              <a:rPr lang="en-US" sz="1000" b="1" dirty="0" smtClean="0"/>
              <a:t> normative will be presented </a:t>
            </a:r>
          </a:p>
          <a:p>
            <a:pPr lvl="1"/>
            <a:r>
              <a:rPr lang="en-US" sz="1000" b="1" dirty="0" smtClean="0"/>
              <a:t>SA2#154AH </a:t>
            </a:r>
            <a:r>
              <a:rPr lang="en-US" sz="1000" b="1" dirty="0"/>
              <a:t>and #155 meeting: normative work</a:t>
            </a:r>
            <a:endParaRPr lang="fr-FR" sz="10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704730"/>
              </p:ext>
            </p:extLst>
          </p:nvPr>
        </p:nvGraphicFramePr>
        <p:xfrm>
          <a:off x="495214" y="5273908"/>
          <a:ext cx="8388351" cy="1020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196">
                  <a:extLst>
                    <a:ext uri="{9D8B030D-6E8A-4147-A177-3AD203B41FA5}">
                      <a16:colId xmlns:a16="http://schemas.microsoft.com/office/drawing/2014/main" val="1832330237"/>
                    </a:ext>
                  </a:extLst>
                </a:gridCol>
                <a:gridCol w="659067">
                  <a:extLst>
                    <a:ext uri="{9D8B030D-6E8A-4147-A177-3AD203B41FA5}">
                      <a16:colId xmlns:a16="http://schemas.microsoft.com/office/drawing/2014/main" val="3175414337"/>
                    </a:ext>
                  </a:extLst>
                </a:gridCol>
                <a:gridCol w="825203">
                  <a:extLst>
                    <a:ext uri="{9D8B030D-6E8A-4147-A177-3AD203B41FA5}">
                      <a16:colId xmlns:a16="http://schemas.microsoft.com/office/drawing/2014/main" val="1446454517"/>
                    </a:ext>
                  </a:extLst>
                </a:gridCol>
                <a:gridCol w="649939">
                  <a:extLst>
                    <a:ext uri="{9D8B030D-6E8A-4147-A177-3AD203B41FA5}">
                      <a16:colId xmlns:a16="http://schemas.microsoft.com/office/drawing/2014/main" val="4189054267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72231054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767490162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4292157863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91399872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2896332500"/>
                    </a:ext>
                  </a:extLst>
                </a:gridCol>
                <a:gridCol w="602672">
                  <a:extLst>
                    <a:ext uri="{9D8B030D-6E8A-4147-A177-3AD203B41FA5}">
                      <a16:colId xmlns:a16="http://schemas.microsoft.com/office/drawing/2014/main" val="4170732541"/>
                    </a:ext>
                  </a:extLst>
                </a:gridCol>
                <a:gridCol w="565758">
                  <a:extLst>
                    <a:ext uri="{9D8B030D-6E8A-4147-A177-3AD203B41FA5}">
                      <a16:colId xmlns:a16="http://schemas.microsoft.com/office/drawing/2014/main" val="2166189036"/>
                    </a:ext>
                  </a:extLst>
                </a:gridCol>
                <a:gridCol w="584215">
                  <a:extLst>
                    <a:ext uri="{9D8B030D-6E8A-4147-A177-3AD203B41FA5}">
                      <a16:colId xmlns:a16="http://schemas.microsoft.com/office/drawing/2014/main" val="3646505297"/>
                    </a:ext>
                  </a:extLst>
                </a:gridCol>
                <a:gridCol w="343226">
                  <a:extLst>
                    <a:ext uri="{9D8B030D-6E8A-4147-A177-3AD203B41FA5}">
                      <a16:colId xmlns:a16="http://schemas.microsoft.com/office/drawing/2014/main" val="191112604"/>
                    </a:ext>
                  </a:extLst>
                </a:gridCol>
              </a:tblGrid>
              <a:tr h="20082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Available for Rel-18 SIDs/WIDs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29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4173550439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Apr,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May,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Aug,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Oct,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Nov, 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Jan,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Feb, 23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3496525727"/>
                  </a:ext>
                </a:extLst>
              </a:tr>
              <a:tr h="292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SID/WID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Study</a:t>
                      </a:r>
                      <a:r>
                        <a:rPr lang="fr-FR" sz="1000" dirty="0">
                          <a:effectLst/>
                        </a:rPr>
                        <a:t> 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Normative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#149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#154AH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#155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Total TU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1043227388"/>
                  </a:ext>
                </a:extLst>
              </a:tr>
              <a:tr h="16065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FS_5GSAT_Ph2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0,5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0,5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2599" marR="42599" marT="0" marB="0" anchor="b"/>
                </a:tc>
                <a:extLst>
                  <a:ext uri="{0D108BD9-81ED-4DB2-BD59-A6C34878D82A}">
                    <a16:rowId xmlns:a16="http://schemas.microsoft.com/office/drawing/2014/main" val="679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09cef1fd-e61b-4dbf-b745-21988b13f978"/>
    <ds:schemaRef ds:uri="dcc30912-d230-4cc2-b11f-bb5ca2a6b6f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679</Words>
  <Application>Microsoft Office PowerPoint</Application>
  <PresentationFormat>On-screen Show (4:3)</PresentationFormat>
  <Paragraphs>114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FS_5GSAT_Ph2 Status Report</vt:lpstr>
      <vt:lpstr>FS_5GSAT_Ph2 status after SA2#153E (1/2)</vt:lpstr>
      <vt:lpstr>FS_5GSAT_Ph2 status after SA2#153E (2/2)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Thales15</cp:lastModifiedBy>
  <cp:revision>1896</cp:revision>
  <dcterms:created xsi:type="dcterms:W3CDTF">2008-08-30T09:32:10Z</dcterms:created>
  <dcterms:modified xsi:type="dcterms:W3CDTF">2022-10-18T15:41:32Z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