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1" d="100"/>
          <a:sy n="71" d="100"/>
        </p:scale>
        <p:origin x="7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 err="1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4791" y="412247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S2-2209209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7" y="1"/>
            <a:ext cx="6827838" cy="550718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</a:t>
            </a:r>
            <a:r>
              <a:rPr lang="en-US" altLang="de-DE" sz="900" kern="0" dirty="0" smtClean="0"/>
              <a:t>study +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is 4  + 1 TUs: 4TUs are used now for study , and 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, Key Issues, solution list 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>
                <a:solidFill>
                  <a:srgbClr val="00B050"/>
                </a:solidFill>
              </a:rPr>
              <a:t>All conclusions for the 2 Key Issues are agreed during SA2#153</a:t>
            </a:r>
            <a:endParaRPr lang="en-US" altLang="de-DE" sz="1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23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 </a:t>
            </a:r>
            <a:r>
              <a:rPr lang="en-US" sz="700" dirty="0"/>
              <a:t>#1, KI #2, New solution enabler with coverage information over NAS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New Sol: Response to </a:t>
            </a:r>
            <a:r>
              <a:rPr lang="en-US" sz="700" dirty="0" err="1"/>
              <a:t>Nnef_ParameterProvision</a:t>
            </a:r>
            <a:r>
              <a:rPr lang="en-US" sz="700" dirty="0"/>
              <a:t> request containing Maximum Latency				</a:t>
            </a:r>
            <a:endParaRPr lang="en-US" sz="7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Sol: AF-provided coverage time </a:t>
            </a:r>
            <a:r>
              <a:rPr lang="en-US" sz="700" dirty="0" err="1" smtClean="0"/>
              <a:t>informationSolution</a:t>
            </a:r>
            <a:r>
              <a:rPr lang="en-US" sz="700" dirty="0" smtClean="0"/>
              <a:t> </a:t>
            </a:r>
            <a:r>
              <a:rPr lang="en-US" sz="700" dirty="0"/>
              <a:t>for paging enhancement under discontinuous coverage based on definition and management of UE-specific Dynamic Tracking </a:t>
            </a:r>
            <a:r>
              <a:rPr lang="en-US" sz="700" dirty="0" smtClean="0"/>
              <a:t>Areas</a:t>
            </a:r>
            <a:endParaRPr lang="en-US" sz="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Solution for KI#2: Network assisted Power Saving </a:t>
            </a:r>
            <a:r>
              <a:rPr lang="en-US" sz="700" dirty="0" smtClean="0"/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KI#2, New solution: Coverage data transfer in 5GS and </a:t>
            </a:r>
            <a:r>
              <a:rPr lang="en-US" sz="700" dirty="0" smtClean="0"/>
              <a:t>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Handling of the UE attempt to Connected mode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21254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553619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3" y="704226"/>
            <a:ext cx="8644418" cy="2822436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Next </a:t>
            </a:r>
            <a:r>
              <a:rPr lang="de-DE" sz="1800" b="1" dirty="0" err="1" smtClean="0"/>
              <a:t>Steps</a:t>
            </a:r>
            <a:r>
              <a:rPr lang="de-DE" sz="1800" b="1" dirty="0" smtClean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>
                <a:solidFill>
                  <a:srgbClr val="00B050"/>
                </a:solidFill>
              </a:rPr>
              <a:t>Study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completed</a:t>
            </a:r>
            <a:r>
              <a:rPr lang="de-DE" sz="1400" b="1" dirty="0" smtClean="0">
                <a:solidFill>
                  <a:srgbClr val="00B050"/>
                </a:solidFill>
              </a:rPr>
              <a:t>, </a:t>
            </a:r>
            <a:r>
              <a:rPr lang="de-DE" sz="1400" b="1" dirty="0" err="1" smtClean="0">
                <a:solidFill>
                  <a:srgbClr val="00B050"/>
                </a:solidFill>
              </a:rPr>
              <a:t>next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step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normative </a:t>
            </a:r>
            <a:r>
              <a:rPr lang="de-DE" sz="1400" b="1" dirty="0" err="1" smtClean="0">
                <a:solidFill>
                  <a:srgbClr val="00B050"/>
                </a:solidFill>
              </a:rPr>
              <a:t>phase</a:t>
            </a:r>
            <a:endParaRPr lang="de-DE" sz="1400" b="1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New WID </a:t>
            </a:r>
            <a:r>
              <a:rPr lang="de-DE" sz="1000" dirty="0" err="1" smtClean="0"/>
              <a:t>for</a:t>
            </a:r>
            <a:r>
              <a:rPr lang="de-DE" sz="1000" dirty="0" smtClean="0"/>
              <a:t> normative </a:t>
            </a:r>
            <a:r>
              <a:rPr lang="de-DE" sz="1000" dirty="0" err="1" smtClean="0"/>
              <a:t>phase</a:t>
            </a:r>
            <a:r>
              <a:rPr lang="de-DE" sz="1000" dirty="0" smtClean="0"/>
              <a:t> </a:t>
            </a:r>
            <a:r>
              <a:rPr lang="de-DE" sz="1000" dirty="0" err="1" smtClean="0"/>
              <a:t>is</a:t>
            </a:r>
            <a:r>
              <a:rPr lang="de-DE" sz="1000" dirty="0" smtClean="0"/>
              <a:t> </a:t>
            </a:r>
            <a:r>
              <a:rPr lang="de-DE" sz="1000" dirty="0" err="1" smtClean="0"/>
              <a:t>postponed</a:t>
            </a:r>
            <a:r>
              <a:rPr lang="de-DE" sz="1000" dirty="0" smtClean="0"/>
              <a:t> </a:t>
            </a:r>
            <a:r>
              <a:rPr lang="de-DE" sz="1000" dirty="0" err="1" smtClean="0"/>
              <a:t>to</a:t>
            </a:r>
            <a:r>
              <a:rPr lang="de-DE" sz="1000" dirty="0" smtClean="0"/>
              <a:t> SA2#154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Send TR </a:t>
            </a:r>
            <a:r>
              <a:rPr lang="de-DE" sz="1000" dirty="0" err="1" smtClean="0"/>
              <a:t>cover</a:t>
            </a:r>
            <a:r>
              <a:rPr lang="de-DE" sz="1000" dirty="0" smtClean="0"/>
              <a:t> </a:t>
            </a:r>
            <a:r>
              <a:rPr lang="de-DE" sz="1000" dirty="0" err="1" smtClean="0"/>
              <a:t>sheet</a:t>
            </a:r>
            <a:r>
              <a:rPr lang="de-DE" sz="1000" dirty="0" smtClean="0"/>
              <a:t> </a:t>
            </a:r>
            <a:r>
              <a:rPr lang="de-DE" sz="1000" dirty="0" err="1" smtClean="0"/>
              <a:t>for</a:t>
            </a:r>
            <a:r>
              <a:rPr lang="de-DE" sz="1000" dirty="0" smtClean="0"/>
              <a:t> </a:t>
            </a:r>
            <a:r>
              <a:rPr lang="de-DE" sz="1000" dirty="0" err="1" smtClean="0"/>
              <a:t>approval</a:t>
            </a:r>
            <a:r>
              <a:rPr lang="de-DE" sz="1000" dirty="0" smtClean="0"/>
              <a:t> @SA#98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Issue</a:t>
            </a:r>
            <a:r>
              <a:rPr lang="de-DE" sz="1800" dirty="0" smtClean="0"/>
              <a:t>: </a:t>
            </a:r>
            <a:r>
              <a:rPr lang="en-US" sz="10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</a:t>
            </a:r>
            <a:r>
              <a:rPr lang="en-US" sz="1000" b="1" dirty="0" smtClean="0"/>
              <a:t>	continue </a:t>
            </a:r>
            <a:r>
              <a:rPr lang="en-US" sz="1000" b="1" dirty="0"/>
              <a:t>the evaluation and conclusion for remaining TR KIs; WID Approval; start normative work for concluded </a:t>
            </a:r>
            <a:r>
              <a:rPr lang="en-US" sz="1000" b="1" dirty="0" err="1" smtClean="0"/>
              <a:t>Kis</a:t>
            </a:r>
            <a:endParaRPr lang="en-US" sz="1000" b="1" dirty="0" smtClean="0"/>
          </a:p>
          <a:p>
            <a:pPr marL="457200" lvl="1" indent="0">
              <a:buNone/>
            </a:pPr>
            <a:r>
              <a:rPr lang="en-US" altLang="de-DE" sz="1000" b="1" dirty="0">
                <a:solidFill>
                  <a:srgbClr val="00B050"/>
                </a:solidFill>
              </a:rPr>
              <a:t>	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	All </a:t>
            </a:r>
            <a:r>
              <a:rPr lang="en-US" altLang="de-DE" sz="1000" b="1" dirty="0">
                <a:solidFill>
                  <a:srgbClr val="00B050"/>
                </a:solidFill>
              </a:rPr>
              <a:t>conclusions for the 2KeyIssues are agreed during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SA2#153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only new WID </a:t>
            </a:r>
            <a:r>
              <a:rPr lang="en-US" sz="1000" b="1" dirty="0" err="1" smtClean="0"/>
              <a:t>fo</a:t>
            </a:r>
            <a:r>
              <a:rPr lang="en-US" sz="1000" b="1" dirty="0" smtClean="0"/>
              <a:t> normative will be presented </a:t>
            </a:r>
          </a:p>
          <a:p>
            <a:pPr lvl="1"/>
            <a:r>
              <a:rPr lang="en-US" sz="1000" b="1" dirty="0" smtClean="0"/>
              <a:t>SA2#154AH </a:t>
            </a:r>
            <a:r>
              <a:rPr lang="en-US" sz="1000" b="1" dirty="0"/>
              <a:t>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4730"/>
              </p:ext>
            </p:extLst>
          </p:nvPr>
        </p:nvGraphicFramePr>
        <p:xfrm>
          <a:off x="495214" y="5273908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FS_5GSAT_Ph2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673</Words>
  <Application>Microsoft Office PowerPoint</Application>
  <PresentationFormat>On-screen Show (4:3)</PresentationFormat>
  <Paragraphs>112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SA2#153E (1/2)</vt:lpstr>
      <vt:lpstr>FS_5GSAT_Ph2 status after SA2#153E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Thales15</cp:lastModifiedBy>
  <cp:revision>1896</cp:revision>
  <dcterms:created xsi:type="dcterms:W3CDTF">2008-08-30T09:32:10Z</dcterms:created>
  <dcterms:modified xsi:type="dcterms:W3CDTF">2022-10-18T14:35:14Z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