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  <p:sldMasterId id="2147483776" r:id="rId5"/>
  </p:sldMasterIdLst>
  <p:notesMasterIdLst>
    <p:notesMasterId r:id="rId11"/>
  </p:notesMasterIdLst>
  <p:handoutMasterIdLst>
    <p:handoutMasterId r:id="rId12"/>
  </p:handoutMasterIdLst>
  <p:sldIdLst>
    <p:sldId id="303" r:id="rId6"/>
    <p:sldId id="787" r:id="rId7"/>
    <p:sldId id="789" r:id="rId8"/>
    <p:sldId id="791" r:id="rId9"/>
    <p:sldId id="788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33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" autoAdjust="0"/>
    <p:restoredTop sz="94627" autoAdjust="0"/>
  </p:normalViewPr>
  <p:slideViewPr>
    <p:cSldViewPr snapToGrid="0">
      <p:cViewPr>
        <p:scale>
          <a:sx n="100" d="100"/>
          <a:sy n="100" d="100"/>
        </p:scale>
        <p:origin x="-249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sz="1200" b="1" kern="1200" dirty="0" smtClean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E-meeting,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10–17</a:t>
            </a:r>
            <a:r>
              <a:rPr lang="de-DE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Qct,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</a:p>
          <a:p>
            <a:endParaRPr lang="de-D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Agenda: </a:t>
            </a:r>
            <a:r>
              <a:rPr lang="de-DE" altLang="en-US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10.4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S2-2209210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3GPP TSG SA WG2 Meeting #</a:t>
            </a:r>
            <a:r>
              <a:rPr lang="de-DE" sz="1200" b="1" dirty="0" smtClean="0">
                <a:solidFill>
                  <a:prstClr val="black"/>
                </a:solidFill>
                <a:latin typeface="Arial "/>
              </a:rPr>
              <a:t>151E</a:t>
            </a:r>
            <a:endParaRPr lang="de-DE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E-Meeting, </a:t>
            </a:r>
            <a:r>
              <a:rPr lang="de-DE" sz="1200" b="1" dirty="0" smtClean="0">
                <a:solidFill>
                  <a:prstClr val="black"/>
                </a:solidFill>
                <a:latin typeface="Arial "/>
              </a:rPr>
              <a:t>16-20 May </a:t>
            </a:r>
            <a:r>
              <a:rPr lang="de-DE" sz="1200" b="1" dirty="0">
                <a:solidFill>
                  <a:prstClr val="black"/>
                </a:solidFill>
                <a:latin typeface="Arial "/>
              </a:rPr>
              <a:t>2022</a:t>
            </a:r>
          </a:p>
          <a:p>
            <a:endParaRPr lang="de-D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altLang="en-US" sz="1200" b="1" dirty="0">
                <a:solidFill>
                  <a:prstClr val="black"/>
                </a:solidFill>
                <a:latin typeface="Arial "/>
              </a:rPr>
              <a:t>Agenda: 10.2</a:t>
            </a:r>
            <a:endParaRPr lang="sv-SE" altLang="en-US" sz="1200" b="1" dirty="0">
              <a:solidFill>
                <a:prstClr val="black"/>
              </a:solidFill>
              <a:latin typeface="Arial 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solidFill>
                  <a:prstClr val="black"/>
                </a:solidFill>
              </a:rPr>
              <a:t>S2-2205329</a:t>
            </a:r>
            <a:endParaRPr lang="en-GB" altLang="en-US" sz="1400" b="1" dirty="0">
              <a:solidFill>
                <a:srgbClr val="EEEC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798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1022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60414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82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WG2#152E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E-Meeting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10–17 </a:t>
            </a:r>
            <a:r>
              <a:rPr lang="en-GB" altLang="de-DE" sz="1200" baseline="0" dirty="0" err="1" smtClean="0">
                <a:solidFill>
                  <a:schemeClr val="bg1"/>
                </a:solidFill>
              </a:rPr>
              <a:t>Qct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r>
              <a:rPr lang="en-GB" altLang="de-DE" sz="1200" dirty="0">
                <a:solidFill>
                  <a:prstClr val="white"/>
                </a:solidFill>
              </a:rPr>
              <a:t>TSG SA </a:t>
            </a:r>
            <a:r>
              <a:rPr lang="en-GB" altLang="de-DE" sz="1200" dirty="0" smtClean="0">
                <a:solidFill>
                  <a:prstClr val="white"/>
                </a:solidFill>
              </a:rPr>
              <a:t>WG2#151E </a:t>
            </a:r>
            <a:r>
              <a:rPr lang="en-GB" altLang="de-DE" sz="1200" dirty="0">
                <a:solidFill>
                  <a:prstClr val="white"/>
                </a:solidFill>
              </a:rPr>
              <a:t>E-Meeting, </a:t>
            </a:r>
            <a:r>
              <a:rPr lang="en-GB" altLang="de-DE" sz="1200" dirty="0" smtClean="0">
                <a:solidFill>
                  <a:prstClr val="white"/>
                </a:solidFill>
              </a:rPr>
              <a:t>May 16-20, </a:t>
            </a:r>
            <a:r>
              <a:rPr lang="en-GB" altLang="de-DE" sz="1200" dirty="0">
                <a:solidFill>
                  <a:prstClr val="white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prstClr val="white"/>
                </a:solidFill>
              </a:rPr>
              <a:t>© 3GPP 2012</a:t>
            </a: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solidFill>
                  <a:prstClr val="black"/>
                </a:solidFill>
              </a:rPr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78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 smtClean="0"/>
              <a:t>FS_5GSATB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432061" y="3890353"/>
            <a:ext cx="6400800" cy="1491271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000" b="1" dirty="0" smtClean="0"/>
          </a:p>
          <a:p>
            <a:pPr>
              <a:lnSpc>
                <a:spcPct val="80000"/>
              </a:lnSpc>
            </a:pPr>
            <a:endParaRPr lang="en-GB" sz="1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CATT</a:t>
            </a:r>
            <a:r>
              <a:rPr lang="en-US" sz="18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FS_5GSATB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14681"/>
            <a:ext cx="8554481" cy="397659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TR 23.700-27 v.1.1.0 is created </a:t>
            </a:r>
            <a:r>
              <a:rPr lang="en-US" altLang="de-DE" sz="1200" dirty="0"/>
              <a:t>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5 contributions </a:t>
            </a:r>
            <a:r>
              <a:rPr lang="en-US" altLang="de-DE" sz="1200" dirty="0"/>
              <a:t>agreed (</a:t>
            </a:r>
            <a:r>
              <a:rPr lang="en-US" altLang="de-DE" sz="1200" dirty="0" smtClean="0"/>
              <a:t>including 1 LS out, 1 solution update and 3 evaluation plus conclusion update).  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Study phase is closed.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KI#1</a:t>
            </a:r>
            <a:r>
              <a:rPr lang="en-US" altLang="de-DE" sz="1600" b="1" dirty="0" smtClean="0"/>
              <a:t>: PCC/</a:t>
            </a:r>
            <a:r>
              <a:rPr lang="en-US" altLang="de-DE" sz="1600" b="1" dirty="0" err="1" smtClean="0"/>
              <a:t>QoS</a:t>
            </a:r>
            <a:r>
              <a:rPr lang="en-US" altLang="de-DE" sz="1600" b="1" dirty="0" smtClean="0"/>
              <a:t> </a:t>
            </a:r>
            <a:r>
              <a:rPr lang="en-US" altLang="de-DE" sz="1600" b="1" dirty="0"/>
              <a:t>control enhancement considering dynamic satellite backhaul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1 LS out is 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1 updated evaluation </a:t>
            </a:r>
            <a:r>
              <a:rPr lang="en-US" altLang="de-DE" sz="1200" dirty="0"/>
              <a:t>plus </a:t>
            </a:r>
            <a:r>
              <a:rPr lang="en-US" altLang="de-DE" sz="1200" dirty="0" smtClean="0"/>
              <a:t>conclusion is 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b="1" dirty="0">
                <a:ea typeface="+mn-ea"/>
                <a:cs typeface="+mn-cs"/>
              </a:rPr>
              <a:t>KI#2: Support of Satellite Edge Computing via UPF on board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1 </a:t>
            </a:r>
            <a:r>
              <a:rPr lang="en-US" altLang="de-DE" sz="1200" dirty="0"/>
              <a:t>solution updates are 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 </a:t>
            </a:r>
            <a:r>
              <a:rPr lang="en-US" altLang="de-DE" sz="1200" dirty="0" smtClean="0"/>
              <a:t>updated evaluation </a:t>
            </a:r>
            <a:r>
              <a:rPr lang="en-US" altLang="de-DE" sz="1200" dirty="0"/>
              <a:t>plus conclusion is 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b="1" dirty="0" smtClean="0">
                <a:ea typeface="+mn-ea"/>
                <a:cs typeface="+mn-cs"/>
              </a:rPr>
              <a:t>KI#3</a:t>
            </a:r>
            <a:r>
              <a:rPr lang="en-US" altLang="zh-CN" sz="1600" b="1" dirty="0">
                <a:ea typeface="+mn-ea"/>
                <a:cs typeface="+mn-cs"/>
              </a:rPr>
              <a:t>: Support of Local Data Switching via UPF on-board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 smtClean="0"/>
              <a:t>1 updated evaluation </a:t>
            </a:r>
            <a:r>
              <a:rPr lang="en-US" altLang="de-DE" sz="1100" dirty="0"/>
              <a:t>plus conclusion is </a:t>
            </a:r>
            <a:r>
              <a:rPr lang="en-US" altLang="de-DE" sz="1100" dirty="0" smtClean="0"/>
              <a:t>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1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zh-CN" sz="1600" b="1" dirty="0">
                <a:ea typeface="+mn-ea"/>
                <a:cs typeface="+mn-cs"/>
              </a:rPr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 smtClean="0"/>
              <a:t>Update the conclusion for KI#1 to remove the NOTE for packet out of order according to the result of </a:t>
            </a:r>
            <a:r>
              <a:rPr lang="en-US" altLang="de-DE" sz="1100" dirty="0" err="1" smtClean="0"/>
              <a:t>SoH</a:t>
            </a:r>
            <a:r>
              <a:rPr lang="en-US" altLang="de-DE" sz="1100" dirty="0" smtClean="0"/>
              <a:t> during the CC#4 in SA2#153E.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 smtClean="0"/>
              <a:t>Send TR to SA#98 </a:t>
            </a:r>
            <a:r>
              <a:rPr lang="en-US" altLang="zh-CN" sz="1100" dirty="0"/>
              <a:t>for Approval</a:t>
            </a:r>
            <a:r>
              <a:rPr lang="en-US" altLang="zh-CN" sz="1100" dirty="0" smtClean="0"/>
              <a:t>.</a:t>
            </a:r>
            <a:endParaRPr lang="en-US" altLang="zh-CN" sz="11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826759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Support of Satellite Backhauling in 5GS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99306" y="1238967"/>
            <a:ext cx="8554481" cy="286630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None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600" b="1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altLang="zh-CN" sz="1600" b="1" dirty="0"/>
              <a:t>Contentious Issue</a:t>
            </a:r>
            <a:r>
              <a:rPr lang="de-DE" altLang="zh-CN" sz="1600" b="1" dirty="0" smtClean="0"/>
              <a:t>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SA2#154)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TR sent to SA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Start normative </a:t>
            </a:r>
            <a:r>
              <a:rPr lang="en-US" sz="1200" dirty="0" smtClean="0"/>
              <a:t>work.</a:t>
            </a:r>
            <a:endParaRPr lang="en-US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179388" y="208196"/>
            <a:ext cx="760274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de-DE" sz="2800" b="1" kern="0" dirty="0" smtClean="0"/>
              <a:t>FS_5GSATB status after </a:t>
            </a:r>
            <a:r>
              <a:rPr lang="en-US" altLang="de-DE" sz="2800" b="1" kern="0" dirty="0" smtClean="0"/>
              <a:t>SA2#153E </a:t>
            </a:r>
            <a:r>
              <a:rPr lang="en-US" altLang="de-DE" sz="2800" b="1" kern="0" dirty="0" smtClean="0"/>
              <a:t>(2/2)</a:t>
            </a:r>
            <a:endParaRPr lang="de-DE" altLang="de-DE" sz="2800" b="1" kern="0" dirty="0"/>
          </a:p>
        </p:txBody>
      </p:sp>
    </p:spTree>
    <p:extLst>
      <p:ext uri="{BB962C8B-B14F-4D97-AF65-F5344CB8AC3E}">
        <p14:creationId xmlns:p14="http://schemas.microsoft.com/office/powerpoint/2010/main" val="21580861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FS_5GSATB status </a:t>
            </a:r>
            <a:r>
              <a:rPr lang="en-US" altLang="de-DE" sz="2800" b="1" dirty="0"/>
              <a:t>at </a:t>
            </a:r>
            <a:r>
              <a:rPr lang="en-US" altLang="de-DE" sz="2800" b="1" dirty="0" smtClean="0"/>
              <a:t>SA#97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33731"/>
            <a:ext cx="8554481" cy="388573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dirty="0">
                <a:ea typeface="+mn-ea"/>
                <a:cs typeface="+mn-cs"/>
              </a:rPr>
              <a:t>Progress since </a:t>
            </a:r>
            <a:r>
              <a:rPr lang="de-DE" altLang="de-DE" sz="1800" dirty="0" smtClean="0">
                <a:ea typeface="+mn-ea"/>
                <a:cs typeface="+mn-cs"/>
              </a:rPr>
              <a:t>SA#97-e</a:t>
            </a:r>
            <a:endParaRPr lang="de-DE" alt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TR </a:t>
            </a:r>
            <a:r>
              <a:rPr lang="en-US" altLang="de-DE" sz="1200" dirty="0"/>
              <a:t>23.700-27 </a:t>
            </a:r>
            <a:r>
              <a:rPr lang="en-US" altLang="de-DE" sz="1200" dirty="0" smtClean="0"/>
              <a:t>v.1.1.0 </a:t>
            </a:r>
            <a:r>
              <a:rPr lang="en-US" altLang="de-DE" sz="1200" dirty="0"/>
              <a:t>is </a:t>
            </a:r>
            <a:r>
              <a:rPr lang="en-US" altLang="de-DE" sz="1200" dirty="0" smtClean="0"/>
              <a:t>created.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5 contributions agreed (including 1 LS out, 1 solution update and 3 evaluation plus conclusion update).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Study is complete </a:t>
            </a:r>
            <a:r>
              <a:rPr lang="en-US" altLang="de-DE" sz="1200" dirty="0"/>
              <a:t>and  </a:t>
            </a:r>
            <a:r>
              <a:rPr lang="en-US" altLang="de-DE" sz="1200" dirty="0" smtClean="0"/>
              <a:t>1.5 </a:t>
            </a:r>
            <a:r>
              <a:rPr lang="en-US" altLang="de-DE" sz="1200" dirty="0"/>
              <a:t>TU left for the </a:t>
            </a:r>
            <a:r>
              <a:rPr lang="en-US" altLang="de-DE" sz="1200" dirty="0" smtClean="0"/>
              <a:t>normative Phase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800" dirty="0">
                <a:ea typeface="+mn-ea"/>
                <a:cs typeface="+mn-cs"/>
              </a:rPr>
              <a:t>RAN impacts and dependencies:</a:t>
            </a:r>
            <a:endParaRPr lang="de-DE" altLang="zh-CN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TR sent to SA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Start normative work.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752125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Support of Satellite Backhauling in 5GS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088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99306" y="1238967"/>
            <a:ext cx="8554481" cy="28663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SA2#149: discuss TR skeleton, TR scope, assumptions and Key Issues, start the solution discussion.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SA2#150: last meeting for Key Issues, continue the solution discussions 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SA2#151: continue the solution discussions.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SA2#152: last meeting for solutions, start the solution evaluation, and send the TR for information. </a:t>
            </a:r>
            <a:r>
              <a:rPr lang="en-US" altLang="zh-CN" sz="1200" dirty="0" smtClean="0">
                <a:solidFill>
                  <a:srgbClr val="FF0000"/>
                </a:solidFill>
              </a:rPr>
              <a:t>Approve</a:t>
            </a:r>
            <a:r>
              <a:rPr lang="en-US" altLang="zh-CN" sz="1200" dirty="0" smtClean="0"/>
              <a:t> the WID (for concluded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SA2#153: complete the evaluation and conclusion. </a:t>
            </a:r>
            <a:r>
              <a:rPr lang="en-US" altLang="zh-CN" sz="1200" strike="sngStrike" dirty="0" smtClean="0">
                <a:solidFill>
                  <a:srgbClr val="FF0000"/>
                </a:solidFill>
              </a:rPr>
              <a:t>Revise and Approve the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SA2#154 </a:t>
            </a:r>
            <a:r>
              <a:rPr lang="en-US" altLang="zh-CN" sz="1200" dirty="0"/>
              <a:t>and #154AH</a:t>
            </a:r>
            <a:r>
              <a:rPr lang="en-US" altLang="zh-CN" sz="1200"/>
              <a:t>: </a:t>
            </a:r>
            <a:r>
              <a:rPr lang="en-US" altLang="zh-CN" sz="1200" smtClean="0"/>
              <a:t>normative </a:t>
            </a:r>
            <a:r>
              <a:rPr lang="en-US" altLang="zh-CN" sz="1200" dirty="0"/>
              <a:t>work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61213"/>
              </p:ext>
            </p:extLst>
          </p:nvPr>
        </p:nvGraphicFramePr>
        <p:xfrm>
          <a:off x="-4" y="3867150"/>
          <a:ext cx="9144004" cy="848961"/>
        </p:xfrm>
        <a:graphic>
          <a:graphicData uri="http://schemas.openxmlformats.org/drawingml/2006/table">
            <a:tbl>
              <a:tblPr firstRow="1" firstCol="1" bandRow="1"/>
              <a:tblGrid>
                <a:gridCol w="703385"/>
                <a:gridCol w="780643"/>
                <a:gridCol w="592422"/>
                <a:gridCol w="696731"/>
                <a:gridCol w="743743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248181"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Feb, 22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Apr, 22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May, 22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Aug, 22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Oct, 22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Nov, 22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Jan, 23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Feb, 23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SID/WID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Study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Norm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Total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#149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#150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#151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#152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#153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#154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#154AH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Total TU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  <a:tr h="296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FS_SATB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3.5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1.5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 txBox="1">
            <a:spLocks/>
          </p:cNvSpPr>
          <p:nvPr/>
        </p:nvSpPr>
        <p:spPr bwMode="auto">
          <a:xfrm>
            <a:off x="179388" y="208196"/>
            <a:ext cx="760274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400" b="1" kern="0" dirty="0" smtClean="0">
                <a:solidFill>
                  <a:schemeClr val="tx1"/>
                </a:solidFill>
              </a:rPr>
              <a:t>Work </a:t>
            </a:r>
            <a:r>
              <a:rPr lang="en-US" altLang="de-DE" sz="2400" b="1" kern="0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5B229-0FAC-41EF-BDC1-1542F634546F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f846979-0e6f-42ff-8b87-e1893efeda99"/>
    <ds:schemaRef ds:uri="db33437f-65a5-48c5-b537-19efd290f967"/>
  </ds:schemaRefs>
</ds:datastoreItem>
</file>

<file path=customXml/itemProps3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18186</TotalTime>
  <Words>460</Words>
  <Application>Microsoft Office PowerPoint</Application>
  <PresentationFormat>全屏显示(4:3)</PresentationFormat>
  <Paragraphs>114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Office Theme</vt:lpstr>
      <vt:lpstr>2_Office Theme</vt:lpstr>
      <vt:lpstr>   FS_5GSATB Status Report</vt:lpstr>
      <vt:lpstr>FS_5GSATB status after SA2#153E (1/2)</vt:lpstr>
      <vt:lpstr>PowerPoint 演示文稿</vt:lpstr>
      <vt:lpstr>FS_5GSATB status at SA#97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CICT</cp:lastModifiedBy>
  <cp:revision>1354</cp:revision>
  <dcterms:created xsi:type="dcterms:W3CDTF">2008-08-30T09:32:10Z</dcterms:created>
  <dcterms:modified xsi:type="dcterms:W3CDTF">2022-10-19T05:41:07Z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