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823" r:id="rId6"/>
    <p:sldId id="824" r:id="rId7"/>
    <p:sldId id="826" r:id="rId8"/>
    <p:sldId id="825" r:id="rId9"/>
    <p:sldId id="827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37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211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altLang="zh-CN" sz="1400" b="1" dirty="0" smtClean="0">
                <a:effectLst/>
              </a:rPr>
              <a:t>206654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15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 </a:t>
            </a:r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Aug 17-26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202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WG2#152E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Aug 17-26, 2022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zh-CN" sz="3600" b="1" dirty="0"/>
              <a:t>FS_</a:t>
            </a:r>
            <a:r>
              <a:rPr lang="en-GB" sz="3600" b="1" dirty="0"/>
              <a:t>eNS_Ph3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SA2#15</a:t>
            </a:r>
            <a:r>
              <a:rPr lang="en-US" altLang="zh-CN" sz="3600" b="1" dirty="0" smtClean="0"/>
              <a:t>2</a:t>
            </a:r>
            <a:r>
              <a:rPr lang="en-GB" altLang="zh-CN" sz="3600" b="1" dirty="0" smtClean="0"/>
              <a:t>E 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=""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=""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=""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=""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=""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=""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=""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=""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=""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=""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=""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=""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=""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=""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=""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=""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=""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=""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=""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=""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=""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=""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=""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=""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=""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=""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de-DE" altLang="de-DE" b="1" dirty="0" smtClean="0"/>
              <a:t>FS_eNS_Ph3 status </a:t>
            </a:r>
            <a:r>
              <a:rPr lang="en-US" altLang="zh-CN" b="1" dirty="0" smtClean="0"/>
              <a:t>after</a:t>
            </a:r>
            <a:r>
              <a:rPr lang="de-DE" altLang="de-DE" b="1" dirty="0" smtClean="0"/>
              <a:t> </a:t>
            </a:r>
            <a:r>
              <a:rPr lang="en-US" altLang="zh-CN" b="1" dirty="0" smtClean="0"/>
              <a:t>SA#96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40040804"/>
              </p:ext>
            </p:extLst>
          </p:nvPr>
        </p:nvGraphicFramePr>
        <p:xfrm>
          <a:off x="179388" y="1367219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50%-&gt;70%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SP-211641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077590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5561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 smtClean="0"/>
              <a:t>General</a:t>
            </a:r>
            <a:r>
              <a:rPr lang="de-DE" altLang="de-DE" sz="2000" dirty="0" smtClean="0"/>
              <a:t>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6 key issues are agreed. Totally </a:t>
            </a:r>
            <a:r>
              <a:rPr lang="en-US" altLang="zh-CN" sz="1400" dirty="0" smtClean="0"/>
              <a:t>46 solutions 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TR 23.700-41 v0.4.0 </a:t>
            </a:r>
            <a:r>
              <a:rPr lang="en-US" altLang="zh-CN" sz="1400" dirty="0"/>
              <a:t>generated based on the agreed </a:t>
            </a:r>
            <a:r>
              <a:rPr lang="en-US" altLang="zh-CN" sz="1400" dirty="0" smtClean="0"/>
              <a:t>contributions, and send to SA for 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WID on eNS_Ph3 is approved. The only objective is to specify one requirement from GSMA which is not within the </a:t>
            </a:r>
            <a:r>
              <a:rPr lang="en-US" altLang="zh-CN" sz="1400" dirty="0" smtClean="0"/>
              <a:t>study </a:t>
            </a:r>
            <a:r>
              <a:rPr lang="en-US" altLang="zh-CN" sz="1400" dirty="0" smtClean="0"/>
              <a:t>scope</a:t>
            </a:r>
            <a:r>
              <a:rPr lang="en-US" altLang="zh-CN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 SA2 will not further work on </a:t>
            </a:r>
            <a:r>
              <a:rPr lang="en-US" altLang="zh-CN" sz="1400" dirty="0" smtClean="0"/>
              <a:t>support </a:t>
            </a:r>
            <a:r>
              <a:rPr lang="en-US" altLang="zh-CN" sz="1400" dirty="0"/>
              <a:t>for scenario 2a and 2c as part of the study. </a:t>
            </a:r>
            <a:endParaRPr lang="en-US" altLang="zh-CN" sz="1400" dirty="0" smtClean="0"/>
          </a:p>
          <a:p>
            <a:pPr lvl="1">
              <a:lnSpc>
                <a:spcPts val="1600"/>
              </a:lnSpc>
              <a:spcBef>
                <a:spcPts val="0"/>
              </a:spcBef>
            </a:pPr>
            <a:endParaRPr lang="en-US" altLang="zh-CN" sz="1400" dirty="0" smtClean="0"/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b="1" dirty="0" smtClean="0"/>
              <a:t>Contentious Issue: None</a:t>
            </a:r>
            <a:endParaRPr lang="en-US" altLang="zh-CN" sz="1400" dirty="0" smtClean="0"/>
          </a:p>
          <a:p>
            <a:pPr marL="457200" lvl="1" indent="0">
              <a:lnSpc>
                <a:spcPts val="1600"/>
              </a:lnSpc>
              <a:spcBef>
                <a:spcPts val="0"/>
              </a:spcBef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On LS has been send to RAN2/RAN3 on RAN dependency</a:t>
            </a:r>
            <a:endParaRPr lang="en-US" altLang="zh-CN" sz="14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Key issues evaluation and conclusion(SA2#153E)</a:t>
            </a:r>
          </a:p>
        </p:txBody>
      </p:sp>
    </p:spTree>
    <p:extLst>
      <p:ext uri="{BB962C8B-B14F-4D97-AF65-F5344CB8AC3E}">
        <p14:creationId xmlns:p14="http://schemas.microsoft.com/office/powerpoint/2010/main" val="154272140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/>
              <a:t>FS_eNS_Ph3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SA2#152E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r>
              <a:rPr lang="en-US" altLang="zh-CN" b="1" dirty="0"/>
              <a:t>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16 paper on solution update and 7 paper on  new solutions are </a:t>
            </a:r>
            <a:r>
              <a:rPr lang="en-US" altLang="de-DE" sz="1400" dirty="0"/>
              <a:t>agreed, </a:t>
            </a:r>
            <a:r>
              <a:rPr lang="en-US" altLang="zh-CN" sz="1400" dirty="0"/>
              <a:t>1 </a:t>
            </a:r>
            <a:r>
              <a:rPr lang="en-US" altLang="zh-CN" sz="1400" dirty="0" smtClean="0"/>
              <a:t>LS is sent to RAN2/RAN3 to check the RAN Dependency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23.700-41 </a:t>
            </a:r>
            <a:r>
              <a:rPr lang="en-US" altLang="zh-CN" sz="1400" dirty="0" smtClean="0"/>
              <a:t>v0.4.0 </a:t>
            </a:r>
            <a:r>
              <a:rPr lang="en-US" altLang="zh-CN" sz="1400" dirty="0"/>
              <a:t>generated based on the agreed </a:t>
            </a:r>
            <a:r>
              <a:rPr lang="en-US" altLang="zh-CN" sz="1400" dirty="0" smtClean="0"/>
              <a:t>contributions, send to SA for 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WID on eNS_Ph3 is </a:t>
            </a:r>
            <a:r>
              <a:rPr lang="en-US" altLang="zh-CN" sz="1400" dirty="0"/>
              <a:t>approved. The only objective is to specify one requirement from GSMA which is not within the </a:t>
            </a:r>
            <a:r>
              <a:rPr lang="en-US" altLang="zh-CN" sz="1400" dirty="0"/>
              <a:t>study </a:t>
            </a:r>
            <a:r>
              <a:rPr lang="en-US" altLang="zh-CN" sz="1400" dirty="0"/>
              <a:t>scope</a:t>
            </a:r>
            <a:r>
              <a:rPr lang="en-US" altLang="zh-CN" sz="14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</a:t>
            </a:r>
            <a:r>
              <a:rPr lang="de-DE" altLang="de-DE" sz="1800" b="1" kern="0" dirty="0" smtClean="0"/>
              <a:t>Issues 1(</a:t>
            </a:r>
            <a:r>
              <a:rPr lang="en-GB" altLang="zh-CN" sz="1800" b="1" kern="0" dirty="0" smtClean="0"/>
              <a:t>Service continuity</a:t>
            </a:r>
            <a:r>
              <a:rPr lang="de-DE" altLang="de-DE" sz="1800" b="1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Correspond to </a:t>
            </a:r>
            <a:r>
              <a:rPr lang="en-US" altLang="de-DE" sz="1400" kern="0" dirty="0" smtClean="0"/>
              <a:t>WI#1.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SA2 will not further work on </a:t>
            </a:r>
            <a:r>
              <a:rPr lang="en-US" altLang="zh-CN" sz="1400" dirty="0" smtClean="0"/>
              <a:t>support </a:t>
            </a:r>
            <a:r>
              <a:rPr lang="en-US" altLang="zh-CN" sz="1400" dirty="0"/>
              <a:t>for scenario 2a and 2c as part of the study.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4 </a:t>
            </a:r>
            <a:r>
              <a:rPr lang="en-US" altLang="de-DE" sz="1400" kern="0" dirty="0" smtClean="0"/>
              <a:t>paper on new solution is agreed.  4 papers on solution update are </a:t>
            </a:r>
            <a:r>
              <a:rPr lang="en-US" altLang="de-DE" sz="1400" kern="0" dirty="0" smtClean="0"/>
              <a:t>agreed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</a:t>
            </a:r>
            <a:r>
              <a:rPr lang="de-DE" altLang="de-DE" sz="1800" b="1" kern="0" dirty="0"/>
              <a:t>Issues </a:t>
            </a:r>
            <a:r>
              <a:rPr lang="en-US" altLang="zh-CN" sz="1800" b="1" kern="0" dirty="0" smtClean="0"/>
              <a:t>2</a:t>
            </a:r>
            <a:r>
              <a:rPr lang="de-DE" altLang="de-DE" sz="1800" b="1" kern="0" dirty="0" smtClean="0"/>
              <a:t>(</a:t>
            </a:r>
            <a:r>
              <a:rPr lang="en-GB" altLang="zh-CN" sz="1800" b="1" kern="0" dirty="0"/>
              <a:t>providing VPLMN network slice info to roaming UE</a:t>
            </a:r>
            <a:r>
              <a:rPr lang="de-DE" altLang="de-DE" sz="18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Correspond to </a:t>
            </a:r>
            <a:r>
              <a:rPr lang="en-US" altLang="de-DE" sz="1400" kern="0" dirty="0" smtClean="0"/>
              <a:t>WI#3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4 papers </a:t>
            </a:r>
            <a:r>
              <a:rPr lang="en-US" altLang="de-DE" sz="1400" kern="0" dirty="0"/>
              <a:t>on solution update are agreed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</a:t>
            </a:r>
            <a:r>
              <a:rPr lang="de-DE" altLang="de-DE" sz="1800" b="1" kern="0" dirty="0"/>
              <a:t>Issues </a:t>
            </a:r>
            <a:r>
              <a:rPr lang="en-US" altLang="de-DE" sz="1800" b="1" kern="0" dirty="0"/>
              <a:t>3</a:t>
            </a:r>
            <a:r>
              <a:rPr lang="de-DE" altLang="de-DE" sz="1800" b="1" kern="0" dirty="0" smtClean="0"/>
              <a:t>(</a:t>
            </a:r>
            <a:r>
              <a:rPr lang="en-GB" altLang="zh-CN" sz="1800" b="1" kern="0" dirty="0"/>
              <a:t>Slice Service Area</a:t>
            </a:r>
            <a:r>
              <a:rPr lang="de-DE" altLang="de-DE" sz="1800" b="1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Correspond to </a:t>
            </a:r>
            <a:r>
              <a:rPr lang="en-US" altLang="de-DE" sz="1400" kern="0" dirty="0" smtClean="0"/>
              <a:t>WI#5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2 papers </a:t>
            </a:r>
            <a:r>
              <a:rPr lang="en-US" altLang="de-DE" sz="1400" kern="0" dirty="0"/>
              <a:t>on new solution are agreed.  </a:t>
            </a:r>
            <a:r>
              <a:rPr lang="en-US" altLang="de-DE" sz="1400" kern="0" dirty="0" smtClean="0"/>
              <a:t>2 papers </a:t>
            </a:r>
            <a:r>
              <a:rPr lang="en-US" altLang="de-DE" sz="1400" kern="0" dirty="0"/>
              <a:t>on solution update are </a:t>
            </a:r>
            <a:r>
              <a:rPr lang="en-US" altLang="de-DE" sz="1400" kern="0" dirty="0" smtClean="0"/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LS is sent to RAN2/RAN3 to check the RAN </a:t>
            </a:r>
            <a:r>
              <a:rPr lang="en-US" altLang="zh-CN" sz="1400" dirty="0" smtClean="0"/>
              <a:t>Dependency</a:t>
            </a:r>
            <a:endParaRPr lang="en-US" altLang="de-DE" sz="14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1254480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50%-&gt;70%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SP-211641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0392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/>
              <a:t>FS_eNS_Ph3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SA2#152E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r>
              <a:rPr lang="en-US" altLang="zh-CN" b="1" dirty="0"/>
              <a:t>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</a:t>
            </a:r>
            <a:r>
              <a:rPr lang="de-DE" altLang="de-DE" sz="1800" b="1" kern="0" dirty="0"/>
              <a:t>Issues </a:t>
            </a:r>
            <a:r>
              <a:rPr lang="de-DE" altLang="de-DE" sz="1800" b="1" kern="0" dirty="0" smtClean="0"/>
              <a:t>4(</a:t>
            </a:r>
            <a:r>
              <a:rPr lang="en-GB" altLang="zh-CN" sz="1800" b="1" kern="0" dirty="0"/>
              <a:t>multiple NSACF</a:t>
            </a:r>
            <a:r>
              <a:rPr lang="de-DE" altLang="de-DE" sz="1800" b="1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Correspond to </a:t>
            </a:r>
            <a:r>
              <a:rPr lang="en-US" altLang="de-DE" sz="1400" kern="0" dirty="0" smtClean="0"/>
              <a:t>WI#6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1 </a:t>
            </a:r>
            <a:r>
              <a:rPr lang="en-US" altLang="de-DE" sz="1400" kern="0" dirty="0" smtClean="0"/>
              <a:t>papers </a:t>
            </a:r>
            <a:r>
              <a:rPr lang="en-US" altLang="de-DE" sz="1400" kern="0" dirty="0"/>
              <a:t>on solution update </a:t>
            </a:r>
            <a:r>
              <a:rPr lang="en-US" altLang="de-DE" sz="1400" kern="0" dirty="0" smtClean="0"/>
              <a:t>are agreed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</a:t>
            </a:r>
            <a:r>
              <a:rPr lang="de-DE" altLang="de-DE" sz="1800" b="1" kern="0" dirty="0"/>
              <a:t>Issues 5(</a:t>
            </a:r>
            <a:r>
              <a:rPr lang="en-GB" altLang="zh-CN" sz="1800" b="1" kern="0" dirty="0"/>
              <a:t>Rejected S-NSSAI</a:t>
            </a:r>
            <a:r>
              <a:rPr lang="de-DE" altLang="de-DE" sz="18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Correspond </a:t>
            </a:r>
            <a:r>
              <a:rPr lang="en-US" altLang="de-DE" sz="1400" kern="0" dirty="0"/>
              <a:t>to </a:t>
            </a:r>
            <a:r>
              <a:rPr lang="en-US" altLang="de-DE" sz="1400" kern="0" dirty="0" smtClean="0"/>
              <a:t>WI#2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2 papers on solution </a:t>
            </a:r>
            <a:r>
              <a:rPr lang="en-US" altLang="zh-CN" sz="1400" kern="0" dirty="0" smtClean="0"/>
              <a:t>updates </a:t>
            </a:r>
            <a:r>
              <a:rPr lang="en-US" altLang="de-DE" sz="1400" kern="0" dirty="0" smtClean="0"/>
              <a:t>are agreed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Key Issues 6(</a:t>
            </a:r>
            <a:r>
              <a:rPr lang="en-GB" altLang="zh-CN" sz="1800" b="1" kern="0" dirty="0"/>
              <a:t>NW Control</a:t>
            </a:r>
            <a:r>
              <a:rPr lang="de-DE" altLang="de-DE" sz="1800" b="1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Correspond to </a:t>
            </a:r>
            <a:r>
              <a:rPr lang="en-US" altLang="de-DE" sz="1400" kern="0" dirty="0" smtClean="0"/>
              <a:t>WI#4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1 papers </a:t>
            </a:r>
            <a:r>
              <a:rPr lang="en-US" altLang="de-DE" sz="1400" kern="0" dirty="0"/>
              <a:t>on new solution are </a:t>
            </a:r>
            <a:r>
              <a:rPr lang="en-US" altLang="de-DE" sz="1400" kern="0" dirty="0" smtClean="0"/>
              <a:t>agreed, 3 papers on solution update are agreed.</a:t>
            </a:r>
            <a:endParaRPr lang="en-US" altLang="de-DE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214839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50%-&gt;70%</a:t>
                      </a:r>
                      <a:endParaRPr lang="en-US" altLang="zh-CN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SP-211641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2178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de-DE" altLang="de-DE" sz="2800" b="1" dirty="0"/>
              <a:t>FS_eNS_Ph3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SA2#152E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=""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0"/>
            <a:ext cx="8644418" cy="369562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</a:t>
            </a:r>
            <a:r>
              <a:rPr lang="en-US" sz="1400" dirty="0" smtClean="0"/>
              <a:t>.</a:t>
            </a:r>
            <a:endParaRPr lang="en-US" altLang="zh-CN" sz="16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KI#1, KI#3 and KI#5 </a:t>
            </a:r>
            <a:r>
              <a:rPr lang="en-US" altLang="zh-CN" sz="1200" dirty="0"/>
              <a:t>may </a:t>
            </a:r>
            <a:r>
              <a:rPr lang="en-US" altLang="zh-CN" sz="1200" dirty="0" smtClean="0"/>
              <a:t>need </a:t>
            </a:r>
            <a:r>
              <a:rPr lang="en-US" altLang="zh-CN" sz="1200" dirty="0"/>
              <a:t>to coordinate with RAN working groups</a:t>
            </a:r>
            <a:r>
              <a:rPr lang="en-GB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One LS on KI#3 has been sent to RAN2/RAN3 on RAN dependency.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</a:t>
            </a:r>
            <a:r>
              <a:rPr lang="de-DE" altLang="zh-CN" sz="1600" b="1" dirty="0" smtClean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KI#3 </a:t>
            </a:r>
            <a:r>
              <a:rPr lang="en-US" altLang="zh-CN" sz="1200" dirty="0"/>
              <a:t>may </a:t>
            </a:r>
            <a:r>
              <a:rPr lang="en-US" altLang="zh-CN" sz="1200" dirty="0" smtClean="0"/>
              <a:t>need </a:t>
            </a:r>
            <a:r>
              <a:rPr lang="en-US" altLang="zh-CN" sz="1200" dirty="0"/>
              <a:t>to coordinate with </a:t>
            </a:r>
            <a:r>
              <a:rPr lang="en-US" altLang="zh-CN" sz="1200" dirty="0" smtClean="0"/>
              <a:t>SA5</a:t>
            </a:r>
            <a:endParaRPr lang="en-US" altLang="zh-CN" sz="1200" strike="sngStrike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</a:t>
            </a:r>
            <a:r>
              <a:rPr lang="de-DE" sz="1800" b="1" dirty="0"/>
              <a:t>of the Next Meeting (</a:t>
            </a:r>
            <a:r>
              <a:rPr lang="de-DE" sz="1800" b="1" dirty="0" smtClean="0"/>
              <a:t>SA2#153E</a:t>
            </a:r>
            <a:r>
              <a:rPr lang="de-DE" sz="1800" b="1" dirty="0"/>
              <a:t>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Focus on key issue evaluation and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Send TR to SA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Update the WID to include all agreed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sp>
        <p:nvSpPr>
          <p:cNvPr id="5" name="Rectangle 1">
            <a:extLst>
              <a:ext uri="{FF2B5EF4-FFF2-40B4-BE49-F238E27FC236}">
                <a16:creationId xmlns=""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89132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Overall plan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883363"/>
              </p:ext>
            </p:extLst>
          </p:nvPr>
        </p:nvGraphicFramePr>
        <p:xfrm>
          <a:off x="488950" y="1609344"/>
          <a:ext cx="8388346" cy="69624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40815"/>
                <a:gridCol w="662103"/>
                <a:gridCol w="914577"/>
                <a:gridCol w="669831"/>
                <a:gridCol w="566780"/>
                <a:gridCol w="566780"/>
                <a:gridCol w="566780"/>
                <a:gridCol w="566780"/>
                <a:gridCol w="566780"/>
                <a:gridCol w="566780"/>
                <a:gridCol w="566780"/>
                <a:gridCol w="566780"/>
                <a:gridCol w="566780"/>
              </a:tblGrid>
              <a:tr h="181825"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Feb, 22</a:t>
                      </a:r>
                      <a:endParaRPr lang="en-US" sz="1200" b="1" i="0" u="none" strike="noStrike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Apr, 22</a:t>
                      </a:r>
                      <a:endParaRPr lang="en-US" sz="1200" b="1" i="0" u="none" strike="noStrike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May, 22</a:t>
                      </a:r>
                      <a:endParaRPr lang="en-US" sz="1200" b="1" i="0" u="none" strike="noStrike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Aug, 22</a:t>
                      </a:r>
                      <a:endParaRPr lang="en-US" sz="1200" b="1" i="0" u="none" strike="noStrike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Oct, 22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Nov, 22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Jan, 23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Feb, 23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38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SID/WID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Study 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Normative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Total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#149</a:t>
                      </a:r>
                      <a:endParaRPr lang="en-US" altLang="zh-CN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#150</a:t>
                      </a:r>
                      <a:endParaRPr lang="en-US" altLang="zh-CN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#151</a:t>
                      </a:r>
                      <a:endParaRPr lang="en-US" altLang="zh-CN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#152</a:t>
                      </a:r>
                      <a:endParaRPr lang="en-US" altLang="zh-CN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#153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</a:rPr>
                        <a:t>#154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#154AH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</a:rPr>
                        <a:t>#155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Total TU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</a:tr>
              <a:tr h="238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FS_eNS_Ph3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</a:rPr>
                        <a:t>6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</a:rPr>
                        <a:t>3.25</a:t>
                      </a:r>
                      <a:endParaRPr lang="en-US" altLang="zh-CN" sz="12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9.25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altLang="zh-CN" sz="1200" b="0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1.25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effectLst/>
                        </a:rPr>
                        <a:t>9.25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580390" y="3001365"/>
            <a:ext cx="793461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SA2#149 </a:t>
            </a:r>
            <a:r>
              <a:rPr lang="en-US" altLang="zh-CN" sz="1600" dirty="0"/>
              <a:t>Feb’22: </a:t>
            </a:r>
            <a:r>
              <a:rPr lang="en-US" altLang="zh-CN" sz="1600" dirty="0" smtClean="0"/>
              <a:t>TR </a:t>
            </a:r>
            <a:r>
              <a:rPr lang="en-US" altLang="zh-CN" sz="1600" dirty="0"/>
              <a:t>skeleton, arch assumptions, KIs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/>
              <a:t>SA2#150 Apr’22: solutions discussions, and KIs. Finalize the KIs. Last meeting for </a:t>
            </a:r>
            <a:r>
              <a:rPr lang="en-US" altLang="zh-CN" sz="1600" dirty="0" err="1"/>
              <a:t>Kis</a:t>
            </a:r>
            <a:r>
              <a:rPr lang="en-US" altLang="zh-CN" sz="1600" dirty="0"/>
              <a:t>.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/>
              <a:t>SA2#151 May’22: continue the solution discussions and start to evaluate solutions</a:t>
            </a:r>
            <a:r>
              <a:rPr lang="en-US" altLang="zh-CN" sz="1600" strike="sngStrike" dirty="0"/>
              <a:t>; </a:t>
            </a:r>
            <a:r>
              <a:rPr lang="en-US" altLang="zh-CN" sz="1600" dirty="0" smtClean="0"/>
              <a:t>SA2#152 </a:t>
            </a:r>
            <a:r>
              <a:rPr lang="en-US" altLang="zh-CN" sz="1600" dirty="0"/>
              <a:t>Aug’22: solution updates (last meeting for </a:t>
            </a:r>
            <a:r>
              <a:rPr lang="en-US" altLang="zh-CN" sz="1600" dirty="0" smtClean="0"/>
              <a:t>new solution and solution </a:t>
            </a:r>
            <a:r>
              <a:rPr lang="en-US" altLang="zh-CN" sz="1600" u="sng" dirty="0" smtClean="0"/>
              <a:t>update</a:t>
            </a:r>
            <a:r>
              <a:rPr lang="en-US" altLang="zh-CN" sz="1600" dirty="0" smtClean="0"/>
              <a:t>),</a:t>
            </a:r>
            <a:r>
              <a:rPr lang="en-US" altLang="zh-CN" sz="1600" dirty="0"/>
              <a:t>finalize the evaluation and conclusion ; TR for </a:t>
            </a:r>
            <a:r>
              <a:rPr lang="en-US" altLang="zh-CN" sz="1600" dirty="0" smtClean="0"/>
              <a:t>information; </a:t>
            </a:r>
            <a:r>
              <a:rPr lang="en-US" altLang="zh-CN" sz="1600" dirty="0"/>
              <a:t>WID for approval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SA2#153 </a:t>
            </a:r>
            <a:r>
              <a:rPr lang="en-US" altLang="zh-CN" sz="1600" dirty="0"/>
              <a:t>Oct’22: finalize the conclusions for the KIs; TR for approval, WID </a:t>
            </a:r>
            <a:r>
              <a:rPr lang="en-US" altLang="zh-CN" sz="1600" dirty="0" smtClean="0"/>
              <a:t>update; 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SA2#154, SA2#154AH and SA2#155 meeting: normative work</a:t>
            </a:r>
            <a:endParaRPr lang="de-DE" altLang="de-DE" sz="2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83119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29742</TotalTime>
  <Words>615</Words>
  <Application>Microsoft Office PowerPoint</Application>
  <PresentationFormat>全屏显示(4:3)</PresentationFormat>
  <Paragraphs>127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 </vt:lpstr>
      <vt:lpstr>Malgun Gothic</vt:lpstr>
      <vt:lpstr>等线</vt:lpstr>
      <vt:lpstr>宋体</vt:lpstr>
      <vt:lpstr>Arial</vt:lpstr>
      <vt:lpstr>Calibri</vt:lpstr>
      <vt:lpstr>Times New Roman</vt:lpstr>
      <vt:lpstr>Office Theme</vt:lpstr>
      <vt:lpstr>   FS_eNS_Ph3 Status Report after SA2#152E </vt:lpstr>
      <vt:lpstr>FS_eNS_Ph3 status after SA#96</vt:lpstr>
      <vt:lpstr>FS_eNS_Ph3 status after SA2#152E (1/3) </vt:lpstr>
      <vt:lpstr>FS_eNS_Ph3 status after SA2#152E (1/3) </vt:lpstr>
      <vt:lpstr>FS_eNS_Ph3 status after SA2#152E (3/3)</vt:lpstr>
      <vt:lpstr>Overall plan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S2#152</cp:lastModifiedBy>
  <cp:revision>1380</cp:revision>
  <dcterms:created xsi:type="dcterms:W3CDTF">2008-08-30T09:32:10Z</dcterms:created>
  <dcterms:modified xsi:type="dcterms:W3CDTF">2022-08-30T01:19:52Z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