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60" r:id="rId2"/>
    <p:sldId id="261" r:id="rId3"/>
    <p:sldId id="262" r:id="rId4"/>
    <p:sldId id="263" r:id="rId5"/>
    <p:sldId id="265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msung" initials="DGE" lastIdx="3" clrIdx="0">
    <p:extLst>
      <p:ext uri="{19B8F6BF-5375-455C-9EA6-DF929625EA0E}">
        <p15:presenceInfo xmlns="" xmlns:p15="http://schemas.microsoft.com/office/powerpoint/2012/main" userId="Samsung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270" autoAdjust="0"/>
    <p:restoredTop sz="91995" autoAdjust="0"/>
  </p:normalViewPr>
  <p:slideViewPr>
    <p:cSldViewPr snapToGrid="0">
      <p:cViewPr>
        <p:scale>
          <a:sx n="75" d="100"/>
          <a:sy n="75" d="100"/>
        </p:scale>
        <p:origin x="-1548" y="-45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69B320-9858-4C23-A581-F070140C6028}" type="datetimeFigureOut">
              <a:rPr lang="en-US" smtClean="0"/>
              <a:t>7/26/2022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E8E29-DE93-490E-B623-3AAABFD2FCD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90033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E8E29-DE93-490E-B623-3AAABFD2FCD7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402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E8E29-DE93-490E-B623-3AAABFD2FCD7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402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E8E29-DE93-490E-B623-3AAABFD2FCD7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402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E8E29-DE93-490E-B623-3AAABFD2FCD7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1402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5F4CAE-579B-4249-8E85-460B04801839}" type="datetime1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96564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FED880-7544-47D8-9BC8-2D9440780282}" type="datetime1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89148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67BA9-5DBA-4B9E-A51D-5AB90FBA7552}" type="datetime1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80508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9918A1-C457-49D2-B965-C630ECAC5D12}" type="datetime1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213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97A67-A4AC-4714-AB57-FC6EF4C19A8F}" type="datetime1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572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0E5E9C-F98E-4953-AA0D-8C3018DC241B}" type="datetime1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024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BEB8E9-1719-4AA0-9DA7-05B067346DE6}" type="datetime1">
              <a:rPr lang="en-US" smtClean="0"/>
              <a:t>7/26/2022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21246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99AC4-61E7-4A28-9175-81B466982027}" type="datetime1">
              <a:rPr lang="en-US" smtClean="0"/>
              <a:t>7/26/2022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86801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F0A471-11AE-4BF2-919B-B50B43265341}" type="datetime1">
              <a:rPr lang="en-US" smtClean="0"/>
              <a:t>7/26/2022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9037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9E106-F213-4668-BB24-A183F3D09C25}" type="datetime1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70142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0BEE06-C478-4B1F-8AFA-2C1F2B067D4E}" type="datetime1">
              <a:rPr lang="en-US" smtClean="0"/>
              <a:t>7/26/2022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58973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B06849-D62D-4DF0-B8CA-C82178D07FD0}" type="datetime1">
              <a:rPr lang="en-US" smtClean="0"/>
              <a:t>7/26/2022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BB0AB0-9DCF-4F08-A829-1EF4D6D2673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9131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502227" y="1981895"/>
            <a:ext cx="9144000" cy="941568"/>
          </a:xfrm>
        </p:spPr>
        <p:txBody>
          <a:bodyPr anchor="t">
            <a:normAutofit/>
          </a:bodyPr>
          <a:lstStyle/>
          <a:p>
            <a:r>
              <a:rPr lang="en-US" b="1" dirty="0"/>
              <a:t>SA2 </a:t>
            </a:r>
            <a:r>
              <a:rPr lang="en-US" b="1" dirty="0" smtClean="0"/>
              <a:t>FS_eLCS_Ph3 </a:t>
            </a:r>
            <a:r>
              <a:rPr lang="en-US" b="1" dirty="0"/>
              <a:t>Work Plan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altLang="zh-CN" b="1" dirty="0" smtClean="0"/>
              <a:t>CATT, Huawei</a:t>
            </a:r>
          </a:p>
          <a:p>
            <a:endParaRPr lang="en-US" b="1" dirty="0" smtClean="0"/>
          </a:p>
        </p:txBody>
      </p:sp>
      <p:pic>
        <p:nvPicPr>
          <p:cNvPr id="8" name="Picture 1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646227" y="64781"/>
            <a:ext cx="14081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Snip Single Corner Rectangle 6"/>
          <p:cNvSpPr/>
          <p:nvPr/>
        </p:nvSpPr>
        <p:spPr>
          <a:xfrm>
            <a:off x="70983" y="924174"/>
            <a:ext cx="11483976" cy="269875"/>
          </a:xfrm>
          <a:prstGeom prst="snip1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GB">
              <a:solidFill>
                <a:schemeClr val="bg1"/>
              </a:solidFill>
            </a:endParaRPr>
          </a:p>
        </p:txBody>
      </p:sp>
      <p:sp>
        <p:nvSpPr>
          <p:cNvPr id="5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83" y="6402081"/>
            <a:ext cx="5702300" cy="365125"/>
          </a:xfrm>
        </p:spPr>
        <p:txBody>
          <a:bodyPr/>
          <a:lstStyle/>
          <a:p>
            <a:r>
              <a:rPr lang="en-GB" b="1" dirty="0"/>
              <a:t>SA WG2 Meeting #</a:t>
            </a:r>
            <a:r>
              <a:rPr lang="en-GB" b="1" dirty="0" smtClean="0"/>
              <a:t>S2-152e</a:t>
            </a:r>
            <a:r>
              <a:rPr lang="en-US" b="1" dirty="0" smtClean="0"/>
              <a:t>,</a:t>
            </a:r>
            <a:r>
              <a:rPr lang="en-GB" b="1" dirty="0"/>
              <a:t> </a:t>
            </a:r>
            <a:r>
              <a:rPr lang="en-GB" b="1" dirty="0" smtClean="0"/>
              <a:t>17 </a:t>
            </a:r>
            <a:r>
              <a:rPr lang="en-GB" b="1" dirty="0"/>
              <a:t>- </a:t>
            </a:r>
            <a:r>
              <a:rPr lang="en-GB" b="1" dirty="0" smtClean="0"/>
              <a:t>26 Aug 2022</a:t>
            </a:r>
            <a:endParaRPr lang="en-US" dirty="0"/>
          </a:p>
        </p:txBody>
      </p:sp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 txBox="1">
            <a:spLocks/>
          </p:cNvSpPr>
          <p:nvPr/>
        </p:nvSpPr>
        <p:spPr>
          <a:xfrm>
            <a:off x="11023278" y="6492874"/>
            <a:ext cx="1129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S2-220xxxx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2127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1DD5D56-0776-4907-B40D-0B2610C3C8FF}"/>
              </a:ext>
            </a:extLst>
          </p:cNvPr>
          <p:cNvSpPr txBox="1"/>
          <p:nvPr/>
        </p:nvSpPr>
        <p:spPr>
          <a:xfrm>
            <a:off x="407100" y="249848"/>
            <a:ext cx="8913081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FS_eLCS_Ph3 Work Plan </a:t>
            </a:r>
            <a:r>
              <a:rPr lang="en-US" sz="2400" dirty="0" smtClean="0"/>
              <a:t>(was discussed in SA2#149e)</a:t>
            </a:r>
            <a:endParaRPr lang="en-US" sz="2400" dirty="0"/>
          </a:p>
        </p:txBody>
      </p:sp>
      <p:pic>
        <p:nvPicPr>
          <p:cNvPr id="53" name="Picture 1">
            <a:extLst>
              <a:ext uri="{FF2B5EF4-FFF2-40B4-BE49-F238E27FC236}">
                <a16:creationId xmlns="" xmlns:a16="http://schemas.microsoft.com/office/drawing/2014/main" id="{94E8043C-B59B-4C36-81F7-C75ED0687D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6227" y="64781"/>
            <a:ext cx="14081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矩形 9"/>
          <p:cNvSpPr/>
          <p:nvPr/>
        </p:nvSpPr>
        <p:spPr>
          <a:xfrm>
            <a:off x="1054800" y="5088604"/>
            <a:ext cx="9897844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Will propose first draft of WID in </a:t>
            </a:r>
            <a:r>
              <a:rPr lang="en-US" b="1" dirty="0" smtClean="0"/>
              <a:t>#152</a:t>
            </a:r>
            <a:r>
              <a:rPr lang="en-US" dirty="0" smtClean="0"/>
              <a:t>, and try to get WID approved in </a:t>
            </a:r>
            <a:r>
              <a:rPr lang="en-US" b="1" dirty="0" smtClean="0"/>
              <a:t>#153</a:t>
            </a:r>
            <a:r>
              <a:rPr lang="en-US" dirty="0" smtClean="0"/>
              <a:t>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dirty="0" smtClean="0"/>
              <a:t>Normative work happens in </a:t>
            </a:r>
            <a:r>
              <a:rPr lang="en-US" b="1" dirty="0" smtClean="0"/>
              <a:t>#154, #154AH, #155.</a:t>
            </a:r>
          </a:p>
          <a:p>
            <a:pPr marL="285750" indent="-285750">
              <a:lnSpc>
                <a:spcPct val="150000"/>
              </a:lnSpc>
              <a:buFont typeface="Wingdings" pitchFamily="2" charset="2"/>
              <a:buChar char="ü"/>
            </a:pPr>
            <a:r>
              <a:rPr lang="en-US" b="1" dirty="0" smtClean="0">
                <a:solidFill>
                  <a:srgbClr val="FF0000"/>
                </a:solidFill>
              </a:rPr>
              <a:t>NOTE ADDED THIS TIME:  Key issues have RAN dependency may need more time to finish. 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8782" y="1019399"/>
            <a:ext cx="9936862" cy="4182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83" y="6402081"/>
            <a:ext cx="5702300" cy="365125"/>
          </a:xfrm>
        </p:spPr>
        <p:txBody>
          <a:bodyPr/>
          <a:lstStyle/>
          <a:p>
            <a:r>
              <a:rPr lang="en-GB" b="1" dirty="0"/>
              <a:t>SA WG2 Meeting #S2-152e</a:t>
            </a:r>
            <a:r>
              <a:rPr lang="en-US" b="1" dirty="0"/>
              <a:t>,</a:t>
            </a:r>
            <a:r>
              <a:rPr lang="en-GB" b="1" dirty="0"/>
              <a:t> 17 - 26 Aug 2022</a:t>
            </a:r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 txBox="1">
            <a:spLocks/>
          </p:cNvSpPr>
          <p:nvPr/>
        </p:nvSpPr>
        <p:spPr>
          <a:xfrm>
            <a:off x="11023278" y="6492874"/>
            <a:ext cx="1129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S2-2200xxxx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5058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1DD5D56-0776-4907-B40D-0B2610C3C8FF}"/>
              </a:ext>
            </a:extLst>
          </p:cNvPr>
          <p:cNvSpPr txBox="1"/>
          <p:nvPr/>
        </p:nvSpPr>
        <p:spPr>
          <a:xfrm>
            <a:off x="407100" y="249848"/>
            <a:ext cx="7400359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Status till Now and Next steps : 1/2</a:t>
            </a:r>
            <a:endParaRPr lang="en-US" sz="4000" dirty="0"/>
          </a:p>
        </p:txBody>
      </p:sp>
      <p:pic>
        <p:nvPicPr>
          <p:cNvPr id="53" name="Picture 1">
            <a:extLst>
              <a:ext uri="{FF2B5EF4-FFF2-40B4-BE49-F238E27FC236}">
                <a16:creationId xmlns="" xmlns:a16="http://schemas.microsoft.com/office/drawing/2014/main" id="{94E8043C-B59B-4C36-81F7-C75ED0687D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6227" y="64781"/>
            <a:ext cx="14081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83" y="6402081"/>
            <a:ext cx="5702300" cy="365125"/>
          </a:xfrm>
        </p:spPr>
        <p:txBody>
          <a:bodyPr/>
          <a:lstStyle/>
          <a:p>
            <a:r>
              <a:rPr lang="en-GB" b="1" dirty="0"/>
              <a:t>SA WG2 Meeting #S2-152e</a:t>
            </a:r>
            <a:r>
              <a:rPr lang="en-US" b="1" dirty="0"/>
              <a:t>,</a:t>
            </a:r>
            <a:r>
              <a:rPr lang="en-GB" b="1" dirty="0"/>
              <a:t> 17 - 26 Aug 2022</a:t>
            </a:r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 txBox="1">
            <a:spLocks/>
          </p:cNvSpPr>
          <p:nvPr/>
        </p:nvSpPr>
        <p:spPr>
          <a:xfrm>
            <a:off x="11023278" y="6492874"/>
            <a:ext cx="1129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S2-2200xxxx</a:t>
            </a:r>
            <a:endParaRPr 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10354519"/>
              </p:ext>
            </p:extLst>
          </p:nvPr>
        </p:nvGraphicFramePr>
        <p:xfrm>
          <a:off x="321734" y="1507067"/>
          <a:ext cx="11506200" cy="5029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23934"/>
                <a:gridCol w="1532466"/>
                <a:gridCol w="1439333"/>
                <a:gridCol w="3310467"/>
              </a:tblGrid>
              <a:tr h="668866">
                <a:tc>
                  <a:txBody>
                    <a:bodyPr/>
                    <a:lstStyle/>
                    <a:p>
                      <a:r>
                        <a:rPr lang="en-US" dirty="0" smtClean="0"/>
                        <a:t>Key Issues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RAN dependency?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Candidate Solutions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r>
                        <a:rPr lang="en-US" baseline="0" dirty="0" smtClean="0"/>
                        <a:t> Step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#1: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Architectural Enhancement to support User Plane positioning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#1,#2,#3,#19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Concluded</a:t>
                      </a:r>
                      <a:r>
                        <a:rPr lang="en-US" baseline="0" dirty="0" smtClean="0"/>
                        <a:t> this Oct. Start TS work since Nov.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#2: Enhanced positioning architecture for NPN deployment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#4,#5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Concluded</a:t>
                      </a:r>
                      <a:r>
                        <a:rPr lang="en-US" baseline="0" dirty="0" smtClean="0"/>
                        <a:t> this Oct. Start TS work since Nov.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#3: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Local Area Restriction for an LMF and GMLC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#6,#7,#8,#9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Concluded</a:t>
                      </a:r>
                      <a:r>
                        <a:rPr lang="en-US" baseline="0" dirty="0" smtClean="0"/>
                        <a:t> this Oct. Start TS work since Nov.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#4: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Interaction between Location Service and NWDAF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#10,#11,#12,#13,#18,#20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Co-ordinates with FS_eNA_Ph3. </a:t>
                      </a:r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Concluded</a:t>
                      </a:r>
                      <a:r>
                        <a:rPr lang="en-US" baseline="0" dirty="0" smtClean="0">
                          <a:solidFill>
                            <a:srgbClr val="FF0000"/>
                          </a:solidFill>
                        </a:rPr>
                        <a:t> In Oct. Start TS work since Nov.</a:t>
                      </a:r>
                      <a:endParaRPr lang="en-US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#5: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Assistance data provisioning for low power high accuracy GNSS positioning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#21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Concluded</a:t>
                      </a:r>
                      <a:r>
                        <a:rPr lang="en-US" baseline="0" dirty="0" smtClean="0"/>
                        <a:t> this Oct. Start TS work since Nov.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#6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UE Positioning without UE/User Awareness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#14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Try to Concluded</a:t>
                      </a:r>
                      <a:r>
                        <a:rPr lang="en-US" baseline="0" dirty="0" smtClean="0"/>
                        <a:t> this Oct . Start since Nov.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89736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1DD5D56-0776-4907-B40D-0B2610C3C8FF}"/>
              </a:ext>
            </a:extLst>
          </p:cNvPr>
          <p:cNvSpPr txBox="1"/>
          <p:nvPr/>
        </p:nvSpPr>
        <p:spPr>
          <a:xfrm>
            <a:off x="407100" y="249848"/>
            <a:ext cx="7284943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/>
              <a:t>Status till Now and </a:t>
            </a:r>
            <a:r>
              <a:rPr lang="en-US" sz="4000" dirty="0" smtClean="0"/>
              <a:t>Next steps: 2/2</a:t>
            </a:r>
            <a:endParaRPr lang="en-US" sz="4000" dirty="0"/>
          </a:p>
        </p:txBody>
      </p:sp>
      <p:pic>
        <p:nvPicPr>
          <p:cNvPr id="53" name="Picture 1">
            <a:extLst>
              <a:ext uri="{FF2B5EF4-FFF2-40B4-BE49-F238E27FC236}">
                <a16:creationId xmlns="" xmlns:a16="http://schemas.microsoft.com/office/drawing/2014/main" id="{94E8043C-B59B-4C36-81F7-C75ED0687D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6227" y="64781"/>
            <a:ext cx="14081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83" y="6402081"/>
            <a:ext cx="5702300" cy="365125"/>
          </a:xfrm>
        </p:spPr>
        <p:txBody>
          <a:bodyPr/>
          <a:lstStyle/>
          <a:p>
            <a:r>
              <a:rPr lang="en-GB" b="1" dirty="0"/>
              <a:t>SA WG2 Meeting #S2-152e</a:t>
            </a:r>
            <a:r>
              <a:rPr lang="en-US" b="1" dirty="0"/>
              <a:t>,</a:t>
            </a:r>
            <a:r>
              <a:rPr lang="en-GB" b="1" dirty="0"/>
              <a:t> 17 - 26 Aug 2022</a:t>
            </a:r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 txBox="1">
            <a:spLocks/>
          </p:cNvSpPr>
          <p:nvPr/>
        </p:nvSpPr>
        <p:spPr>
          <a:xfrm>
            <a:off x="11023278" y="6492874"/>
            <a:ext cx="1129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S2-2200xxxx</a:t>
            </a:r>
            <a:endParaRPr 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58617737"/>
              </p:ext>
            </p:extLst>
          </p:nvPr>
        </p:nvGraphicFramePr>
        <p:xfrm>
          <a:off x="262466" y="1507067"/>
          <a:ext cx="11791873" cy="47836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494867"/>
                <a:gridCol w="1574800"/>
                <a:gridCol w="1625600"/>
                <a:gridCol w="3096606"/>
              </a:tblGrid>
              <a:tr h="668866">
                <a:tc>
                  <a:txBody>
                    <a:bodyPr/>
                    <a:lstStyle/>
                    <a:p>
                      <a:r>
                        <a:rPr lang="en-US" dirty="0" smtClean="0"/>
                        <a:t>Key Issues # :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aseline="0" dirty="0" smtClean="0"/>
                        <a:t>RAN dependency? 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Candidate Solutions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Next</a:t>
                      </a:r>
                      <a:r>
                        <a:rPr lang="en-US" baseline="0" dirty="0" smtClean="0"/>
                        <a:t> Step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#7: 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Positioning Reference Units and Reference 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#15,#16,#17;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RAN finalized</a:t>
                      </a:r>
                      <a:r>
                        <a:rPr lang="en-US" baseline="0" dirty="0" smtClean="0"/>
                        <a:t> </a:t>
                      </a:r>
                      <a:r>
                        <a:rPr lang="en-US" dirty="0" smtClean="0"/>
                        <a:t>PRU work in Rel-17, SA2</a:t>
                      </a:r>
                      <a:r>
                        <a:rPr lang="en-US" baseline="0" dirty="0" smtClean="0"/>
                        <a:t> can c</a:t>
                      </a:r>
                      <a:r>
                        <a:rPr lang="en-US" dirty="0" smtClean="0"/>
                        <a:t>oncluded</a:t>
                      </a:r>
                      <a:r>
                        <a:rPr lang="en-US" baseline="0" dirty="0" smtClean="0"/>
                        <a:t> this Oct. Start TS work since Nov.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#8: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location service continuity in case of UE mobility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#22</a:t>
                      </a:r>
                    </a:p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Try to Concluded</a:t>
                      </a:r>
                      <a:r>
                        <a:rPr lang="en-US" baseline="0" dirty="0" smtClean="0"/>
                        <a:t> this Nov. Start TS work Next Year.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#9: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Positioning Requirements Related to Satellite Access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Yes.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#18,#23,#24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smtClean="0"/>
                        <a:t>Co-ordinates with RAN. Try to c</a:t>
                      </a:r>
                      <a:r>
                        <a:rPr lang="en-US" dirty="0" smtClean="0"/>
                        <a:t>onclude</a:t>
                      </a:r>
                      <a:r>
                        <a:rPr lang="en-US" baseline="0" dirty="0" smtClean="0"/>
                        <a:t> this KI this Nov ?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#10: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Reduced Latency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#1,#19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Concluded</a:t>
                      </a:r>
                      <a:r>
                        <a:rPr lang="en-US" baseline="0" dirty="0" smtClean="0"/>
                        <a:t> this Oct. Start TS work since Nov.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#11: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Enhance the Triggered Location for UE power saving purpose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No.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#25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Concluded</a:t>
                      </a:r>
                      <a:r>
                        <a:rPr lang="en-US" baseline="0" dirty="0" smtClean="0"/>
                        <a:t> this Oct. Start TS work since Nov.</a:t>
                      </a:r>
                      <a:endParaRPr lang="en-US" dirty="0" smtClean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#12</a:t>
                      </a:r>
                      <a:r>
                        <a:rPr lang="en-US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:</a:t>
                      </a:r>
                      <a:r>
                        <a:rPr lang="en-US" sz="1800" kern="1200" baseline="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support of low power and/or high accuracy positioning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Maybe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#26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Concluded</a:t>
                      </a:r>
                      <a:r>
                        <a:rPr lang="en-US" baseline="0" dirty="0" smtClean="0"/>
                        <a:t> this Oct. Start TS work since Nov.</a:t>
                      </a:r>
                      <a:endParaRPr lang="en-US" dirty="0" smtClean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95962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TextBox 27">
            <a:extLst>
              <a:ext uri="{FF2B5EF4-FFF2-40B4-BE49-F238E27FC236}">
                <a16:creationId xmlns="" xmlns:a16="http://schemas.microsoft.com/office/drawing/2014/main" id="{D1DD5D56-0776-4907-B40D-0B2610C3C8FF}"/>
              </a:ext>
            </a:extLst>
          </p:cNvPr>
          <p:cNvSpPr txBox="1"/>
          <p:nvPr/>
        </p:nvSpPr>
        <p:spPr>
          <a:xfrm>
            <a:off x="407100" y="249848"/>
            <a:ext cx="638456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 smtClean="0"/>
              <a:t>Head Up for Location Experts:</a:t>
            </a:r>
            <a:endParaRPr lang="en-US" sz="4000" dirty="0"/>
          </a:p>
        </p:txBody>
      </p:sp>
      <p:pic>
        <p:nvPicPr>
          <p:cNvPr id="53" name="Picture 1">
            <a:extLst>
              <a:ext uri="{FF2B5EF4-FFF2-40B4-BE49-F238E27FC236}">
                <a16:creationId xmlns="" xmlns:a16="http://schemas.microsoft.com/office/drawing/2014/main" id="{94E8043C-B59B-4C36-81F7-C75ED0687D18}"/>
              </a:ext>
            </a:extLst>
          </p:cNvPr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0646227" y="64781"/>
            <a:ext cx="1408113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0983" y="6402081"/>
            <a:ext cx="5702300" cy="365125"/>
          </a:xfrm>
        </p:spPr>
        <p:txBody>
          <a:bodyPr/>
          <a:lstStyle/>
          <a:p>
            <a:r>
              <a:rPr lang="en-GB" b="1" dirty="0"/>
              <a:t>SA WG2 Meeting #S2-152e</a:t>
            </a:r>
            <a:r>
              <a:rPr lang="en-US" b="1" dirty="0"/>
              <a:t>,</a:t>
            </a:r>
            <a:r>
              <a:rPr lang="en-GB" b="1" dirty="0"/>
              <a:t> 17 - 26 Aug 2022</a:t>
            </a:r>
            <a:endParaRPr lang="en-US" dirty="0"/>
          </a:p>
        </p:txBody>
      </p:sp>
      <p:sp>
        <p:nvSpPr>
          <p:cNvPr id="8" name="Date Placeholder 4">
            <a:extLst>
              <a:ext uri="{FF2B5EF4-FFF2-40B4-BE49-F238E27FC236}">
                <a16:creationId xmlns="" xmlns:a16="http://schemas.microsoft.com/office/drawing/2014/main" id="{D64DC667-A995-4542-BD9D-A5BD36A23DF2}"/>
              </a:ext>
            </a:extLst>
          </p:cNvPr>
          <p:cNvSpPr txBox="1">
            <a:spLocks/>
          </p:cNvSpPr>
          <p:nvPr/>
        </p:nvSpPr>
        <p:spPr>
          <a:xfrm>
            <a:off x="11023278" y="6492874"/>
            <a:ext cx="11291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l" defTabSz="914400" rtl="0" eaLnBrk="1" latinLnBrk="0" hangingPunct="1"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b="1" dirty="0" smtClean="0"/>
              <a:t>S2-2200xxxx</a:t>
            </a:r>
            <a:endParaRPr lang="en-US" dirty="0"/>
          </a:p>
        </p:txBody>
      </p:sp>
      <p:graphicFrame>
        <p:nvGraphicFramePr>
          <p:cNvPr id="2" name="表格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407524968"/>
              </p:ext>
            </p:extLst>
          </p:nvPr>
        </p:nvGraphicFramePr>
        <p:xfrm>
          <a:off x="262466" y="2650112"/>
          <a:ext cx="11387667" cy="231986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9467"/>
                <a:gridCol w="6911570"/>
                <a:gridCol w="2816630"/>
              </a:tblGrid>
              <a:tr h="668866">
                <a:tc>
                  <a:txBody>
                    <a:bodyPr/>
                    <a:lstStyle/>
                    <a:p>
                      <a:r>
                        <a:rPr lang="en-US" dirty="0" smtClean="0"/>
                        <a:t>Study</a:t>
                      </a:r>
                      <a:r>
                        <a:rPr lang="en-US" baseline="0" dirty="0" smtClean="0"/>
                        <a:t>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Key Issues # : Name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Candidate Solutions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FS_Ranging_SL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#5: 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Network assisted </a:t>
                      </a:r>
                      <a:r>
                        <a:rPr lang="en-GB" sz="1800" kern="1200" dirty="0" err="1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Sidelink</a:t>
                      </a:r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Positioning for In Network Coverage and Partial Network Coverage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#6,#7,#8,#14,#20,#21,#26,#27,#28;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800" kern="1200" dirty="0" smtClean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FS_VMR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#5: Support of location services for UEs accessing via a mobile base station relay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smtClean="0"/>
                        <a:t>#7,#8,#14,#15;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9" name="内容占位符 2"/>
          <p:cNvSpPr txBox="1">
            <a:spLocks/>
          </p:cNvSpPr>
          <p:nvPr/>
        </p:nvSpPr>
        <p:spPr>
          <a:xfrm>
            <a:off x="507678" y="1178983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Following Studies have Key Issues and solutions may need </a:t>
            </a:r>
            <a:r>
              <a:rPr lang="en-GB" dirty="0" smtClean="0"/>
              <a:t>coordination </a:t>
            </a:r>
            <a:r>
              <a:rPr lang="en-US" dirty="0" smtClean="0"/>
              <a:t>with this  </a:t>
            </a:r>
            <a:r>
              <a:rPr lang="en-GB" dirty="0" smtClean="0"/>
              <a:t>FS_eLCS_PH3 </a:t>
            </a:r>
            <a:r>
              <a:rPr lang="en-US" dirty="0" smtClean="0"/>
              <a:t> Study. </a:t>
            </a:r>
          </a:p>
          <a:p>
            <a:pPr marL="342900" indent="-342900" algn="l">
              <a:buFont typeface="Arial" pitchFamily="34" charset="0"/>
              <a:buChar char="•"/>
            </a:pPr>
            <a:r>
              <a:rPr lang="en-US" dirty="0" smtClean="0"/>
              <a:t>Location experts are encouraged to look at those, and to contribute.</a:t>
            </a:r>
          </a:p>
        </p:txBody>
      </p:sp>
    </p:spTree>
    <p:extLst>
      <p:ext uri="{BB962C8B-B14F-4D97-AF65-F5344CB8AC3E}">
        <p14:creationId xmlns:p14="http://schemas.microsoft.com/office/powerpoint/2010/main" val="39827426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2705</TotalTime>
  <Words>613</Words>
  <Application>Microsoft Office PowerPoint</Application>
  <PresentationFormat>自定义</PresentationFormat>
  <Paragraphs>90</Paragraphs>
  <Slides>5</Slides>
  <Notes>4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5</vt:i4>
      </vt:variant>
    </vt:vector>
  </HeadingPairs>
  <TitlesOfParts>
    <vt:vector size="6" baseType="lpstr">
      <vt:lpstr>Office Theme</vt:lpstr>
      <vt:lpstr>SA2 FS_eLCS_Ph3 Work Plan</vt:lpstr>
      <vt:lpstr>PowerPoint 演示文稿</vt:lpstr>
      <vt:lpstr>PowerPoint 演示文稿</vt:lpstr>
      <vt:lpstr>PowerPoint 演示文稿</vt:lpstr>
      <vt:lpstr>PowerPoint 演示文稿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Zhuwenruo</dc:creator>
  <cp:lastModifiedBy>CATT-Ming</cp:lastModifiedBy>
  <cp:revision>124</cp:revision>
  <dcterms:created xsi:type="dcterms:W3CDTF">2021-12-10T03:21:10Z</dcterms:created>
  <dcterms:modified xsi:type="dcterms:W3CDTF">2022-07-26T09:52:00Z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(2)gO30V+jRiX+a1IA3KXJw8/udWWbR+qZyhjH34DTwWDrzrW0gzKQ8xpF0u1A3cGcr2GNG4xB7
e0QK0ydyEOapkE6aGMnykmlk/C5sfxso3mWn+F1GOKQneSsB27+6Nh9SvnEJIUVtprYH7Xsg
NuRNKdw6fqcHcL1d2rw+8P7CuubccNRGhJN3crVlwnrVrWTQqu5sURsjlBbIQtRFX5Oaj26O
QnF0mJ9McHjD2Um8P8</vt:lpwstr>
  </property>
  <property fmtid="{D5CDD505-2E9C-101B-9397-08002B2CF9AE}" pid="3" name="_2015_ms_pID_7253431">
    <vt:lpwstr>hy40OWpnFlmPOV8jDKGe7Dy12EwSbu5CWxbFyrX8K+ht/3f4birU4R
+m9oYFAJU1xgqVHctdqRx2OHygjVHeQy5oimB8rrZycAxSNB9vsYo/NuM9xpE8biWr4a41w4
WAlfQuqQFqKDlB+/w8Sp86z6n/nc3v8J8OEjogBmtozjeRO8eEzU7G+MLDQ2C/Ld+0WK2VCT
uYnoT0T/C1KfYiGn</vt:lpwstr>
  </property>
</Properties>
</file>