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787" r:id="rId3"/>
    <p:sldId id="788" r:id="rId4"/>
    <p:sldId id="833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=""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65" d="100"/>
          <a:sy n="65" d="100"/>
        </p:scale>
        <p:origin x="-155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4399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#152E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</a:t>
            </a:r>
            <a:r>
              <a:rPr lang="en-US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,</a:t>
            </a:r>
            <a:r>
              <a:rPr lang="en-US" sz="1200" b="1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17 – 26,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S2-2206987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FS_XRM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Dan Wang, Hui Ni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China Mobile, 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SA2#152E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4548562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39 p-CRs agreed, including </a:t>
            </a:r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1 </a:t>
            </a:r>
            <a:r>
              <a:rPr lang="en-US" altLang="de-DE" sz="1050"/>
              <a:t>architecture </a:t>
            </a:r>
            <a:r>
              <a:rPr lang="en-US" altLang="de-DE" sz="1050" smtClean="0"/>
              <a:t>assumption</a:t>
            </a:r>
            <a:endParaRPr lang="en-US" altLang="de-DE" sz="1050" dirty="0"/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21 solution updates</a:t>
            </a:r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14 new solutions  </a:t>
            </a:r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3 Conclusion papers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1 LS </a:t>
            </a:r>
            <a:r>
              <a:rPr lang="en-US" altLang="de-DE" sz="1050"/>
              <a:t>Out </a:t>
            </a:r>
            <a:r>
              <a:rPr lang="en-US" altLang="de-DE" sz="1050" smtClean="0"/>
              <a:t>to </a:t>
            </a:r>
            <a:r>
              <a:rPr lang="en-US" altLang="de-DE" sz="1050" dirty="0"/>
              <a:t>SA4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7 TU used and 2 TU left for the Study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Architectural requirement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>
                <a:solidFill>
                  <a:srgbClr val="000000"/>
                </a:solidFill>
              </a:rPr>
              <a:t>1 </a:t>
            </a:r>
            <a:r>
              <a:rPr lang="de-DE" altLang="de-DE" sz="1050" smtClean="0">
                <a:solidFill>
                  <a:srgbClr val="000000"/>
                </a:solidFill>
              </a:rPr>
              <a:t>p-CR architecture assumption update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Issue1&amp;2(</a:t>
            </a:r>
            <a:r>
              <a:rPr lang="en-US" altLang="de-DE" sz="1600" b="1" dirty="0">
                <a:solidFill>
                  <a:srgbClr val="000000"/>
                </a:solidFill>
              </a:rPr>
              <a:t>Coordinated transmission for single UE&amp; multiple UEs</a:t>
            </a:r>
            <a:r>
              <a:rPr lang="de-DE" altLang="de-DE" sz="1600" b="1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5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3 (Information Exposure)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5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for partially concludion for KI#3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4&amp;5(PDU Set 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12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3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</a:t>
            </a:r>
            <a:r>
              <a:rPr lang="de-DE" altLang="de-DE" sz="1050" b="1">
                <a:solidFill>
                  <a:srgbClr val="000000"/>
                </a:solidFill>
              </a:rPr>
              <a:t>:</a:t>
            </a:r>
            <a:r>
              <a:rPr lang="de-DE" altLang="de-DE" sz="1050">
                <a:solidFill>
                  <a:srgbClr val="000000"/>
                </a:solidFill>
              </a:rPr>
              <a:t> </a:t>
            </a:r>
            <a:r>
              <a:rPr lang="en-US" altLang="zh-CN" sz="1050" smtClean="0"/>
              <a:t>Continue evaluation </a:t>
            </a:r>
            <a:r>
              <a:rPr lang="en-US" altLang="zh-CN" sz="1050" dirty="0"/>
              <a:t>and conclusion</a:t>
            </a:r>
            <a:endParaRPr lang="de-DE" altLang="de-DE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75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542714" y="2124885"/>
            <a:ext cx="4562374" cy="3885739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6(Round-Trip latency requirements)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for partailly concludion for KI#6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7(jitter minimization)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>
                <a:solidFill>
                  <a:srgbClr val="000000"/>
                </a:solidFill>
              </a:rPr>
              <a:t>1 p-CR for conclusion of KI#7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 </a:t>
            </a:r>
            <a:r>
              <a:rPr lang="de-DE" altLang="de-DE" sz="1050" dirty="0">
                <a:solidFill>
                  <a:srgbClr val="000000"/>
                </a:solidFill>
              </a:rPr>
              <a:t>Refine conclusion if needed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8 (</a:t>
            </a:r>
            <a:r>
              <a:rPr lang="en-GB" altLang="zh-CN" sz="1600" b="1" dirty="0"/>
              <a:t>power savings</a:t>
            </a:r>
            <a:r>
              <a:rPr lang="de-DE" altLang="de-DE" sz="1600" b="1" dirty="0">
                <a:solidFill>
                  <a:srgbClr val="000000"/>
                </a:solidFill>
              </a:rPr>
              <a:t>)</a:t>
            </a:r>
            <a:endParaRPr lang="de-DE" altLang="de-DE" sz="10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2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9(</a:t>
            </a:r>
            <a:r>
              <a:rPr lang="en-GB" altLang="zh-CN" sz="1600" b="1" dirty="0"/>
              <a:t>Trade-off of </a:t>
            </a:r>
            <a:r>
              <a:rPr lang="en-GB" altLang="zh-CN" sz="1600" b="1" dirty="0" err="1"/>
              <a:t>QoE</a:t>
            </a:r>
            <a:r>
              <a:rPr lang="en-GB" altLang="zh-CN" sz="1600" b="1" dirty="0"/>
              <a:t> and Power Saving</a:t>
            </a:r>
            <a:r>
              <a:rPr lang="de-DE" altLang="de-DE" sz="1600" b="1" dirty="0">
                <a:solidFill>
                  <a:srgbClr val="000000"/>
                </a:solidFill>
              </a:rPr>
              <a:t>)</a:t>
            </a:r>
            <a:endParaRPr lang="de-DE" altLang="de-DE" sz="10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2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</a:t>
            </a:r>
            <a:r>
              <a:rPr lang="de-DE" altLang="de-DE" sz="1050" b="1">
                <a:solidFill>
                  <a:srgbClr val="000000"/>
                </a:solidFill>
              </a:rPr>
              <a:t>:</a:t>
            </a:r>
            <a:r>
              <a:rPr lang="de-DE" altLang="de-DE" sz="1050">
                <a:solidFill>
                  <a:srgbClr val="000000"/>
                </a:solidFill>
              </a:rPr>
              <a:t> </a:t>
            </a:r>
            <a:r>
              <a:rPr lang="en-US" altLang="zh-CN" sz="1050" smtClean="0"/>
              <a:t>Continue </a:t>
            </a:r>
            <a:r>
              <a:rPr lang="en-US" altLang="zh-CN" sz="1050" dirty="0"/>
              <a:t>evaluation and conclusion</a:t>
            </a:r>
            <a:endParaRPr lang="de-DE" altLang="de-DE" sz="1050" dirty="0"/>
          </a:p>
        </p:txBody>
      </p:sp>
    </p:spTree>
    <p:extLst>
      <p:ext uri="{BB962C8B-B14F-4D97-AF65-F5344CB8AC3E}">
        <p14:creationId xmlns=""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SA2#152E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16762" y="771755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smtClean="0"/>
              <a:t>Most </a:t>
            </a:r>
            <a:r>
              <a:rPr lang="en-IE" altLang="zh-CN" sz="1200" dirty="0"/>
              <a:t>key issues </a:t>
            </a:r>
            <a:r>
              <a:rPr lang="en-IE" altLang="zh-CN" sz="1200"/>
              <a:t>need </a:t>
            </a:r>
            <a:r>
              <a:rPr lang="en-IE" altLang="zh-CN" sz="1200" smtClean="0"/>
              <a:t>the coordinatin with </a:t>
            </a:r>
            <a:r>
              <a:rPr lang="en-IE" altLang="zh-CN" sz="1200" dirty="0"/>
              <a:t>RAN WGs. LS exchanging with RAN WGs continues.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coordination</a:t>
            </a:r>
            <a:endParaRPr lang="de-DE" altLang="zh-CN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Focus for the Next Meeting (SA2#153):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Continue evaluations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>
                <a:solidFill>
                  <a:srgbClr val="000000"/>
                </a:solidFill>
              </a:rPr>
              <a:t>WID </a:t>
            </a:r>
            <a:r>
              <a:rPr lang="de-DE" altLang="zh-CN" sz="1400" smtClean="0">
                <a:solidFill>
                  <a:srgbClr val="000000"/>
                </a:solidFill>
              </a:rPr>
              <a:t>submission for </a:t>
            </a:r>
            <a:r>
              <a:rPr lang="de-DE" altLang="zh-CN" sz="1400" dirty="0">
                <a:solidFill>
                  <a:srgbClr val="000000"/>
                </a:solidFill>
              </a:rPr>
              <a:t>approval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 (study phase)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SA2#149 Feb’22:  TR skeleton, arch assumptions, KIs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SA2#150 Apr’22: solutions discussions, and KIs. Finalize the KIs (no new KI proposal afterwards)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SA2#151 May’22: potential KI update, solution discussions; solution evaluation with low priority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SA2#152 Aug’22: solution updates (last chance for new solution)and start the evaluation and conclusion ; send TR for information;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SA2#153 Oct’22: evaluation and conclusion for TR KIs; WID Approval;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 Nov: finalize the conclusion for remaining TR </a:t>
            </a:r>
            <a:r>
              <a:rPr lang="en-US" altLang="zh-CN" sz="1400" dirty="0" err="1"/>
              <a:t>Kis</a:t>
            </a:r>
            <a:r>
              <a:rPr lang="en-US" altLang="zh-CN" sz="1400" dirty="0"/>
              <a:t>; WID update if needed; Start to submit the </a:t>
            </a:r>
            <a:r>
              <a:rPr lang="en-US" altLang="zh-CN" sz="1400"/>
              <a:t>R18 </a:t>
            </a:r>
            <a:r>
              <a:rPr lang="en-US" altLang="zh-CN" sz="1400" smtClean="0">
                <a:solidFill>
                  <a:srgbClr val="FF0000"/>
                </a:solidFill>
              </a:rPr>
              <a:t>Draft CRs/</a:t>
            </a:r>
            <a:r>
              <a:rPr lang="en-US" altLang="zh-CN" sz="1400" smtClean="0"/>
              <a:t>CRs </a:t>
            </a:r>
            <a:r>
              <a:rPr lang="en-US" altLang="zh-CN" sz="1400" dirty="0"/>
              <a:t>for concluded </a:t>
            </a:r>
            <a:r>
              <a:rPr lang="en-US" altLang="zh-CN" sz="1400"/>
              <a:t>aspects</a:t>
            </a:r>
            <a:r>
              <a:rPr lang="en-US" altLang="zh-CN" sz="1400" smtClean="0"/>
              <a:t>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SA2#154AH and SA2#155 meeting: normative work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200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=""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0349510"/>
              </p:ext>
            </p:extLst>
          </p:nvPr>
        </p:nvGraphicFramePr>
        <p:xfrm>
          <a:off x="533400" y="3420516"/>
          <a:ext cx="8135603" cy="555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="" xmlns:a16="http://schemas.microsoft.com/office/drawing/2014/main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="" xmlns:a16="http://schemas.microsoft.com/office/drawing/2014/main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="" xmlns:a16="http://schemas.microsoft.com/office/drawing/2014/main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="" xmlns:a16="http://schemas.microsoft.com/office/drawing/2014/main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=""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23721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/>
              <a:t>FS_XRM </a:t>
            </a:r>
            <a:r>
              <a:rPr lang="en-GB" altLang="en-US" sz="2800" b="1" dirty="0"/>
              <a:t>Status </a:t>
            </a:r>
            <a:r>
              <a:rPr lang="en-GB" altLang="en-US" sz="2800" b="1"/>
              <a:t>after SA#96-e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33639192"/>
              </p:ext>
            </p:extLst>
          </p:nvPr>
        </p:nvGraphicFramePr>
        <p:xfrm>
          <a:off x="179388" y="127712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75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6097" y="2337064"/>
            <a:ext cx="8554482" cy="339320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b="1" dirty="0">
                <a:ea typeface="+mn-ea"/>
                <a:cs typeface="+mn-cs"/>
              </a:rPr>
              <a:t>Progress since SA#95-e: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39 p-CRs are approved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 TR </a:t>
            </a:r>
            <a:r>
              <a:rPr lang="en-US" altLang="zh-CN" sz="1200"/>
              <a:t>now </a:t>
            </a:r>
            <a:r>
              <a:rPr lang="en-US" altLang="zh-CN" sz="1200" smtClean="0"/>
              <a:t>includes </a:t>
            </a:r>
            <a:r>
              <a:rPr lang="en-US" altLang="zh-CN" sz="1200" dirty="0"/>
              <a:t>75 solutions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Sending TR to SA plenary for information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smtClean="0"/>
              <a:t>Most </a:t>
            </a:r>
            <a:r>
              <a:rPr lang="en-IE" altLang="zh-CN" sz="1200" dirty="0"/>
              <a:t>key issues need coordinates with RAN WGs. LS exchanging with RAN WGs continues.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coordination</a:t>
            </a:r>
            <a:endParaRPr lang="de-DE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 in SA2#153E: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>
                <a:solidFill>
                  <a:srgbClr val="000000"/>
                </a:solidFill>
              </a:rPr>
              <a:t>Evaluation and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smtClean="0">
                <a:solidFill>
                  <a:srgbClr val="000000"/>
                </a:solidFill>
              </a:rPr>
              <a:t>WID submission for approval</a:t>
            </a:r>
            <a:endParaRPr lang="de-DE" altLang="zh-CN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91265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17552</TotalTime>
  <Words>609</Words>
  <Application>Microsoft Office PowerPoint</Application>
  <PresentationFormat>全屏显示(4:3)</PresentationFormat>
  <Paragraphs>133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FS_XRM Status Report</vt:lpstr>
      <vt:lpstr>FS_XRM status after SA2#152E (1/2)</vt:lpstr>
      <vt:lpstr>FS_XRM status after SA2#152E (2/2)</vt:lpstr>
      <vt:lpstr>FS_XRM Status after SA#96-e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1969</cp:revision>
  <dcterms:created xsi:type="dcterms:W3CDTF">2008-08-30T09:32:10Z</dcterms:created>
  <dcterms:modified xsi:type="dcterms:W3CDTF">2022-08-30T07:08:13Z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(3)e2C6hRnBsaDxgr85sMgM3piSpRJw5gFSjJIiIjJxlywZ+KQCgeUBNwDPhrDflJZDvbeDcLP/
D85HOhoxyFKQosj5K7tGr7jgN5/8RrM/Sl1F5WAGWK28OcrHVEcBFfnvtz3arf5Yv4+P3l5H
emcrtBIjFz9FWMAJs/UHDvX04JYwd0036jr5S0gr3fqWgb50YS4vaH8enaEjmjelDnb/HfhG
rqfbhhAx6YEuD8LEXd</vt:lpwstr>
  </property>
  <property fmtid="{D5CDD505-2E9C-101B-9397-08002B2CF9AE}" pid="9" name="_2015_ms_pID_7253431">
    <vt:lpwstr>X478VJ42gTEF8yfw2nADmUhnIj1/JhWQPjcFmylhLLmiUVsWA5hz0T
h/U0nBAyx5RgGBcfmAnj2rr0BAxsu06xiI+64VBKYccM96M4mYycqJxG8Xb4O3xVEEXggS80
81SrLnzKD+91XdsE4SDevFUoJlXh0KkCW3uKgURz1SvSsFOSEOKg8X5XMXiqdbD1SFFPS0p9
2HvBnYVfexO3V62OgkCFRKAhts2KoyYToc9R</vt:lpwstr>
  </property>
  <property fmtid="{D5CDD505-2E9C-101B-9397-08002B2CF9AE}" pid="10" name="_2015_ms_pID_7253432">
    <vt:lpwstr>w8fQPUwUlkaEqSTewyHYbRU=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1661760621</vt:lpwstr>
  </property>
</Properties>
</file>