
<file path=[Content_Types].xml><?xml version="1.0" encoding="utf-8"?>
<Types xmlns="http://schemas.openxmlformats.org/package/2006/content-types"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1"/>
  </p:sldMasterIdLst>
  <p:notesMasterIdLst>
    <p:notesMasterId r:id="rId6"/>
  </p:notesMasterIdLst>
  <p:handoutMasterIdLst>
    <p:handoutMasterId r:id="rId7"/>
  </p:handoutMasterIdLst>
  <p:sldIdLst>
    <p:sldId id="303" r:id="rId2"/>
    <p:sldId id="787" r:id="rId3"/>
    <p:sldId id="788" r:id="rId4"/>
    <p:sldId id="833" r:id="rId5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xmlns="" userId="rapporteur" providerId="None"/>
      </p:ext>
    </p:extLst>
  </p:cmAuthor>
  <p:cmAuthor id="2" name="Huawei User 0204" initials="HU" lastIdx="3" clrIdx="1">
    <p:extLst>
      <p:ext uri="{19B8F6BF-5375-455C-9EA6-DF929625EA0E}">
        <p15:presenceInfo xmlns:p15="http://schemas.microsoft.com/office/powerpoint/2012/main" xmlns="" userId="Huawei User 0204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clrMru>
    <a:srgbClr val="2A6EA8"/>
    <a:srgbClr val="FF3300"/>
    <a:srgbClr val="000000"/>
    <a:srgbClr val="62A14D"/>
    <a:srgbClr val="C6D254"/>
    <a:srgbClr val="B1D254"/>
    <a:srgbClr val="72AF2F"/>
    <a:srgbClr val="5C88D0"/>
    <a:srgbClr val="72732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688" autoAdjust="0"/>
    <p:restoredTop sz="94625" autoAdjust="0"/>
  </p:normalViewPr>
  <p:slideViewPr>
    <p:cSldViewPr snapToGrid="0">
      <p:cViewPr varScale="1">
        <p:scale>
          <a:sx n="65" d="100"/>
          <a:sy n="65" d="100"/>
        </p:scale>
        <p:origin x="-1556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2530" y="58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8/29/2022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xmlns="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8/29/2022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xmlns="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 dirty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34435683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2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xmlns="" val="41947060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3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xmlns="" val="32447422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4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xmlns="" val="41439999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298450" y="85317"/>
            <a:ext cx="58102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+mj-lt"/>
            </a:endParaRPr>
          </a:p>
          <a:p>
            <a:r>
              <a:rPr lang="de-DE" sz="1200" b="1" kern="1200" dirty="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rPr>
              <a:t>3GPP TSG SA WG2 Meeting </a:t>
            </a:r>
            <a:r>
              <a:rPr lang="de-DE" sz="1200" b="1" kern="120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rPr>
              <a:t>#152E</a:t>
            </a:r>
            <a:endParaRPr lang="de-DE" sz="1200" b="1" kern="1200" dirty="0">
              <a:solidFill>
                <a:schemeClr val="tx1"/>
              </a:solidFill>
              <a:latin typeface="+mj-lt"/>
              <a:ea typeface="+mn-ea"/>
              <a:cs typeface="Arial" panose="020B0604020202020204" pitchFamily="34" charset="0"/>
            </a:endParaRPr>
          </a:p>
          <a:p>
            <a:r>
              <a:rPr lang="en-US" sz="1200" b="1" kern="1200" dirty="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rPr>
              <a:t>Elbonia</a:t>
            </a:r>
            <a:r>
              <a:rPr lang="en-US" sz="1200" b="1" kern="120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rPr>
              <a:t>,</a:t>
            </a:r>
            <a:r>
              <a:rPr lang="en-US" sz="1200" b="1" kern="1200" baseline="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rPr>
              <a:t> </a:t>
            </a:r>
            <a:r>
              <a:rPr lang="en-GB" altLang="zh-CN" sz="1000" b="1" kern="120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August 17 – 26, </a:t>
            </a:r>
            <a:r>
              <a:rPr lang="en-GB" altLang="zh-CN" sz="1000" b="1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2022</a:t>
            </a:r>
            <a:endParaRPr lang="sv-SE" altLang="en-US" sz="1200" b="1" kern="1200" dirty="0">
              <a:solidFill>
                <a:schemeClr val="tx1"/>
              </a:solidFill>
              <a:latin typeface="+mj-lt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5566042" y="334106"/>
            <a:ext cx="14636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400" b="1">
                <a:effectLst/>
              </a:rPr>
              <a:t>S2-2206987</a:t>
            </a:r>
            <a:endParaRPr lang="en-US" altLang="zh-CN" sz="1400" b="1" dirty="0">
              <a:effectLst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547252697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02977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2022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  <p:sldLayoutId id="2147483769" r:id="rId4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41243" y="2194370"/>
            <a:ext cx="6201254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altLang="de-DE" sz="3600" b="1"/>
              <a:t>FS_XRM</a:t>
            </a:r>
            <a:r>
              <a:rPr lang="en-US" altLang="de-DE" sz="3600" b="1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de-DE" sz="3600" b="1" dirty="0"/>
              <a:t>Status </a:t>
            </a:r>
            <a:r>
              <a:rPr lang="en-GB" altLang="zh-CN" sz="3600" b="1" dirty="0"/>
              <a:t>Report</a:t>
            </a:r>
            <a:endParaRPr lang="en-GB" sz="3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541243" y="4006360"/>
            <a:ext cx="6400800" cy="13144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b="1"/>
              <a:t/>
            </a:r>
            <a:br>
              <a:rPr lang="en-US" altLang="en-US" sz="2000" b="1"/>
            </a:br>
            <a:r>
              <a:rPr lang="en-US" altLang="zh-CN" sz="1800" b="1">
                <a:latin typeface="Arial" charset="0"/>
              </a:rPr>
              <a:t>Dan Wang, Hui Ni</a:t>
            </a:r>
            <a:endParaRPr lang="en-US" altLang="zh-CN" sz="1800" b="1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GB" sz="1800" b="1">
                <a:latin typeface="Arial" charset="0"/>
              </a:rPr>
              <a:t>China Mobile, Huawei</a:t>
            </a:r>
            <a:endParaRPr lang="en-GB" sz="1800" b="1" dirty="0">
              <a:latin typeface="Arial" charset="0"/>
            </a:endParaRPr>
          </a:p>
          <a:p>
            <a:pPr>
              <a:lnSpc>
                <a:spcPct val="80000"/>
              </a:lnSpc>
              <a:defRPr/>
            </a:pP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950986" cy="787400"/>
          </a:xfrm>
        </p:spPr>
        <p:txBody>
          <a:bodyPr/>
          <a:lstStyle/>
          <a:p>
            <a:r>
              <a:rPr lang="en-US" altLang="de-DE" sz="2800" b="1"/>
              <a:t>FS_XRM </a:t>
            </a:r>
            <a:r>
              <a:rPr lang="en-US" altLang="de-DE" sz="2800" b="1" dirty="0"/>
              <a:t>status </a:t>
            </a:r>
            <a:r>
              <a:rPr lang="en-US" altLang="de-DE" sz="2800" b="1"/>
              <a:t>after SA2#152E </a:t>
            </a:r>
            <a:r>
              <a:rPr lang="en-US" altLang="de-DE" sz="2800" b="1" dirty="0"/>
              <a:t>(1/2)</a:t>
            </a:r>
            <a:endParaRPr lang="de-DE" altLang="de-DE" sz="2800" b="1" dirty="0"/>
          </a:p>
        </p:txBody>
      </p:sp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130443" y="2120163"/>
            <a:ext cx="4548562" cy="3885739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/>
              <a:t>General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050" dirty="0"/>
              <a:t>39 p-CRs agreed, including </a:t>
            </a:r>
          </a:p>
          <a:p>
            <a:pPr marL="981075" lvl="1" indent="-258763">
              <a:spcBef>
                <a:spcPts val="0"/>
              </a:spcBef>
              <a:spcAft>
                <a:spcPts val="0"/>
              </a:spcAft>
            </a:pPr>
            <a:r>
              <a:rPr lang="en-US" altLang="de-DE" sz="1050" dirty="0"/>
              <a:t>1 </a:t>
            </a:r>
            <a:r>
              <a:rPr lang="en-US" altLang="de-DE" sz="1050"/>
              <a:t>architecture </a:t>
            </a:r>
            <a:r>
              <a:rPr lang="en-US" altLang="de-DE" sz="1050" smtClean="0"/>
              <a:t>assumption</a:t>
            </a:r>
            <a:endParaRPr lang="en-US" altLang="de-DE" sz="1050" dirty="0"/>
          </a:p>
          <a:p>
            <a:pPr marL="981075" lvl="1" indent="-258763">
              <a:spcBef>
                <a:spcPts val="0"/>
              </a:spcBef>
              <a:spcAft>
                <a:spcPts val="0"/>
              </a:spcAft>
            </a:pPr>
            <a:r>
              <a:rPr lang="en-US" altLang="de-DE" sz="1050" dirty="0"/>
              <a:t>21 solution </a:t>
            </a:r>
            <a:r>
              <a:rPr lang="en-US" altLang="de-DE" sz="1050" dirty="0"/>
              <a:t>updates</a:t>
            </a:r>
          </a:p>
          <a:p>
            <a:pPr marL="981075" lvl="1" indent="-258763">
              <a:spcBef>
                <a:spcPts val="0"/>
              </a:spcBef>
              <a:spcAft>
                <a:spcPts val="0"/>
              </a:spcAft>
            </a:pPr>
            <a:r>
              <a:rPr lang="en-US" altLang="de-DE" sz="1050" dirty="0"/>
              <a:t>14 new solutions  </a:t>
            </a:r>
          </a:p>
          <a:p>
            <a:pPr marL="981075" lvl="1" indent="-258763">
              <a:spcBef>
                <a:spcPts val="0"/>
              </a:spcBef>
              <a:spcAft>
                <a:spcPts val="0"/>
              </a:spcAft>
            </a:pPr>
            <a:r>
              <a:rPr lang="en-US" altLang="de-DE" sz="1050" dirty="0"/>
              <a:t>3 Conclusion papers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050" dirty="0"/>
              <a:t>1 LS </a:t>
            </a:r>
            <a:r>
              <a:rPr lang="en-US" altLang="de-DE" sz="1050"/>
              <a:t>Out </a:t>
            </a:r>
            <a:r>
              <a:rPr lang="en-US" altLang="de-DE" sz="1050" smtClean="0"/>
              <a:t>to </a:t>
            </a:r>
            <a:r>
              <a:rPr lang="en-US" altLang="de-DE" sz="1050" dirty="0"/>
              <a:t>SA4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050" dirty="0"/>
              <a:t>7 TU used and 2 TU left for the Study Phase.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>
                <a:solidFill>
                  <a:srgbClr val="000000"/>
                </a:solidFill>
              </a:rPr>
              <a:t>Architectural requirement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050">
                <a:solidFill>
                  <a:srgbClr val="000000"/>
                </a:solidFill>
              </a:rPr>
              <a:t>1 </a:t>
            </a:r>
            <a:r>
              <a:rPr lang="de-DE" altLang="de-DE" sz="1050" smtClean="0">
                <a:solidFill>
                  <a:srgbClr val="000000"/>
                </a:solidFill>
              </a:rPr>
              <a:t>p-CR architecture </a:t>
            </a:r>
            <a:r>
              <a:rPr lang="de-DE" altLang="de-DE" sz="1050" smtClean="0">
                <a:solidFill>
                  <a:srgbClr val="000000"/>
                </a:solidFill>
              </a:rPr>
              <a:t>assumption </a:t>
            </a:r>
            <a:r>
              <a:rPr lang="de-DE" altLang="de-DE" sz="1050" smtClean="0">
                <a:solidFill>
                  <a:srgbClr val="000000"/>
                </a:solidFill>
              </a:rPr>
              <a:t>update</a:t>
            </a:r>
            <a:endParaRPr lang="de-DE" altLang="de-DE" sz="1050" dirty="0">
              <a:solidFill>
                <a:srgbClr val="000000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>
                <a:solidFill>
                  <a:srgbClr val="000000"/>
                </a:solidFill>
              </a:rPr>
              <a:t>Key Issue1&amp;2(</a:t>
            </a:r>
            <a:r>
              <a:rPr lang="en-US" altLang="de-DE" sz="1600" b="1" dirty="0">
                <a:solidFill>
                  <a:srgbClr val="000000"/>
                </a:solidFill>
              </a:rPr>
              <a:t>Coordinated transmission for single UE&amp; multiple UEs</a:t>
            </a:r>
            <a:r>
              <a:rPr lang="de-DE" altLang="de-DE" sz="1600" b="1" dirty="0">
                <a:solidFill>
                  <a:srgbClr val="000000"/>
                </a:solidFill>
              </a:rPr>
              <a:t>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050" dirty="0">
                <a:solidFill>
                  <a:srgbClr val="000000"/>
                </a:solidFill>
              </a:rPr>
              <a:t>1 p-CR </a:t>
            </a:r>
            <a:r>
              <a:rPr lang="en-US" altLang="de-DE" sz="1050" dirty="0"/>
              <a:t>updating the existing solution</a:t>
            </a:r>
            <a:endParaRPr lang="de-DE" altLang="de-DE" sz="1050" dirty="0">
              <a:solidFill>
                <a:srgbClr val="000000"/>
              </a:solidFill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050" dirty="0">
                <a:solidFill>
                  <a:srgbClr val="000000"/>
                </a:solidFill>
              </a:rPr>
              <a:t>5 p-CRs adding new solutions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050" b="1" dirty="0">
                <a:solidFill>
                  <a:srgbClr val="000000"/>
                </a:solidFill>
              </a:rPr>
              <a:t>Next step:</a:t>
            </a:r>
            <a:r>
              <a:rPr lang="de-DE" altLang="de-DE" sz="1050" dirty="0">
                <a:solidFill>
                  <a:srgbClr val="000000"/>
                </a:solidFill>
              </a:rPr>
              <a:t> </a:t>
            </a:r>
            <a:r>
              <a:rPr lang="en-US" altLang="zh-CN" sz="1050"/>
              <a:t>Continue </a:t>
            </a:r>
            <a:r>
              <a:rPr lang="en-US" altLang="zh-CN" sz="1050" smtClean="0"/>
              <a:t>evaluation </a:t>
            </a:r>
            <a:r>
              <a:rPr lang="en-US" altLang="zh-CN" sz="1050" dirty="0"/>
              <a:t>and conclusio</a:t>
            </a:r>
            <a:r>
              <a:rPr lang="en-US" altLang="zh-CN" sz="1050" dirty="0"/>
              <a:t>n</a:t>
            </a:r>
            <a:endParaRPr lang="de-DE" altLang="de-DE" sz="1050" dirty="0">
              <a:solidFill>
                <a:srgbClr val="000000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>
                <a:solidFill>
                  <a:srgbClr val="000000"/>
                </a:solidFill>
              </a:rPr>
              <a:t>Key Issue 3 (Information Exposure)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050" dirty="0">
                <a:solidFill>
                  <a:srgbClr val="000000"/>
                </a:solidFill>
              </a:rPr>
              <a:t>5 p-CR </a:t>
            </a:r>
            <a:r>
              <a:rPr lang="en-US" altLang="de-DE" sz="1050" dirty="0"/>
              <a:t>updating the existing solution</a:t>
            </a:r>
            <a:endParaRPr lang="de-DE" altLang="de-DE" sz="1050" dirty="0">
              <a:solidFill>
                <a:srgbClr val="000000"/>
              </a:solidFill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050" dirty="0">
                <a:solidFill>
                  <a:srgbClr val="000000"/>
                </a:solidFill>
              </a:rPr>
              <a:t>1 p-CRs adding new solutions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050" dirty="0">
                <a:solidFill>
                  <a:srgbClr val="000000"/>
                </a:solidFill>
              </a:rPr>
              <a:t>1 p-CR for partially concludion for KI#3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050" b="1" dirty="0">
                <a:solidFill>
                  <a:srgbClr val="000000"/>
                </a:solidFill>
              </a:rPr>
              <a:t>Next step:</a:t>
            </a:r>
            <a:r>
              <a:rPr lang="de-DE" altLang="de-DE" sz="1050" dirty="0">
                <a:solidFill>
                  <a:srgbClr val="000000"/>
                </a:solidFill>
              </a:rPr>
              <a:t> </a:t>
            </a:r>
            <a:r>
              <a:rPr lang="en-US" altLang="zh-CN" sz="1050"/>
              <a:t>Continue </a:t>
            </a:r>
            <a:r>
              <a:rPr lang="en-US" altLang="zh-CN" sz="1050" smtClean="0"/>
              <a:t>evaluat</a:t>
            </a:r>
            <a:r>
              <a:rPr lang="en-US" altLang="zh-CN" sz="1050" smtClean="0"/>
              <a:t>ion </a:t>
            </a:r>
            <a:r>
              <a:rPr lang="en-US" altLang="zh-CN" sz="1050" dirty="0"/>
              <a:t>and conclu</a:t>
            </a:r>
            <a:r>
              <a:rPr lang="en-US" altLang="zh-CN" sz="1050" dirty="0"/>
              <a:t>sion</a:t>
            </a:r>
            <a:endParaRPr lang="de-DE" altLang="de-DE" sz="1050" dirty="0">
              <a:solidFill>
                <a:srgbClr val="000000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>
                <a:solidFill>
                  <a:srgbClr val="000000"/>
                </a:solidFill>
              </a:rPr>
              <a:t>Key Issues 4&amp;5(PDU Set 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050" dirty="0">
                <a:solidFill>
                  <a:srgbClr val="000000"/>
                </a:solidFill>
              </a:rPr>
              <a:t>12 p-CR </a:t>
            </a:r>
            <a:r>
              <a:rPr lang="en-US" altLang="de-DE" sz="1050" dirty="0"/>
              <a:t>updating the existing solution</a:t>
            </a:r>
            <a:endParaRPr lang="de-DE" altLang="de-DE" sz="1050" dirty="0">
              <a:solidFill>
                <a:srgbClr val="000000"/>
              </a:solidFill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050" dirty="0">
                <a:solidFill>
                  <a:srgbClr val="000000"/>
                </a:solidFill>
              </a:rPr>
              <a:t>3 p-CRs adding new solutions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050" b="1" dirty="0">
                <a:solidFill>
                  <a:srgbClr val="000000"/>
                </a:solidFill>
              </a:rPr>
              <a:t>Next step</a:t>
            </a:r>
            <a:r>
              <a:rPr lang="de-DE" altLang="de-DE" sz="1050" b="1">
                <a:solidFill>
                  <a:srgbClr val="000000"/>
                </a:solidFill>
              </a:rPr>
              <a:t>:</a:t>
            </a:r>
            <a:r>
              <a:rPr lang="de-DE" altLang="de-DE" sz="1050">
                <a:solidFill>
                  <a:srgbClr val="000000"/>
                </a:solidFill>
              </a:rPr>
              <a:t> </a:t>
            </a:r>
            <a:r>
              <a:rPr lang="en-US" altLang="zh-CN" sz="1050" smtClean="0"/>
              <a:t>Continue </a:t>
            </a:r>
            <a:r>
              <a:rPr lang="en-US" altLang="zh-CN" sz="1050" smtClean="0"/>
              <a:t>evaluation </a:t>
            </a:r>
            <a:r>
              <a:rPr lang="en-US" altLang="zh-CN" sz="1050" dirty="0"/>
              <a:t>and conclusion</a:t>
            </a:r>
            <a:endParaRPr lang="de-DE" altLang="de-DE" sz="1050" dirty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de-DE" altLang="de-DE" sz="1600" dirty="0"/>
          </a:p>
        </p:txBody>
      </p:sp>
      <p:graphicFrame>
        <p:nvGraphicFramePr>
          <p:cNvPr id="7" name="Content Placeholder 8">
            <a:extLst>
              <a:ext uri="{FF2B5EF4-FFF2-40B4-BE49-F238E27FC236}">
                <a16:creationId xmlns:a16="http://schemas.microsoft.com/office/drawing/2014/main" xmlns="" id="{523D3BB3-8F1B-4509-A74D-3C5D912AE8D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829202996"/>
              </p:ext>
            </p:extLst>
          </p:nvPr>
        </p:nvGraphicFramePr>
        <p:xfrm>
          <a:off x="179388" y="1228480"/>
          <a:ext cx="8810067" cy="900651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FS_XRM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i="0" u="none" strike="noStrike" kern="12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Study on XR (Extended Reality) and media services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40% </a:t>
                      </a:r>
                      <a:r>
                        <a:rPr lang="en-US" sz="1400" b="1" kern="120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 75</a:t>
                      </a:r>
                      <a:r>
                        <a:rPr lang="en-US" sz="1400" b="1" kern="120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en-US" sz="14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Dec, </a:t>
                      </a:r>
                      <a:r>
                        <a:rPr kumimoji="0" lang="en-US" altLang="zh-CN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2022</a:t>
                      </a:r>
                      <a:endParaRPr lang="en-US" altLang="zh-CN" sz="1400" b="1" i="0" dirty="0">
                        <a:solidFill>
                          <a:schemeClr val="bg1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altLang="zh-CN" sz="14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SP-220705</a:t>
                      </a:r>
                      <a:endParaRPr kumimoji="0" lang="en-GB" altLang="zh-CN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6" name="Content Placeholder 7"/>
          <p:cNvSpPr>
            <a:spLocks noGrp="1"/>
          </p:cNvSpPr>
          <p:nvPr>
            <p:ph sz="half" idx="2"/>
          </p:nvPr>
        </p:nvSpPr>
        <p:spPr>
          <a:xfrm>
            <a:off x="4542714" y="2124885"/>
            <a:ext cx="4562374" cy="3885739"/>
          </a:xfrm>
          <a:noFill/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>
                <a:solidFill>
                  <a:srgbClr val="000000"/>
                </a:solidFill>
              </a:rPr>
              <a:t>Key Issue 6(Round-Trip latency requirements)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050" dirty="0">
                <a:solidFill>
                  <a:srgbClr val="000000"/>
                </a:solidFill>
              </a:rPr>
              <a:t>1 p-CR adding new solutions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050" dirty="0">
                <a:solidFill>
                  <a:srgbClr val="000000"/>
                </a:solidFill>
              </a:rPr>
              <a:t>1 p-CR for partailly concludion for KI#6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050" b="1" dirty="0">
                <a:solidFill>
                  <a:srgbClr val="000000"/>
                </a:solidFill>
              </a:rPr>
              <a:t>Next step:</a:t>
            </a:r>
            <a:r>
              <a:rPr lang="de-DE" altLang="de-DE" sz="1050" dirty="0">
                <a:solidFill>
                  <a:srgbClr val="000000"/>
                </a:solidFill>
              </a:rPr>
              <a:t> </a:t>
            </a:r>
            <a:r>
              <a:rPr lang="en-US" altLang="zh-CN" sz="1050"/>
              <a:t>Continue </a:t>
            </a:r>
            <a:r>
              <a:rPr lang="en-US" altLang="zh-CN" sz="1050" smtClean="0"/>
              <a:t>evaluation </a:t>
            </a:r>
            <a:r>
              <a:rPr lang="en-US" altLang="zh-CN" sz="1050" dirty="0"/>
              <a:t>and conclusion</a:t>
            </a:r>
            <a:endParaRPr lang="de-DE" altLang="de-DE" sz="105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>
                <a:solidFill>
                  <a:srgbClr val="000000"/>
                </a:solidFill>
              </a:rPr>
              <a:t>Key Issues 7(jitter minimization)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050" dirty="0">
                <a:solidFill>
                  <a:srgbClr val="000000"/>
                </a:solidFill>
              </a:rPr>
              <a:t>1 p-CR </a:t>
            </a:r>
            <a:r>
              <a:rPr lang="en-US" altLang="de-DE" sz="1050" dirty="0"/>
              <a:t>updating the existing solution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050" dirty="0">
                <a:solidFill>
                  <a:srgbClr val="000000"/>
                </a:solidFill>
              </a:rPr>
              <a:t>1 p-CR for conclusion of KI#7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050" b="1" dirty="0">
                <a:solidFill>
                  <a:srgbClr val="000000"/>
                </a:solidFill>
              </a:rPr>
              <a:t>Next step: </a:t>
            </a:r>
            <a:r>
              <a:rPr lang="de-DE" altLang="de-DE" sz="1050" dirty="0">
                <a:solidFill>
                  <a:srgbClr val="000000"/>
                </a:solidFill>
              </a:rPr>
              <a:t>Refine conclusion if needed</a:t>
            </a:r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>
                <a:solidFill>
                  <a:srgbClr val="000000"/>
                </a:solidFill>
              </a:rPr>
              <a:t>Key Issues 8 (</a:t>
            </a:r>
            <a:r>
              <a:rPr lang="en-GB" altLang="zh-CN" sz="1600" b="1" dirty="0"/>
              <a:t>power savings</a:t>
            </a:r>
            <a:r>
              <a:rPr lang="de-DE" altLang="de-DE" sz="1600" b="1" dirty="0">
                <a:solidFill>
                  <a:srgbClr val="000000"/>
                </a:solidFill>
              </a:rPr>
              <a:t>)</a:t>
            </a:r>
            <a:endParaRPr lang="de-DE" altLang="de-DE" sz="105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050" dirty="0">
                <a:solidFill>
                  <a:srgbClr val="000000"/>
                </a:solidFill>
              </a:rPr>
              <a:t>1 p-CR </a:t>
            </a:r>
            <a:r>
              <a:rPr lang="en-US" altLang="de-DE" sz="1050" dirty="0"/>
              <a:t>updating the existing solution</a:t>
            </a:r>
            <a:endParaRPr lang="de-DE" altLang="de-DE" sz="1050" dirty="0">
              <a:solidFill>
                <a:srgbClr val="000000"/>
              </a:solidFill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050" dirty="0">
                <a:solidFill>
                  <a:srgbClr val="000000"/>
                </a:solidFill>
              </a:rPr>
              <a:t>2 p-CRs adding new solutions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050" b="1" dirty="0">
                <a:solidFill>
                  <a:srgbClr val="000000"/>
                </a:solidFill>
              </a:rPr>
              <a:t>Next step:</a:t>
            </a:r>
            <a:r>
              <a:rPr lang="de-DE" altLang="de-DE" sz="1050" dirty="0">
                <a:solidFill>
                  <a:srgbClr val="000000"/>
                </a:solidFill>
              </a:rPr>
              <a:t> </a:t>
            </a:r>
            <a:r>
              <a:rPr lang="en-US" altLang="zh-CN" sz="1050"/>
              <a:t>Continue </a:t>
            </a:r>
            <a:r>
              <a:rPr lang="en-US" altLang="zh-CN" sz="1050" smtClean="0"/>
              <a:t>evaluation </a:t>
            </a:r>
            <a:r>
              <a:rPr lang="en-US" altLang="zh-CN" sz="1050" dirty="0"/>
              <a:t>and conclusion</a:t>
            </a:r>
            <a:endParaRPr lang="de-DE" altLang="de-DE" sz="1050" dirty="0"/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>
                <a:solidFill>
                  <a:srgbClr val="000000"/>
                </a:solidFill>
              </a:rPr>
              <a:t>Key Issues 9(</a:t>
            </a:r>
            <a:r>
              <a:rPr lang="en-GB" altLang="zh-CN" sz="1600" b="1" dirty="0"/>
              <a:t>Trade-off of </a:t>
            </a:r>
            <a:r>
              <a:rPr lang="en-GB" altLang="zh-CN" sz="1600" b="1" dirty="0" err="1"/>
              <a:t>QoE</a:t>
            </a:r>
            <a:r>
              <a:rPr lang="en-GB" altLang="zh-CN" sz="1600" b="1" dirty="0"/>
              <a:t> and Power Saving</a:t>
            </a:r>
            <a:r>
              <a:rPr lang="de-DE" altLang="de-DE" sz="1600" b="1" dirty="0">
                <a:solidFill>
                  <a:srgbClr val="000000"/>
                </a:solidFill>
              </a:rPr>
              <a:t>)</a:t>
            </a:r>
            <a:endParaRPr lang="de-DE" altLang="de-DE" sz="105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050" dirty="0">
                <a:solidFill>
                  <a:srgbClr val="000000"/>
                </a:solidFill>
              </a:rPr>
              <a:t>1 p-CR </a:t>
            </a:r>
            <a:r>
              <a:rPr lang="en-US" altLang="de-DE" sz="1050" dirty="0"/>
              <a:t>updating the existing solution</a:t>
            </a:r>
            <a:endParaRPr lang="de-DE" altLang="de-DE" sz="1050" dirty="0">
              <a:solidFill>
                <a:srgbClr val="000000"/>
              </a:solidFill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050" dirty="0">
                <a:solidFill>
                  <a:srgbClr val="000000"/>
                </a:solidFill>
              </a:rPr>
              <a:t>2 p-CRs adding new solutions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050" b="1" dirty="0">
                <a:solidFill>
                  <a:srgbClr val="000000"/>
                </a:solidFill>
              </a:rPr>
              <a:t>Next step</a:t>
            </a:r>
            <a:r>
              <a:rPr lang="de-DE" altLang="de-DE" sz="1050" b="1">
                <a:solidFill>
                  <a:srgbClr val="000000"/>
                </a:solidFill>
              </a:rPr>
              <a:t>:</a:t>
            </a:r>
            <a:r>
              <a:rPr lang="de-DE" altLang="de-DE" sz="1050">
                <a:solidFill>
                  <a:srgbClr val="000000"/>
                </a:solidFill>
              </a:rPr>
              <a:t> </a:t>
            </a:r>
            <a:r>
              <a:rPr lang="en-US" altLang="zh-CN" sz="1050" smtClean="0"/>
              <a:t>Continue </a:t>
            </a:r>
            <a:r>
              <a:rPr lang="en-US" altLang="zh-CN" sz="1050" dirty="0"/>
              <a:t>evaluation and conclusion</a:t>
            </a:r>
            <a:endParaRPr lang="de-DE" altLang="de-DE" sz="1050" dirty="0"/>
          </a:p>
        </p:txBody>
      </p:sp>
    </p:spTree>
    <p:extLst>
      <p:ext uri="{BB962C8B-B14F-4D97-AF65-F5344CB8AC3E}">
        <p14:creationId xmlns:p14="http://schemas.microsoft.com/office/powerpoint/2010/main" xmlns="" val="46549111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902348" cy="787400"/>
          </a:xfrm>
        </p:spPr>
        <p:txBody>
          <a:bodyPr/>
          <a:lstStyle/>
          <a:p>
            <a:r>
              <a:rPr lang="en-US" altLang="de-DE" sz="2800" b="1"/>
              <a:t>FS_XRM </a:t>
            </a:r>
            <a:r>
              <a:rPr lang="en-US" altLang="de-DE" sz="2800" b="1" dirty="0"/>
              <a:t>status </a:t>
            </a:r>
            <a:r>
              <a:rPr lang="en-US" altLang="de-DE" sz="2800" b="1"/>
              <a:t>after SA2#152E </a:t>
            </a:r>
            <a:r>
              <a:rPr lang="en-US" altLang="de-DE" sz="2800" b="1" dirty="0"/>
              <a:t>(2/2)</a:t>
            </a:r>
            <a:endParaRPr lang="de-DE" altLang="de-DE" sz="2800" b="1" dirty="0"/>
          </a:p>
        </p:txBody>
      </p:sp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216762" y="771755"/>
            <a:ext cx="8554481" cy="4824918"/>
          </a:xfrm>
        </p:spPr>
        <p:txBody>
          <a:bodyPr/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US" sz="1600" b="1" dirty="0"/>
              <a:t>RAN impacts and dependencies:</a:t>
            </a:r>
            <a:endParaRPr lang="de-DE" sz="1600" b="1" dirty="0"/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IE" altLang="zh-CN" sz="1200" smtClean="0"/>
              <a:t>Most </a:t>
            </a:r>
            <a:r>
              <a:rPr lang="en-IE" altLang="zh-CN" sz="1200" dirty="0"/>
              <a:t>key issues </a:t>
            </a:r>
            <a:r>
              <a:rPr lang="en-IE" altLang="zh-CN" sz="1200"/>
              <a:t>need </a:t>
            </a:r>
            <a:r>
              <a:rPr lang="en-IE" altLang="zh-CN" sz="1200" smtClean="0"/>
              <a:t>the coordinatin with </a:t>
            </a:r>
            <a:r>
              <a:rPr lang="en-IE" altLang="zh-CN" sz="1200" dirty="0"/>
              <a:t>RAN WGs. LS exchanging with RAN WGs continues.</a:t>
            </a:r>
            <a:endParaRPr lang="en-US" altLang="zh-CN" sz="1200" dirty="0"/>
          </a:p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de-DE" altLang="zh-CN" sz="1600" b="1" dirty="0"/>
              <a:t>Other WG dependencies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200" dirty="0"/>
              <a:t>1 LS to SA4 for coordination</a:t>
            </a:r>
            <a:endParaRPr lang="de-DE" altLang="zh-CN" sz="1800" b="1" dirty="0"/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altLang="zh-CN" sz="1800" b="1" dirty="0"/>
              <a:t>Contentious Issue</a:t>
            </a:r>
            <a:r>
              <a:rPr lang="de-DE" altLang="zh-CN" sz="1800" dirty="0"/>
              <a:t>: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200" dirty="0"/>
              <a:t>No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altLang="zh-CN" sz="1800" b="1" dirty="0"/>
              <a:t>Focus for the Next Meeting (SA2#153):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zh-CN" sz="1400" dirty="0">
                <a:solidFill>
                  <a:srgbClr val="000000"/>
                </a:solidFill>
              </a:rPr>
              <a:t>Continue evaluations and conclusions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zh-CN" sz="1400">
                <a:solidFill>
                  <a:srgbClr val="000000"/>
                </a:solidFill>
              </a:rPr>
              <a:t>WID </a:t>
            </a:r>
            <a:r>
              <a:rPr lang="de-DE" altLang="zh-CN" sz="1400" smtClean="0">
                <a:solidFill>
                  <a:srgbClr val="000000"/>
                </a:solidFill>
              </a:rPr>
              <a:t>submission for </a:t>
            </a:r>
            <a:r>
              <a:rPr lang="de-DE" altLang="zh-CN" sz="1400" dirty="0">
                <a:solidFill>
                  <a:srgbClr val="000000"/>
                </a:solidFill>
              </a:rPr>
              <a:t>approval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800" b="1" dirty="0"/>
              <a:t>Overall Plan: (study phase)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en-US" altLang="zh-CN" sz="1800" b="1" dirty="0"/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en-US" altLang="zh-CN" sz="1800" b="1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400" dirty="0"/>
              <a:t>SA2#149 Feb’22:  TR skeleton, arch assumptions, KIs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400" dirty="0"/>
              <a:t>SA2#150 Apr’22: solutions discussions, and KIs. Finalize the KIs (no new KI proposal afterwards)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400" dirty="0"/>
              <a:t>SA2#151 May’22: potential KI update, solution discussions; solution evaluation with low priority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400" dirty="0"/>
              <a:t>SA2#152 Aug’22: solution updates (last chance for new solution)and start the evaluation and conclusion ; send TR for information; 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400" dirty="0"/>
              <a:t>SA2#153 Oct’22: evaluation and conclusion for TR KIs; WID Approval;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400" dirty="0"/>
              <a:t>SA2#154 Nov: finalize the conclusion for remaining TR </a:t>
            </a:r>
            <a:r>
              <a:rPr lang="en-US" altLang="zh-CN" sz="1400" dirty="0" err="1"/>
              <a:t>Kis</a:t>
            </a:r>
            <a:r>
              <a:rPr lang="en-US" altLang="zh-CN" sz="1400" dirty="0"/>
              <a:t>; WID update if needed; Start to submit the R18 CRs for concluded aspects.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400" dirty="0"/>
              <a:t>SA2#154AH and SA2#155 meeting: normative work</a:t>
            </a:r>
            <a:endParaRPr lang="en-US" altLang="zh-CN" sz="1400" b="1" dirty="0"/>
          </a:p>
          <a:p>
            <a:pPr lvl="1">
              <a:spcBef>
                <a:spcPts val="0"/>
              </a:spcBef>
              <a:spcAft>
                <a:spcPts val="300"/>
              </a:spcAft>
              <a:buNone/>
            </a:pPr>
            <a:endParaRPr lang="de-DE" altLang="zh-CN" sz="1200" dirty="0"/>
          </a:p>
        </p:txBody>
      </p:sp>
      <p:graphicFrame>
        <p:nvGraphicFramePr>
          <p:cNvPr id="4" name="Table 2">
            <a:extLst>
              <a:ext uri="{FF2B5EF4-FFF2-40B4-BE49-F238E27FC236}">
                <a16:creationId xmlns:a16="http://schemas.microsoft.com/office/drawing/2014/main" xmlns="" id="{77D2F657-D246-47E9-92C4-0C8645A34A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90349510"/>
              </p:ext>
            </p:extLst>
          </p:nvPr>
        </p:nvGraphicFramePr>
        <p:xfrm>
          <a:off x="533400" y="3420516"/>
          <a:ext cx="8135603" cy="55500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88498">
                  <a:extLst>
                    <a:ext uri="{9D8B030D-6E8A-4147-A177-3AD203B41FA5}">
                      <a16:colId xmlns:a16="http://schemas.microsoft.com/office/drawing/2014/main" xmlns="" val="4005753941"/>
                    </a:ext>
                  </a:extLst>
                </a:gridCol>
                <a:gridCol w="836578">
                  <a:extLst>
                    <a:ext uri="{9D8B030D-6E8A-4147-A177-3AD203B41FA5}">
                      <a16:colId xmlns:a16="http://schemas.microsoft.com/office/drawing/2014/main" xmlns="" val="560377742"/>
                    </a:ext>
                  </a:extLst>
                </a:gridCol>
                <a:gridCol w="875490">
                  <a:extLst>
                    <a:ext uri="{9D8B030D-6E8A-4147-A177-3AD203B41FA5}">
                      <a16:colId xmlns:a16="http://schemas.microsoft.com/office/drawing/2014/main" xmlns="" val="1777870268"/>
                    </a:ext>
                  </a:extLst>
                </a:gridCol>
                <a:gridCol w="794413">
                  <a:extLst>
                    <a:ext uri="{9D8B030D-6E8A-4147-A177-3AD203B41FA5}">
                      <a16:colId xmlns:a16="http://schemas.microsoft.com/office/drawing/2014/main" xmlns="" val="3099781356"/>
                    </a:ext>
                  </a:extLst>
                </a:gridCol>
                <a:gridCol w="592578">
                  <a:extLst>
                    <a:ext uri="{9D8B030D-6E8A-4147-A177-3AD203B41FA5}">
                      <a16:colId xmlns:a16="http://schemas.microsoft.com/office/drawing/2014/main" xmlns="" val="4073129191"/>
                    </a:ext>
                  </a:extLst>
                </a:gridCol>
                <a:gridCol w="592578">
                  <a:extLst>
                    <a:ext uri="{9D8B030D-6E8A-4147-A177-3AD203B41FA5}">
                      <a16:colId xmlns:a16="http://schemas.microsoft.com/office/drawing/2014/main" xmlns="" val="241026050"/>
                    </a:ext>
                  </a:extLst>
                </a:gridCol>
                <a:gridCol w="592578">
                  <a:extLst>
                    <a:ext uri="{9D8B030D-6E8A-4147-A177-3AD203B41FA5}">
                      <a16:colId xmlns:a16="http://schemas.microsoft.com/office/drawing/2014/main" xmlns="" val="1001182748"/>
                    </a:ext>
                  </a:extLst>
                </a:gridCol>
                <a:gridCol w="592578">
                  <a:extLst>
                    <a:ext uri="{9D8B030D-6E8A-4147-A177-3AD203B41FA5}">
                      <a16:colId xmlns:a16="http://schemas.microsoft.com/office/drawing/2014/main" xmlns="" val="1202822553"/>
                    </a:ext>
                  </a:extLst>
                </a:gridCol>
                <a:gridCol w="592578">
                  <a:extLst>
                    <a:ext uri="{9D8B030D-6E8A-4147-A177-3AD203B41FA5}">
                      <a16:colId xmlns:a16="http://schemas.microsoft.com/office/drawing/2014/main" xmlns="" val="2855052040"/>
                    </a:ext>
                  </a:extLst>
                </a:gridCol>
                <a:gridCol w="592578">
                  <a:extLst>
                    <a:ext uri="{9D8B030D-6E8A-4147-A177-3AD203B41FA5}">
                      <a16:colId xmlns:a16="http://schemas.microsoft.com/office/drawing/2014/main" xmlns="" val="161785237"/>
                    </a:ext>
                  </a:extLst>
                </a:gridCol>
                <a:gridCol w="592578">
                  <a:extLst>
                    <a:ext uri="{9D8B030D-6E8A-4147-A177-3AD203B41FA5}">
                      <a16:colId xmlns:a16="http://schemas.microsoft.com/office/drawing/2014/main" xmlns="" val="2301542961"/>
                    </a:ext>
                  </a:extLst>
                </a:gridCol>
                <a:gridCol w="592578">
                  <a:extLst>
                    <a:ext uri="{9D8B030D-6E8A-4147-A177-3AD203B41FA5}">
                      <a16:colId xmlns:a16="http://schemas.microsoft.com/office/drawing/2014/main" xmlns="" val="833483613"/>
                    </a:ext>
                  </a:extLst>
                </a:gridCol>
              </a:tblGrid>
              <a:tr h="107103">
                <a:tc>
                  <a:txBody>
                    <a:bodyPr/>
                    <a:lstStyle/>
                    <a:p>
                      <a:endParaRPr lang="en-US" sz="9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069" marR="64069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069" marR="64069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069" marR="64069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4069" marR="64069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Feb, 22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Apr, 22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May, 22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Aug, 22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Oct, 22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Nov, 22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Jan, 23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Feb, 23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extLst>
                  <a:ext uri="{0D108BD9-81ED-4DB2-BD59-A6C34878D82A}">
                    <a16:rowId xmlns:a16="http://schemas.microsoft.com/office/drawing/2014/main" xmlns="" val="3765011722"/>
                  </a:ext>
                </a:extLst>
              </a:tr>
              <a:tr h="16713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SID/WID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Study  TU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Normative TU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Total TU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#149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#150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#151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#152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#153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#154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#154AH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#155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extLst>
                  <a:ext uri="{0D108BD9-81ED-4DB2-BD59-A6C34878D82A}">
                    <a16:rowId xmlns:a16="http://schemas.microsoft.com/office/drawing/2014/main" xmlns="" val="2570883347"/>
                  </a:ext>
                </a:extLst>
              </a:tr>
              <a:tr h="25070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FS_XRM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+mn-lt"/>
                          <a:ea typeface="+mn-ea"/>
                        </a:rPr>
                        <a:t>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</a:rPr>
                        <a:t>5</a:t>
                      </a: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+mn-lt"/>
                          <a:ea typeface="+mn-ea"/>
                        </a:rPr>
                        <a:t>14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+mn-lt"/>
                          <a:ea typeface="+mn-ea"/>
                        </a:rPr>
                        <a:t>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+mn-lt"/>
                          <a:ea typeface="+mn-ea"/>
                        </a:rPr>
                        <a:t>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+mn-lt"/>
                          <a:ea typeface="+mn-ea"/>
                        </a:rPr>
                        <a:t>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+mn-lt"/>
                          <a:ea typeface="+mn-ea"/>
                        </a:rPr>
                        <a:t>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+mn-lt"/>
                          <a:ea typeface="+mn-ea"/>
                        </a:rPr>
                        <a:t>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0000"/>
                          </a:solidFill>
                          <a:effectLst/>
                        </a:rPr>
                        <a:t>1 </a:t>
                      </a: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</a:rPr>
                        <a:t>2</a:t>
                      </a: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</a:rPr>
                        <a:t>2</a:t>
                      </a: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4069" marR="64069" marT="0" marB="0" anchor="b"/>
                </a:tc>
                <a:extLst>
                  <a:ext uri="{0D108BD9-81ED-4DB2-BD59-A6C34878D82A}">
                    <a16:rowId xmlns:a16="http://schemas.microsoft.com/office/drawing/2014/main" xmlns="" val="8162351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422372147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827838" cy="787400"/>
          </a:xfrm>
        </p:spPr>
        <p:txBody>
          <a:bodyPr/>
          <a:lstStyle/>
          <a:p>
            <a:r>
              <a:rPr lang="en-GB" altLang="en-US" sz="2800" b="1"/>
              <a:t>FS_XRM </a:t>
            </a:r>
            <a:r>
              <a:rPr lang="en-GB" altLang="en-US" sz="2800" b="1" dirty="0"/>
              <a:t>Status </a:t>
            </a:r>
            <a:r>
              <a:rPr lang="en-GB" altLang="en-US" sz="2800" b="1"/>
              <a:t>after SA#96-e</a:t>
            </a:r>
            <a:endParaRPr lang="de-DE" altLang="de-DE" sz="2800" b="1" dirty="0"/>
          </a:p>
        </p:txBody>
      </p:sp>
      <p:graphicFrame>
        <p:nvGraphicFramePr>
          <p:cNvPr id="6" name="Content Placeholder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333639192"/>
              </p:ext>
            </p:extLst>
          </p:nvPr>
        </p:nvGraphicFramePr>
        <p:xfrm>
          <a:off x="179388" y="1277120"/>
          <a:ext cx="8810067" cy="900651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FS_XRM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i="0" u="none" strike="noStrike" kern="12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Study on XR (Extended Reality) and media services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40% </a:t>
                      </a:r>
                      <a:r>
                        <a:rPr lang="en-US" sz="1400" b="1" kern="120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 75</a:t>
                      </a:r>
                      <a:r>
                        <a:rPr lang="en-US" sz="1400" b="1" kern="120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en-US" sz="14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Dec</a:t>
                      </a:r>
                      <a:r>
                        <a:rPr kumimoji="0" lang="en-US" altLang="zh-CN" sz="14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en-US" altLang="zh-CN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2022</a:t>
                      </a:r>
                      <a:endParaRPr lang="en-US" altLang="zh-CN" sz="1400" b="1" i="0" dirty="0">
                        <a:solidFill>
                          <a:schemeClr val="bg1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altLang="zh-CN" sz="14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SP-220705</a:t>
                      </a:r>
                      <a:endParaRPr kumimoji="0" lang="en-GB" altLang="zh-CN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406097" y="2337064"/>
            <a:ext cx="8554482" cy="3393209"/>
          </a:xfrm>
        </p:spPr>
        <p:txBody>
          <a:bodyPr/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de-DE" altLang="de-DE" sz="1600" b="1" dirty="0">
                <a:ea typeface="+mn-ea"/>
                <a:cs typeface="+mn-cs"/>
              </a:rPr>
              <a:t>Progress since SA#95-e: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200" dirty="0"/>
              <a:t>39 p-CRs are approved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200" dirty="0"/>
              <a:t>The TR </a:t>
            </a:r>
            <a:r>
              <a:rPr lang="en-US" altLang="zh-CN" sz="1200"/>
              <a:t>now </a:t>
            </a:r>
            <a:r>
              <a:rPr lang="en-US" altLang="zh-CN" sz="1200" smtClean="0"/>
              <a:t>includes </a:t>
            </a:r>
            <a:r>
              <a:rPr lang="en-US" altLang="zh-CN" sz="1200" dirty="0"/>
              <a:t>75 solutions 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200" dirty="0"/>
              <a:t>Sending TR to SA plenary </a:t>
            </a:r>
            <a:r>
              <a:rPr lang="en-US" altLang="zh-CN" sz="1200" dirty="0"/>
              <a:t>for information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US" sz="1600" b="1" dirty="0">
                <a:ea typeface="+mn-ea"/>
                <a:cs typeface="+mn-cs"/>
              </a:rPr>
              <a:t>RAN impacts and dependencies:</a:t>
            </a:r>
            <a:endParaRPr lang="de-DE" sz="1600" b="1" dirty="0">
              <a:ea typeface="+mn-ea"/>
              <a:cs typeface="+mn-cs"/>
            </a:endParaRP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IE" altLang="zh-CN" sz="1200" smtClean="0"/>
              <a:t>Most </a:t>
            </a:r>
            <a:r>
              <a:rPr lang="en-IE" altLang="zh-CN" sz="1200" dirty="0"/>
              <a:t>key issues need coordinates with RAN WGs. LS exchanging with RAN WGs continues.</a:t>
            </a:r>
            <a:endParaRPr lang="en-US" altLang="zh-CN" sz="1200" dirty="0"/>
          </a:p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de-DE" altLang="zh-CN" sz="1600" b="1" dirty="0"/>
              <a:t>Other WG dependencies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200" dirty="0"/>
              <a:t>1 LS to SA4 for coordination</a:t>
            </a:r>
            <a:endParaRPr lang="de-DE" altLang="zh-CN" sz="1800" b="1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zh-CN" sz="1600" b="1" dirty="0"/>
              <a:t>Contentious Issue</a:t>
            </a:r>
            <a:r>
              <a:rPr lang="de-DE" altLang="zh-CN" sz="16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/>
              <a:t>No</a:t>
            </a:r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de-DE" sz="1600" b="1" dirty="0"/>
              <a:t>Next steps in SA2#153E:</a:t>
            </a:r>
            <a:endParaRPr lang="en-US" altLang="zh-CN" sz="1200" b="1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zh-CN" sz="1200" dirty="0">
                <a:solidFill>
                  <a:srgbClr val="000000"/>
                </a:solidFill>
              </a:rPr>
              <a:t>Evaluation and conclusion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zh-CN" sz="1200" smtClean="0">
                <a:solidFill>
                  <a:srgbClr val="000000"/>
                </a:solidFill>
              </a:rPr>
              <a:t>WID submission for approval</a:t>
            </a:r>
            <a:endParaRPr lang="de-DE" altLang="zh-CN" sz="1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49126527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17523</TotalTime>
  <Words>608</Words>
  <Application>Microsoft Office PowerPoint</Application>
  <PresentationFormat>全屏显示(4:3)</PresentationFormat>
  <Paragraphs>133</Paragraphs>
  <Slides>4</Slides>
  <Notes>4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5" baseType="lpstr">
      <vt:lpstr>Office Theme</vt:lpstr>
      <vt:lpstr>FS_XRM Status Report</vt:lpstr>
      <vt:lpstr>FS_XRM status after SA2#152E (1/2)</vt:lpstr>
      <vt:lpstr>FS_XRM status after SA2#152E (2/2)</vt:lpstr>
      <vt:lpstr>FS_XRM Status after SA#96-e</vt:lpstr>
    </vt:vector>
  </TitlesOfParts>
  <Company>3GPP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CMCC</cp:lastModifiedBy>
  <cp:revision>1966</cp:revision>
  <dcterms:created xsi:type="dcterms:W3CDTF">2008-08-30T09:32:10Z</dcterms:created>
  <dcterms:modified xsi:type="dcterms:W3CDTF">2022-08-29T10:34:39Z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2c7635f8-94c0-4125-af53-3ffb066031e5</vt:lpwstr>
  </property>
  <property fmtid="{D5CDD505-2E9C-101B-9397-08002B2CF9AE}" pid="3" name="CTP_TimeStamp">
    <vt:lpwstr>2020-01-29 20:41:49Z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_2015_ms_pID_725343">
    <vt:lpwstr>(3)e2C6hRnBsaDxgr85sMgM3piSpRJw5gFSjJIiIjJxlywZ+KQCgeUBNwDPhrDflJZDvbeDcLP/
D85HOhoxyFKQosj5K7tGr7jgN5/8RrM/Sl1F5WAGWK28OcrHVEcBFfnvtz3arf5Yv4+P3l5H
emcrtBIjFz9FWMAJs/UHDvX04JYwd0036jr5S0gr3fqWgb50YS4vaH8enaEjmjelDnb/HfhG
rqfbhhAx6YEuD8LEXd</vt:lpwstr>
  </property>
  <property fmtid="{D5CDD505-2E9C-101B-9397-08002B2CF9AE}" pid="9" name="_2015_ms_pID_7253431">
    <vt:lpwstr>X478VJ42gTEF8yfw2nADmUhnIj1/JhWQPjcFmylhLLmiUVsWA5hz0T
h/U0nBAyx5RgGBcfmAnj2rr0BAxsu06xiI+64VBKYccM96M4mYycqJxG8Xb4O3xVEEXggS80
81SrLnzKD+91XdsE4SDevFUoJlXh0KkCW3uKgURz1SvSsFOSEOKg8X5XMXiqdbD1SFFPS0p9
2HvBnYVfexO3V62OgkCFRKAhts2KoyYToc9R</vt:lpwstr>
  </property>
  <property fmtid="{D5CDD505-2E9C-101B-9397-08002B2CF9AE}" pid="10" name="_2015_ms_pID_7253432">
    <vt:lpwstr>w8fQPUwUlkaEqSTewyHYbRU=</vt:lpwstr>
  </property>
  <property fmtid="{D5CDD505-2E9C-101B-9397-08002B2CF9AE}" pid="11" name="_readonly">
    <vt:lpwstr/>
  </property>
  <property fmtid="{D5CDD505-2E9C-101B-9397-08002B2CF9AE}" pid="12" name="_change">
    <vt:lpwstr/>
  </property>
  <property fmtid="{D5CDD505-2E9C-101B-9397-08002B2CF9AE}" pid="13" name="_full-control">
    <vt:lpwstr/>
  </property>
  <property fmtid="{D5CDD505-2E9C-101B-9397-08002B2CF9AE}" pid="14" name="sflag">
    <vt:lpwstr>1661760621</vt:lpwstr>
  </property>
</Properties>
</file>