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79" r:id="rId5"/>
    <p:sldId id="363" r:id="rId6"/>
    <p:sldId id="364" r:id="rId7"/>
    <p:sldId id="366" r:id="rId8"/>
    <p:sldId id="367" r:id="rId9"/>
    <p:sldId id="368" r:id="rId10"/>
    <p:sldId id="378" r:id="rId11"/>
    <p:sldId id="380" r:id="rId12"/>
    <p:sldId id="381" r:id="rId13"/>
    <p:sldId id="382" r:id="rId14"/>
    <p:sldId id="383" r:id="rId15"/>
    <p:sldId id="384" r:id="rId16"/>
    <p:sldId id="385" r:id="rId17"/>
    <p:sldId id="386"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73" autoAdjust="0"/>
    <p:restoredTop sz="99351" autoAdjust="0"/>
  </p:normalViewPr>
  <p:slideViewPr>
    <p:cSldViewPr snapToGrid="0">
      <p:cViewPr varScale="1">
        <p:scale>
          <a:sx n="65" d="100"/>
          <a:sy n="65" d="100"/>
        </p:scale>
        <p:origin x="-960"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4" d="100"/>
          <a:sy n="44" d="100"/>
        </p:scale>
        <p:origin x="-2816" y="-96"/>
      </p:cViewPr>
      <p:guideLst>
        <p:guide orient="horz" pos="3176"/>
        <p:guide pos="21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dirty="0"/>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dirty="0"/>
          </a:p>
        </p:txBody>
      </p:sp>
    </p:spTree>
    <p:extLst>
      <p:ext uri="{BB962C8B-B14F-4D97-AF65-F5344CB8AC3E}">
        <p14:creationId xmlns:p14="http://schemas.microsoft.com/office/powerpoint/2010/main" xmlns="" val="3010766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xmlns=""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smtClean="0"/>
              <a:t>单击此处编辑母版标题样式</a:t>
            </a:r>
            <a:endParaRPr lang="en-US"/>
          </a:p>
        </p:txBody>
      </p:sp>
    </p:spTree>
    <p:extLst>
      <p:ext uri="{BB962C8B-B14F-4D97-AF65-F5344CB8AC3E}">
        <p14:creationId xmlns:p14="http://schemas.microsoft.com/office/powerpoint/2010/main" xmlns=""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dirty="0">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dirty="0">
              <a:latin typeface="Calibri" panose="020F0502020204030204" pitchFamily="34" charset="0"/>
            </a:endParaRPr>
          </a:p>
        </p:txBody>
      </p:sp>
      <p:sp>
        <p:nvSpPr>
          <p:cNvPr id="11" name="Text Box 14">
            <a:extLst>
              <a:ext uri="{FF2B5EF4-FFF2-40B4-BE49-F238E27FC236}">
                <a16:creationId xmlns:a16="http://schemas.microsoft.com/office/drawing/2014/main" xmlns="" id="{AA2802BD-1B72-4AD1-8184-0FD099607084}"/>
              </a:ext>
            </a:extLst>
          </p:cNvPr>
          <p:cNvSpPr txBox="1">
            <a:spLocks noChangeArrowheads="1"/>
          </p:cNvSpPr>
          <p:nvPr userDrawn="1"/>
        </p:nvSpPr>
        <p:spPr bwMode="auto">
          <a:xfrm>
            <a:off x="133350" y="36513"/>
            <a:ext cx="297079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offline CC </a:t>
            </a:r>
            <a:r>
              <a:rPr lang="sv-SE" altLang="en-US" sz="1200" b="1">
                <a:latin typeface="Arial "/>
              </a:rPr>
              <a:t>on </a:t>
            </a:r>
            <a:r>
              <a:rPr lang="sv-SE" altLang="en-US" sz="1200" b="1" smtClean="0">
                <a:latin typeface="Arial "/>
              </a:rPr>
              <a:t>FS_XRM</a:t>
            </a:r>
            <a:endParaRPr lang="sv-SE" altLang="en-US" sz="1200" b="1" dirty="0">
              <a:latin typeface="Arial "/>
            </a:endParaRPr>
          </a:p>
          <a:p>
            <a:pPr eaLnBrk="1" hangingPunct="1">
              <a:defRPr/>
            </a:pPr>
            <a:r>
              <a:rPr lang="sv-SE" altLang="en-US" sz="1200" b="1" dirty="0">
                <a:latin typeface="Arial "/>
              </a:rPr>
              <a:t>CC </a:t>
            </a:r>
            <a:r>
              <a:rPr lang="sv-SE" altLang="en-US" sz="1200" b="1">
                <a:latin typeface="Arial "/>
              </a:rPr>
              <a:t>– </a:t>
            </a:r>
            <a:r>
              <a:rPr lang="sv-SE" altLang="en-US" sz="1200" b="1" smtClean="0">
                <a:latin typeface="Arial "/>
              </a:rPr>
              <a:t>July </a:t>
            </a:r>
            <a:r>
              <a:rPr lang="sv-SE" altLang="en-US" sz="1200" b="1" dirty="0">
                <a:latin typeface="Arial "/>
              </a:rPr>
              <a:t>2022</a:t>
            </a:r>
          </a:p>
        </p:txBody>
      </p:sp>
      <p:sp>
        <p:nvSpPr>
          <p:cNvPr id="13" name="Text Box 14">
            <a:extLst>
              <a:ext uri="{FF2B5EF4-FFF2-40B4-BE49-F238E27FC236}">
                <a16:creationId xmlns:a16="http://schemas.microsoft.com/office/drawing/2014/main" xmlns=""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S2-220xxxx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226129" y="1605829"/>
            <a:ext cx="8681295" cy="2852737"/>
          </a:xfrm>
        </p:spPr>
        <p:txBody>
          <a:bodyPr/>
          <a:lstStyle/>
          <a:p>
            <a:pPr eaLnBrk="1" hangingPunct="1"/>
            <a:r>
              <a:rPr lang="en-GB" altLang="en-US" dirty="0" smtClean="0"/>
              <a:t>FS_XRM status and plan for SA2#152e</a:t>
            </a:r>
            <a:endParaRPr lang="en-GB" altLang="en-US"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algn="ctr" eaLnBrk="1" hangingPunct="1">
              <a:buFontTx/>
              <a:buNone/>
            </a:pPr>
            <a:r>
              <a:rPr lang="en-GB" altLang="en-US" smtClean="0"/>
              <a:t>Dan Wang, Hui Ni</a:t>
            </a:r>
          </a:p>
          <a:p>
            <a:pPr marL="0" indent="0" algn="ctr" eaLnBrk="1" hangingPunct="1">
              <a:buFontTx/>
              <a:buNone/>
            </a:pPr>
            <a:r>
              <a:rPr lang="en-GB" altLang="en-US" smtClean="0"/>
              <a:t>China Mobile, Huawei</a:t>
            </a:r>
            <a:endParaRPr lang="en-GB" altLang="en-US" dirty="0"/>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249382" y="365125"/>
            <a:ext cx="11104418" cy="1325563"/>
          </a:xfrm>
          <a:solidFill>
            <a:schemeClr val="bg1"/>
          </a:solidFill>
        </p:spPr>
        <p:txBody>
          <a:bodyPr/>
          <a:lstStyle/>
          <a:p>
            <a:r>
              <a:rPr lang="en-GB" altLang="en-US" sz="3600" dirty="0"/>
              <a:t>Status of </a:t>
            </a:r>
            <a:r>
              <a:rPr lang="en-GB" altLang="en-US" sz="3600" dirty="0" smtClean="0"/>
              <a:t>KI#6 (</a:t>
            </a:r>
            <a:r>
              <a:rPr lang="en-GB" sz="3600" dirty="0" smtClean="0"/>
              <a:t>Uplink-downlink transmission coordination to meet Round-Trip latency requirements</a:t>
            </a:r>
            <a:r>
              <a:rPr lang="en-GB" altLang="en-US" sz="3600" dirty="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a:t>
            </a:r>
            <a:r>
              <a:rPr lang="en-US" altLang="en-US" sz="1600" dirty="0" smtClean="0"/>
              <a:t>3  </a:t>
            </a:r>
            <a:r>
              <a:rPr lang="en-US" altLang="en-US" sz="1600" dirty="0"/>
              <a:t>(sol. </a:t>
            </a:r>
            <a:r>
              <a:rPr lang="en-US" altLang="en-US" sz="1600" dirty="0" smtClean="0"/>
              <a:t>27</a:t>
            </a:r>
            <a:r>
              <a:rPr lang="en-US" altLang="zh-CN" sz="1600" dirty="0" smtClean="0"/>
              <a:t>,</a:t>
            </a:r>
            <a:r>
              <a:rPr lang="zh-CN" altLang="en-US" sz="1600" dirty="0" smtClean="0"/>
              <a:t> </a:t>
            </a:r>
            <a:r>
              <a:rPr lang="en-US" altLang="zh-CN" sz="1600" dirty="0" smtClean="0"/>
              <a:t>28, 29</a:t>
            </a:r>
            <a:r>
              <a:rPr lang="en-US" altLang="en-US" sz="1600" dirty="0" smtClean="0"/>
              <a:t>)</a:t>
            </a:r>
            <a:endParaRPr lang="en-US" altLang="en-US" sz="1600" dirty="0"/>
          </a:p>
          <a:p>
            <a:r>
              <a:rPr lang="en-US" altLang="en-US" sz="1600" dirty="0"/>
              <a:t>Key aspects:</a:t>
            </a:r>
          </a:p>
          <a:p>
            <a:pPr lvl="1"/>
            <a:r>
              <a:rPr lang="en-US" altLang="en-US" sz="1800" dirty="0" smtClean="0"/>
              <a:t>Current solution focus on how to control UL/DL PDB based on RT latency requirement. </a:t>
            </a:r>
          </a:p>
          <a:p>
            <a:pPr lvl="2"/>
            <a:r>
              <a:rPr lang="en-US" altLang="en-US" sz="1400" dirty="0" smtClean="0"/>
              <a:t>Sol 27, PCF </a:t>
            </a:r>
            <a:r>
              <a:rPr lang="en-US" altLang="en-US" sz="1400" dirty="0">
                <a:solidFill>
                  <a:srgbClr val="FF0000"/>
                </a:solidFill>
              </a:rPr>
              <a:t>determines</a:t>
            </a:r>
            <a:r>
              <a:rPr lang="en-US" altLang="en-US" sz="1400" dirty="0"/>
              <a:t> UL/DL </a:t>
            </a:r>
            <a:r>
              <a:rPr lang="en-US" altLang="en-US" sz="1400" dirty="0" smtClean="0"/>
              <a:t>PDB based on RT latency requirement. </a:t>
            </a:r>
          </a:p>
          <a:p>
            <a:pPr lvl="2"/>
            <a:r>
              <a:rPr lang="en-US" altLang="en-US" sz="1400" dirty="0" smtClean="0"/>
              <a:t>Sol 29/30, RAN </a:t>
            </a:r>
            <a:r>
              <a:rPr lang="en-US" altLang="en-US" sz="1400" dirty="0">
                <a:solidFill>
                  <a:srgbClr val="FF0000"/>
                </a:solidFill>
              </a:rPr>
              <a:t>determines</a:t>
            </a:r>
            <a:r>
              <a:rPr lang="en-US" altLang="en-US" sz="1400" dirty="0"/>
              <a:t> UL/DL </a:t>
            </a:r>
            <a:r>
              <a:rPr lang="en-US" altLang="en-US" sz="1400" dirty="0" smtClean="0"/>
              <a:t>PDB locally based on RT latency requirement.</a:t>
            </a:r>
          </a:p>
          <a:p>
            <a:pPr lvl="1"/>
            <a:endParaRPr lang="en-US" altLang="en-US" sz="1200" dirty="0"/>
          </a:p>
        </p:txBody>
      </p:sp>
      <p:sp>
        <p:nvSpPr>
          <p:cNvPr id="4" name="TextBox 3">
            <a:extLst>
              <a:ext uri="{FF2B5EF4-FFF2-40B4-BE49-F238E27FC236}">
                <a16:creationId xmlns="" xmlns:a16="http://schemas.microsoft.com/office/drawing/2014/main" id="{B594D017-7757-4374-8B99-5E46A3204019}"/>
              </a:ext>
            </a:extLst>
          </p:cNvPr>
          <p:cNvSpPr txBox="1"/>
          <p:nvPr/>
        </p:nvSpPr>
        <p:spPr>
          <a:xfrm>
            <a:off x="1088923" y="4847709"/>
            <a:ext cx="10014154" cy="1202571"/>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SA2 152:</a:t>
            </a:r>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Evaluate solutions and </a:t>
            </a:r>
            <a:r>
              <a:rPr lang="en-IE" sz="1600" dirty="0">
                <a:solidFill>
                  <a:srgbClr val="70AD47">
                    <a:lumMod val="75000"/>
                  </a:srgbClr>
                </a:solidFill>
                <a:latin typeface="Calibri"/>
              </a:rPr>
              <a:t>determine which NF </a:t>
            </a:r>
            <a:r>
              <a:rPr lang="en-US" altLang="en-US" sz="1600" dirty="0">
                <a:solidFill>
                  <a:srgbClr val="FF0000"/>
                </a:solidFill>
                <a:latin typeface="Calibri"/>
              </a:rPr>
              <a:t>determines</a:t>
            </a:r>
            <a:r>
              <a:rPr lang="en-US" altLang="en-US" sz="1600" dirty="0">
                <a:solidFill>
                  <a:srgbClr val="70AD47">
                    <a:lumMod val="75000"/>
                  </a:srgbClr>
                </a:solidFill>
                <a:latin typeface="Calibri"/>
              </a:rPr>
              <a:t> </a:t>
            </a:r>
            <a:r>
              <a:rPr lang="en-IE" sz="1600" dirty="0">
                <a:solidFill>
                  <a:srgbClr val="70AD47">
                    <a:lumMod val="75000"/>
                  </a:srgbClr>
                </a:solidFill>
                <a:latin typeface="Calibri"/>
              </a:rPr>
              <a:t>RT </a:t>
            </a:r>
            <a:r>
              <a:rPr lang="en-IE" sz="1600" dirty="0" smtClean="0">
                <a:solidFill>
                  <a:srgbClr val="70AD47">
                    <a:lumMod val="75000"/>
                  </a:srgbClr>
                </a:solidFill>
                <a:latin typeface="Calibri"/>
              </a:rPr>
              <a:t>latency.</a:t>
            </a:r>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Conclude the KI.</a:t>
            </a:r>
            <a:endParaRPr lang="en-IE" sz="1600" dirty="0">
              <a:solidFill>
                <a:srgbClr val="70AD47">
                  <a:lumMod val="75000"/>
                </a:srgbClr>
              </a:solidFill>
              <a:latin typeface="Calibri"/>
            </a:endParaRPr>
          </a:p>
        </p:txBody>
      </p:sp>
    </p:spTree>
    <p:extLst>
      <p:ext uri="{BB962C8B-B14F-4D97-AF65-F5344CB8AC3E}">
        <p14:creationId xmlns:p14="http://schemas.microsoft.com/office/powerpoint/2010/main" xmlns="" val="389620664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24246" y="375516"/>
            <a:ext cx="12167754" cy="892175"/>
          </a:xfrm>
          <a:solidFill>
            <a:schemeClr val="bg1"/>
          </a:solidFill>
        </p:spPr>
        <p:txBody>
          <a:bodyPr/>
          <a:lstStyle/>
          <a:p>
            <a:r>
              <a:rPr lang="en-GB" altLang="en-US" sz="3600" dirty="0"/>
              <a:t>Status </a:t>
            </a:r>
            <a:r>
              <a:rPr lang="en-GB" altLang="en-US" sz="3600"/>
              <a:t>of </a:t>
            </a:r>
            <a:r>
              <a:rPr lang="en-GB" altLang="en-US" sz="3600" smtClean="0"/>
              <a:t>KI#7 (</a:t>
            </a:r>
            <a:r>
              <a:rPr lang="en-GB" sz="3600" smtClean="0"/>
              <a:t>Policy enhancements for jitter minimization</a:t>
            </a:r>
            <a:r>
              <a:rPr lang="en-GB" altLang="en-US" sz="360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a:t>
            </a:r>
            <a:r>
              <a:rPr lang="en-US" altLang="en-US" sz="1600" dirty="0" smtClean="0"/>
              <a:t>4 </a:t>
            </a:r>
            <a:r>
              <a:rPr lang="en-US" altLang="en-US" sz="1600" dirty="0"/>
              <a:t>(sol. </a:t>
            </a:r>
            <a:r>
              <a:rPr lang="en-US" altLang="en-US" sz="1600" dirty="0" smtClean="0"/>
              <a:t>9, 30, 31, 32)</a:t>
            </a:r>
            <a:endParaRPr lang="en-US" altLang="en-US" sz="1600" dirty="0"/>
          </a:p>
          <a:p>
            <a:r>
              <a:rPr lang="en-US" altLang="en-US" sz="1600" dirty="0"/>
              <a:t>Key aspects</a:t>
            </a:r>
            <a:r>
              <a:rPr lang="en-US" altLang="en-US" sz="1600" dirty="0" smtClean="0"/>
              <a:t>:</a:t>
            </a:r>
          </a:p>
          <a:p>
            <a:pPr lvl="1"/>
            <a:r>
              <a:rPr lang="en-US" altLang="en-US" sz="1600" dirty="0"/>
              <a:t>Sol 9 proposes PDU Set Delay budget can result to a jitter reduction. Since no jitter specific mechanism are proposed, it seems this solution </a:t>
            </a:r>
            <a:r>
              <a:rPr lang="en-US" altLang="zh-CN" sz="1600" dirty="0"/>
              <a:t>need</a:t>
            </a:r>
            <a:r>
              <a:rPr lang="en-US" altLang="en-US" sz="1600" dirty="0"/>
              <a:t> not be evaluated under KI#7.</a:t>
            </a:r>
          </a:p>
          <a:p>
            <a:pPr lvl="1"/>
            <a:r>
              <a:rPr lang="en-US" altLang="en-US" sz="1600" dirty="0"/>
              <a:t>Other Sols (30,31,32) focus on jitter monitoring based existing </a:t>
            </a:r>
            <a:r>
              <a:rPr lang="en-US" altLang="en-US" sz="1600" dirty="0" err="1"/>
              <a:t>QoS</a:t>
            </a:r>
            <a:r>
              <a:rPr lang="en-US" altLang="en-US" sz="1600" dirty="0"/>
              <a:t> monitoring results, incl. </a:t>
            </a:r>
          </a:p>
          <a:p>
            <a:pPr lvl="2"/>
            <a:r>
              <a:rPr lang="en-US" altLang="en-US" sz="1100" dirty="0"/>
              <a:t>Subscription and report of jitter</a:t>
            </a:r>
          </a:p>
          <a:p>
            <a:pPr lvl="2"/>
            <a:r>
              <a:rPr lang="en-US" altLang="en-US" sz="1100" dirty="0"/>
              <a:t>PCC rule enhancements</a:t>
            </a:r>
          </a:p>
          <a:p>
            <a:pPr lvl="2"/>
            <a:r>
              <a:rPr lang="en-US" altLang="en-US" sz="1100" dirty="0"/>
              <a:t>Jitter derivation</a:t>
            </a:r>
          </a:p>
          <a:p>
            <a:pPr lvl="2"/>
            <a:r>
              <a:rPr lang="en-US" altLang="en-US" sz="1100" dirty="0"/>
              <a:t>Jitter usage for </a:t>
            </a:r>
            <a:r>
              <a:rPr lang="en-US" altLang="en-US" sz="1100" dirty="0" smtClean="0"/>
              <a:t>CN/AF</a:t>
            </a:r>
          </a:p>
          <a:p>
            <a:pPr lvl="1"/>
            <a:r>
              <a:rPr lang="en-US" altLang="en-US" sz="1600" dirty="0" smtClean="0">
                <a:solidFill>
                  <a:srgbClr val="FF0000"/>
                </a:solidFill>
              </a:rPr>
              <a:t>[</a:t>
            </a:r>
            <a:r>
              <a:rPr lang="en-US" altLang="en-US" sz="1600" dirty="0">
                <a:solidFill>
                  <a:srgbClr val="FF0000"/>
                </a:solidFill>
              </a:rPr>
              <a:t>CC minutes: </a:t>
            </a:r>
            <a:r>
              <a:rPr lang="en-US" altLang="en-US" sz="1600" dirty="0" smtClean="0">
                <a:solidFill>
                  <a:srgbClr val="FF0000"/>
                </a:solidFill>
              </a:rPr>
              <a:t>Concerns on jitter-range related RAN scheduling. Majority views during the CC is RAN scheduling shall not be included as part of conclusion]</a:t>
            </a:r>
            <a:endParaRPr lang="en-US" altLang="en-US" sz="1500" dirty="0" smtClean="0"/>
          </a:p>
        </p:txBody>
      </p:sp>
      <p:sp>
        <p:nvSpPr>
          <p:cNvPr id="4" name="TextBox 3">
            <a:extLst>
              <a:ext uri="{FF2B5EF4-FFF2-40B4-BE49-F238E27FC236}">
                <a16:creationId xmlns="" xmlns:a16="http://schemas.microsoft.com/office/drawing/2014/main" id="{A90BF1CA-95FE-4063-AA97-3224878D5F83}"/>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SA2#152e</a:t>
            </a:r>
            <a:r>
              <a:rPr lang="en-IE" sz="1600" dirty="0">
                <a:solidFill>
                  <a:srgbClr val="70AD47">
                    <a:lumMod val="75000"/>
                  </a:srgbClr>
                </a:solidFill>
                <a:latin typeface="Calibri"/>
              </a:rPr>
              <a:t>:</a:t>
            </a:r>
          </a:p>
          <a:p>
            <a:r>
              <a:rPr lang="en-IE" sz="1600" dirty="0" smtClean="0">
                <a:solidFill>
                  <a:srgbClr val="70AD47">
                    <a:lumMod val="75000"/>
                  </a:srgbClr>
                </a:solidFill>
                <a:latin typeface="Calibri"/>
              </a:rPr>
              <a:t>Focus on jitter monitoring based on existing </a:t>
            </a:r>
            <a:r>
              <a:rPr lang="en-IE" sz="1600" dirty="0" err="1" smtClean="0">
                <a:solidFill>
                  <a:srgbClr val="70AD47">
                    <a:lumMod val="75000"/>
                  </a:srgbClr>
                </a:solidFill>
                <a:latin typeface="Calibri"/>
              </a:rPr>
              <a:t>QoS</a:t>
            </a:r>
            <a:r>
              <a:rPr lang="en-IE" sz="1600" dirty="0" smtClean="0">
                <a:solidFill>
                  <a:srgbClr val="70AD47">
                    <a:lumMod val="75000"/>
                  </a:srgbClr>
                </a:solidFill>
                <a:latin typeface="Calibri"/>
              </a:rPr>
              <a:t> monitoring results, and corresponding subscription and reporting procedure/path.</a:t>
            </a:r>
          </a:p>
          <a:p>
            <a:r>
              <a:rPr lang="en-IE" sz="1600" dirty="0" smtClean="0">
                <a:solidFill>
                  <a:srgbClr val="70AD47">
                    <a:lumMod val="75000"/>
                  </a:srgbClr>
                </a:solidFill>
                <a:latin typeface="Calibri"/>
              </a:rPr>
              <a:t>Evaluate and conclude the KI.</a:t>
            </a:r>
          </a:p>
        </p:txBody>
      </p:sp>
    </p:spTree>
    <p:extLst>
      <p:ext uri="{BB962C8B-B14F-4D97-AF65-F5344CB8AC3E}">
        <p14:creationId xmlns:p14="http://schemas.microsoft.com/office/powerpoint/2010/main" xmlns="" val="105289378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489817"/>
            <a:ext cx="11984183" cy="923348"/>
          </a:xfrm>
          <a:solidFill>
            <a:schemeClr val="bg1"/>
          </a:solidFill>
        </p:spPr>
        <p:txBody>
          <a:bodyPr/>
          <a:lstStyle/>
          <a:p>
            <a:r>
              <a:rPr lang="en-GB" altLang="en-US" sz="3600" dirty="0"/>
              <a:t>Status </a:t>
            </a:r>
            <a:r>
              <a:rPr lang="en-GB" altLang="en-US" sz="3600"/>
              <a:t>of </a:t>
            </a:r>
            <a:r>
              <a:rPr lang="en-GB" altLang="en-US" sz="3600" smtClean="0"/>
              <a:t>KI#8 (</a:t>
            </a:r>
            <a:r>
              <a:rPr lang="en-US" altLang="en-US" sz="3600" smtClean="0"/>
              <a:t>Enhancements to power savings for XR services</a:t>
            </a:r>
            <a:r>
              <a:rPr lang="en-GB" altLang="en-US" sz="360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a:t>
            </a:r>
            <a:r>
              <a:rPr lang="en-US" altLang="en-US" sz="1600" dirty="0" smtClean="0"/>
              <a:t>5 </a:t>
            </a:r>
            <a:r>
              <a:rPr lang="en-US" altLang="en-US" sz="1600" dirty="0"/>
              <a:t>(sol. </a:t>
            </a:r>
            <a:r>
              <a:rPr lang="en-US" altLang="en-US" sz="1600" dirty="0" smtClean="0"/>
              <a:t>33, 34, 58, 59, 60)</a:t>
            </a:r>
            <a:endParaRPr lang="en-US" altLang="en-US" sz="1600" dirty="0"/>
          </a:p>
          <a:p>
            <a:r>
              <a:rPr lang="en-US" altLang="en-US" sz="1600" dirty="0"/>
              <a:t>Key aspects:</a:t>
            </a:r>
          </a:p>
          <a:p>
            <a:pPr lvl="1"/>
            <a:r>
              <a:rPr lang="en-US" altLang="en-US" sz="1200" dirty="0" smtClean="0"/>
              <a:t>What information need to be sent to RAN for CDRX handling. </a:t>
            </a:r>
          </a:p>
          <a:p>
            <a:pPr lvl="1"/>
            <a:r>
              <a:rPr lang="en-US" altLang="en-US" sz="1200" dirty="0" smtClean="0"/>
              <a:t>How 5GC can achieve these information.</a:t>
            </a:r>
          </a:p>
          <a:p>
            <a:r>
              <a:rPr lang="en-US" altLang="en-US" sz="1600" dirty="0" smtClean="0"/>
              <a:t>LS was sent to RAN1 and RAN2 in SA2 #151E. LS reply from RAN1 will be ready for SA2 #152E.</a:t>
            </a:r>
          </a:p>
          <a:p>
            <a:pPr lvl="1"/>
            <a:endParaRPr lang="en-US" altLang="en-US" sz="1200" dirty="0"/>
          </a:p>
        </p:txBody>
      </p:sp>
      <p:sp>
        <p:nvSpPr>
          <p:cNvPr id="4" name="TextBox 3">
            <a:extLst>
              <a:ext uri="{FF2B5EF4-FFF2-40B4-BE49-F238E27FC236}">
                <a16:creationId xmlns="" xmlns:a16="http://schemas.microsoft.com/office/drawing/2014/main" id="{3AA1B291-6FC2-4D46-AB1E-E300D6C8934E}"/>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SA2#152e</a:t>
            </a:r>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Based on RAN1 feedback and evaluation of existing solutions, get interim conclusion on the basic set of information (e.g</a:t>
            </a:r>
            <a:r>
              <a:rPr lang="en-IE" sz="1600" dirty="0">
                <a:solidFill>
                  <a:srgbClr val="70AD47">
                    <a:lumMod val="75000"/>
                  </a:srgbClr>
                </a:solidFill>
                <a:latin typeface="Calibri"/>
              </a:rPr>
              <a:t>. </a:t>
            </a:r>
            <a:r>
              <a:rPr lang="en-US" altLang="en-US" sz="1600" dirty="0">
                <a:solidFill>
                  <a:srgbClr val="70AD47">
                    <a:lumMod val="75000"/>
                  </a:srgbClr>
                </a:solidFill>
                <a:latin typeface="Calibri"/>
              </a:rPr>
              <a:t>Periodicity of burst, end indication of burst</a:t>
            </a:r>
            <a:r>
              <a:rPr lang="en-IE" sz="1600" dirty="0">
                <a:solidFill>
                  <a:srgbClr val="70AD47">
                    <a:lumMod val="75000"/>
                  </a:srgbClr>
                </a:solidFill>
                <a:latin typeface="Calibri"/>
              </a:rPr>
              <a:t>) and how 5GC obtain such information.  </a:t>
            </a:r>
          </a:p>
          <a:p>
            <a:endParaRPr lang="en-IE" sz="1600" dirty="0">
              <a:solidFill>
                <a:srgbClr val="70AD47">
                  <a:lumMod val="75000"/>
                </a:srgbClr>
              </a:solidFill>
              <a:latin typeface="Calibri"/>
            </a:endParaRPr>
          </a:p>
          <a:p>
            <a:r>
              <a:rPr lang="en-IE" sz="1600" dirty="0">
                <a:solidFill>
                  <a:srgbClr val="70AD47">
                    <a:lumMod val="75000"/>
                  </a:srgbClr>
                </a:solidFill>
                <a:latin typeface="Calibri"/>
              </a:rPr>
              <a:t>SA2#153e</a:t>
            </a:r>
          </a:p>
          <a:p>
            <a:r>
              <a:rPr lang="en-IE" sz="1600" dirty="0" smtClean="0">
                <a:solidFill>
                  <a:srgbClr val="70AD47">
                    <a:lumMod val="75000"/>
                  </a:srgbClr>
                </a:solidFill>
                <a:latin typeface="Calibri"/>
              </a:rPr>
              <a:t>Conclude the KI, further information can be added in SA2 #153e based on further inputs from RAN WGs.</a:t>
            </a:r>
            <a:endParaRPr lang="en-IE" sz="1600" dirty="0">
              <a:solidFill>
                <a:srgbClr val="70AD47">
                  <a:lumMod val="75000"/>
                </a:srgbClr>
              </a:solidFill>
              <a:latin typeface="Calibri"/>
            </a:endParaRPr>
          </a:p>
        </p:txBody>
      </p:sp>
    </p:spTree>
    <p:extLst>
      <p:ext uri="{BB962C8B-B14F-4D97-AF65-F5344CB8AC3E}">
        <p14:creationId xmlns:p14="http://schemas.microsoft.com/office/powerpoint/2010/main" xmlns="" val="37592549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447775"/>
            <a:ext cx="11984183" cy="923348"/>
          </a:xfrm>
          <a:solidFill>
            <a:schemeClr val="bg1"/>
          </a:solidFill>
        </p:spPr>
        <p:txBody>
          <a:bodyPr/>
          <a:lstStyle/>
          <a:p>
            <a:r>
              <a:rPr lang="en-GB" altLang="en-US" sz="3600" dirty="0"/>
              <a:t>Status of KI#9 (</a:t>
            </a:r>
            <a:r>
              <a:rPr lang="en-US" altLang="en-US" sz="3600" dirty="0"/>
              <a:t>Trade-off of </a:t>
            </a:r>
            <a:r>
              <a:rPr lang="en-US" altLang="en-US" sz="3600" dirty="0" err="1"/>
              <a:t>QoE</a:t>
            </a:r>
            <a:r>
              <a:rPr lang="en-US" altLang="en-US" sz="3600" dirty="0"/>
              <a:t> and Power Saving Requirements</a:t>
            </a:r>
            <a:r>
              <a:rPr lang="en-GB" altLang="en-US" sz="3600" dirty="0"/>
              <a:t>)</a:t>
            </a:r>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3 (sol. </a:t>
            </a:r>
            <a:r>
              <a:rPr lang="en-US" altLang="en-US" sz="1600" dirty="0" smtClean="0"/>
              <a:t>34, 35, 61)</a:t>
            </a:r>
            <a:endParaRPr lang="en-US" altLang="en-US" sz="1600" dirty="0"/>
          </a:p>
          <a:p>
            <a:pPr lvl="1"/>
            <a:r>
              <a:rPr lang="en-US" altLang="en-US" sz="1200" dirty="0" smtClean="0"/>
              <a:t>Sol 34: UE power status impacts CDRX configuration.</a:t>
            </a:r>
          </a:p>
          <a:p>
            <a:pPr lvl="1"/>
            <a:r>
              <a:rPr lang="en-US" altLang="en-US" sz="1200" dirty="0" smtClean="0"/>
              <a:t>Sol 35: RAN get device power consumption and trigger </a:t>
            </a:r>
            <a:r>
              <a:rPr lang="en-US" altLang="en-US" sz="1200" dirty="0" err="1" smtClean="0"/>
              <a:t>QoS</a:t>
            </a:r>
            <a:r>
              <a:rPr lang="en-US" altLang="en-US" sz="1200" dirty="0" smtClean="0"/>
              <a:t> profile switch.</a:t>
            </a:r>
          </a:p>
          <a:p>
            <a:pPr lvl="1"/>
            <a:r>
              <a:rPr lang="en-US" altLang="en-US" sz="1200" dirty="0" smtClean="0"/>
              <a:t>Sol 61: PCF subscribe UE battery level change and adjust policy based on that.</a:t>
            </a:r>
          </a:p>
          <a:p>
            <a:r>
              <a:rPr lang="en-US" altLang="en-US" sz="1600" dirty="0" smtClean="0"/>
              <a:t>Observation:</a:t>
            </a:r>
            <a:endParaRPr lang="en-US" altLang="en-US" sz="1600" dirty="0"/>
          </a:p>
          <a:p>
            <a:pPr lvl="1"/>
            <a:r>
              <a:rPr lang="en-US" altLang="en-US" sz="1200" dirty="0" smtClean="0"/>
              <a:t>Sol 35 RAN detect the event and trigger </a:t>
            </a:r>
            <a:r>
              <a:rPr lang="en-US" altLang="en-US" sz="1200" dirty="0" err="1" smtClean="0"/>
              <a:t>QoS</a:t>
            </a:r>
            <a:r>
              <a:rPr lang="en-US" altLang="en-US" sz="1200" dirty="0" smtClean="0"/>
              <a:t> profile switch</a:t>
            </a:r>
          </a:p>
          <a:p>
            <a:pPr lvl="1"/>
            <a:r>
              <a:rPr lang="en-US" altLang="en-US" sz="1200" dirty="0" smtClean="0"/>
              <a:t>Sol 61 on UE battery based </a:t>
            </a:r>
            <a:r>
              <a:rPr lang="en-US" altLang="en-US" sz="1200" dirty="0" err="1" smtClean="0"/>
              <a:t>QoS</a:t>
            </a:r>
            <a:r>
              <a:rPr lang="en-US" altLang="en-US" sz="1200" dirty="0" smtClean="0"/>
              <a:t> adjustment. Which NF (RAN/PCF) get UE battery status and how to adjust </a:t>
            </a:r>
            <a:r>
              <a:rPr lang="en-US" altLang="en-US" sz="1200" dirty="0" err="1" smtClean="0"/>
              <a:t>QoS</a:t>
            </a:r>
            <a:r>
              <a:rPr lang="en-US" altLang="en-US" sz="1200" dirty="0" smtClean="0"/>
              <a:t> based on that should be evaluated.</a:t>
            </a:r>
          </a:p>
          <a:p>
            <a:pPr lvl="1"/>
            <a:r>
              <a:rPr lang="en-US" altLang="en-US" sz="1200" dirty="0"/>
              <a:t>Sol 34 should be evaluated separately.</a:t>
            </a:r>
          </a:p>
          <a:p>
            <a:pPr lvl="1"/>
            <a:endParaRPr lang="en-US" altLang="en-US" sz="1200" dirty="0" smtClean="0"/>
          </a:p>
        </p:txBody>
      </p:sp>
      <p:sp>
        <p:nvSpPr>
          <p:cNvPr id="4" name="TextBox 3">
            <a:extLst>
              <a:ext uri="{FF2B5EF4-FFF2-40B4-BE49-F238E27FC236}">
                <a16:creationId xmlns="" xmlns:a16="http://schemas.microsoft.com/office/drawing/2014/main" id="{3AA1B291-6FC2-4D46-AB1E-E300D6C8934E}"/>
              </a:ext>
            </a:extLst>
          </p:cNvPr>
          <p:cNvSpPr txBox="1"/>
          <p:nvPr/>
        </p:nvSpPr>
        <p:spPr>
          <a:xfrm>
            <a:off x="894190" y="3927324"/>
            <a:ext cx="10014154" cy="2022558"/>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 #152e</a:t>
            </a:r>
          </a:p>
          <a:p>
            <a:r>
              <a:rPr lang="en-IE" sz="1600" dirty="0" smtClean="0">
                <a:solidFill>
                  <a:srgbClr val="70AD47">
                    <a:lumMod val="75000"/>
                  </a:srgbClr>
                </a:solidFill>
                <a:latin typeface="Calibri"/>
              </a:rPr>
              <a:t>Check with RAN WG for feasibility of RAN obtaining UE battery status.</a:t>
            </a:r>
          </a:p>
          <a:p>
            <a:r>
              <a:rPr lang="en-IE" sz="1600" dirty="0" smtClean="0">
                <a:solidFill>
                  <a:srgbClr val="70AD47">
                    <a:lumMod val="75000"/>
                  </a:srgbClr>
                </a:solidFill>
                <a:latin typeface="Calibri"/>
              </a:rPr>
              <a:t>Evaluation of solutions from SA2 </a:t>
            </a:r>
            <a:r>
              <a:rPr lang="en-IE" sz="1600" dirty="0" err="1" smtClean="0">
                <a:solidFill>
                  <a:srgbClr val="70AD47">
                    <a:lumMod val="75000"/>
                  </a:srgbClr>
                </a:solidFill>
                <a:latin typeface="Calibri"/>
              </a:rPr>
              <a:t>PoV</a:t>
            </a:r>
            <a:r>
              <a:rPr lang="en-IE" sz="1600" smtClean="0">
                <a:solidFill>
                  <a:srgbClr val="70AD47">
                    <a:lumMod val="75000"/>
                  </a:srgbClr>
                </a:solidFill>
                <a:latin typeface="Calibri"/>
              </a:rPr>
              <a:t> while </a:t>
            </a:r>
            <a:r>
              <a:rPr lang="en-IE" sz="1600" dirty="0" smtClean="0">
                <a:solidFill>
                  <a:srgbClr val="70AD47">
                    <a:lumMod val="75000"/>
                  </a:srgbClr>
                </a:solidFill>
                <a:latin typeface="Calibri"/>
              </a:rPr>
              <a:t>waiting for RAN feedback?</a:t>
            </a:r>
          </a:p>
          <a:p>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SA2 #153e</a:t>
            </a:r>
            <a:endParaRPr lang="en-IE" sz="1600" dirty="0">
              <a:solidFill>
                <a:srgbClr val="70AD47">
                  <a:lumMod val="75000"/>
                </a:srgbClr>
              </a:solidFill>
              <a:latin typeface="Calibri"/>
            </a:endParaRPr>
          </a:p>
          <a:p>
            <a:r>
              <a:rPr lang="en-IE" sz="1600" dirty="0">
                <a:solidFill>
                  <a:srgbClr val="70AD47">
                    <a:lumMod val="75000"/>
                  </a:srgbClr>
                </a:solidFill>
                <a:latin typeface="Calibri"/>
              </a:rPr>
              <a:t>Determine </a:t>
            </a:r>
            <a:r>
              <a:rPr lang="en-IE" sz="1600" dirty="0" smtClean="0">
                <a:solidFill>
                  <a:srgbClr val="70AD47">
                    <a:lumMod val="75000"/>
                  </a:srgbClr>
                </a:solidFill>
                <a:latin typeface="Calibri"/>
              </a:rPr>
              <a:t>whether NF should obtain UE battery status, and how to adjust policy.</a:t>
            </a:r>
            <a:endParaRPr lang="en-IE" sz="1600" dirty="0">
              <a:solidFill>
                <a:srgbClr val="70AD47">
                  <a:lumMod val="75000"/>
                </a:srgbClr>
              </a:solidFill>
              <a:latin typeface="Calibri"/>
            </a:endParaRPr>
          </a:p>
          <a:p>
            <a:r>
              <a:rPr lang="en-IE" sz="1600" dirty="0">
                <a:solidFill>
                  <a:srgbClr val="70AD47">
                    <a:lumMod val="75000"/>
                  </a:srgbClr>
                </a:solidFill>
                <a:latin typeface="Calibri"/>
              </a:rPr>
              <a:t>Determine </a:t>
            </a:r>
            <a:r>
              <a:rPr lang="en-IE" sz="1600" dirty="0" smtClean="0">
                <a:solidFill>
                  <a:srgbClr val="70AD47">
                    <a:lumMod val="75000"/>
                  </a:srgbClr>
                </a:solidFill>
                <a:latin typeface="Calibri"/>
              </a:rPr>
              <a:t>whether UE power status can impact CDRX configuration.</a:t>
            </a:r>
          </a:p>
          <a:p>
            <a:r>
              <a:rPr lang="en-IE" sz="1600" dirty="0" smtClean="0">
                <a:solidFill>
                  <a:srgbClr val="70AD47">
                    <a:lumMod val="75000"/>
                  </a:srgbClr>
                </a:solidFill>
                <a:latin typeface="Calibri"/>
              </a:rPr>
              <a:t>Evaluate solution and make conclusion.</a:t>
            </a:r>
            <a:endParaRPr lang="en-IE" sz="1600" dirty="0">
              <a:solidFill>
                <a:srgbClr val="70AD47">
                  <a:lumMod val="75000"/>
                </a:srgbClr>
              </a:solidFill>
              <a:latin typeface="Calibri"/>
            </a:endParaRPr>
          </a:p>
        </p:txBody>
      </p:sp>
    </p:spTree>
    <p:extLst>
      <p:ext uri="{BB962C8B-B14F-4D97-AF65-F5344CB8AC3E}">
        <p14:creationId xmlns:p14="http://schemas.microsoft.com/office/powerpoint/2010/main" xmlns="" val="421381350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xmlns="" val="398094630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a:t>Agenda</a:t>
            </a:r>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395438" y="2201010"/>
            <a:ext cx="10515600" cy="4351338"/>
          </a:xfrm>
        </p:spPr>
        <p:txBody>
          <a:bodyPr/>
          <a:lstStyle/>
          <a:p>
            <a:r>
              <a:rPr lang="en-US" altLang="en-US"/>
              <a:t>General </a:t>
            </a:r>
            <a:r>
              <a:rPr lang="en-US" altLang="en-US" smtClean="0"/>
              <a:t>status</a:t>
            </a:r>
          </a:p>
          <a:p>
            <a:endParaRPr lang="en-US" altLang="en-US" dirty="0"/>
          </a:p>
          <a:p>
            <a:r>
              <a:rPr lang="en-US" altLang="en-US" smtClean="0"/>
              <a:t>KI related solutions analysis and potential conclusion</a:t>
            </a:r>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p:txBody>
          <a:bodyPr/>
          <a:lstStyle/>
          <a:p>
            <a:r>
              <a:rPr lang="en-GB" altLang="en-US" dirty="0"/>
              <a:t>General discussion (I)</a:t>
            </a:r>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lstStyle/>
          <a:p>
            <a:r>
              <a:rPr lang="en-US" altLang="en-US" smtClean="0"/>
              <a:t>Time </a:t>
            </a:r>
            <a:r>
              <a:rPr lang="en-US" altLang="en-US" dirty="0"/>
              <a:t>Unit status</a:t>
            </a:r>
          </a:p>
          <a:p>
            <a:endParaRPr lang="en-US" altLang="en-US" dirty="0"/>
          </a:p>
          <a:p>
            <a:endParaRPr lang="en-US" altLang="en-US" dirty="0"/>
          </a:p>
          <a:p>
            <a:endParaRPr lang="en-US" altLang="en-US" dirty="0"/>
          </a:p>
          <a:p>
            <a:r>
              <a:rPr lang="en-US" altLang="en-US" smtClean="0"/>
              <a:t>Proposal</a:t>
            </a:r>
          </a:p>
          <a:p>
            <a:pPr lvl="1"/>
            <a:r>
              <a:rPr lang="en-US" altLang="en-US" smtClean="0"/>
              <a:t>First version of WID is supposed to be approved in SA2#153(Oct meeting)</a:t>
            </a:r>
          </a:p>
          <a:p>
            <a:pPr lvl="1"/>
            <a:r>
              <a:rPr lang="en-US" altLang="en-US" smtClean="0"/>
              <a:t>In November meeting, the normative work start and CRs can be apporved (based on the first version WID), WID can be updated. </a:t>
            </a:r>
          </a:p>
          <a:p>
            <a:pPr lvl="1"/>
            <a:r>
              <a:rPr lang="en-US" altLang="en-US" smtClean="0"/>
              <a:t>In Dec SA plenary, TR23.700-60 and the WID will be sent for Approval</a:t>
            </a:r>
          </a:p>
          <a:p>
            <a:pPr lvl="1">
              <a:buNone/>
            </a:pPr>
            <a:endParaRPr lang="en-US" altLang="en-US" dirty="0"/>
          </a:p>
        </p:txBody>
      </p:sp>
      <p:graphicFrame>
        <p:nvGraphicFramePr>
          <p:cNvPr id="9" name="Table 2">
            <a:extLst>
              <a:ext uri="{FF2B5EF4-FFF2-40B4-BE49-F238E27FC236}">
                <a16:creationId xmlns="" xmlns:a16="http://schemas.microsoft.com/office/drawing/2014/main" id="{77D2F657-D246-47E9-92C4-0C8645A34AA1}"/>
              </a:ext>
            </a:extLst>
          </p:cNvPr>
          <p:cNvGraphicFramePr>
            <a:graphicFrameLocks noGrp="1"/>
          </p:cNvGraphicFramePr>
          <p:nvPr>
            <p:extLst>
              <p:ext uri="{D42A27DB-BD31-4B8C-83A1-F6EECF244321}">
                <p14:modId xmlns:p14="http://schemas.microsoft.com/office/powerpoint/2010/main" xmlns="" val="890349510"/>
              </p:ext>
            </p:extLst>
          </p:nvPr>
        </p:nvGraphicFramePr>
        <p:xfrm>
          <a:off x="666977" y="2521455"/>
          <a:ext cx="10413398" cy="1067210"/>
        </p:xfrm>
        <a:graphic>
          <a:graphicData uri="http://schemas.openxmlformats.org/drawingml/2006/table">
            <a:tbl>
              <a:tblPr firstRow="1" firstCol="1" bandRow="1">
                <a:tableStyleId>{5C22544A-7EE6-4342-B048-85BDC9FD1C3A}</a:tableStyleId>
              </a:tblPr>
              <a:tblGrid>
                <a:gridCol w="1137259">
                  <a:extLst>
                    <a:ext uri="{9D8B030D-6E8A-4147-A177-3AD203B41FA5}">
                      <a16:colId xmlns="" xmlns:a16="http://schemas.microsoft.com/office/drawing/2014/main" val="4005753941"/>
                    </a:ext>
                  </a:extLst>
                </a:gridCol>
                <a:gridCol w="1070802">
                  <a:extLst>
                    <a:ext uri="{9D8B030D-6E8A-4147-A177-3AD203B41FA5}">
                      <a16:colId xmlns="" xmlns:a16="http://schemas.microsoft.com/office/drawing/2014/main" val="560377742"/>
                    </a:ext>
                  </a:extLst>
                </a:gridCol>
                <a:gridCol w="1120609">
                  <a:extLst>
                    <a:ext uri="{9D8B030D-6E8A-4147-A177-3AD203B41FA5}">
                      <a16:colId xmlns="" xmlns:a16="http://schemas.microsoft.com/office/drawing/2014/main" val="1777870268"/>
                    </a:ext>
                  </a:extLst>
                </a:gridCol>
                <a:gridCol w="1016832">
                  <a:extLst>
                    <a:ext uri="{9D8B030D-6E8A-4147-A177-3AD203B41FA5}">
                      <a16:colId xmlns="" xmlns:a16="http://schemas.microsoft.com/office/drawing/2014/main" val="3099781356"/>
                    </a:ext>
                  </a:extLst>
                </a:gridCol>
                <a:gridCol w="758487">
                  <a:extLst>
                    <a:ext uri="{9D8B030D-6E8A-4147-A177-3AD203B41FA5}">
                      <a16:colId xmlns="" xmlns:a16="http://schemas.microsoft.com/office/drawing/2014/main" val="4073129191"/>
                    </a:ext>
                  </a:extLst>
                </a:gridCol>
                <a:gridCol w="758487">
                  <a:extLst>
                    <a:ext uri="{9D8B030D-6E8A-4147-A177-3AD203B41FA5}">
                      <a16:colId xmlns="" xmlns:a16="http://schemas.microsoft.com/office/drawing/2014/main" val="241026050"/>
                    </a:ext>
                  </a:extLst>
                </a:gridCol>
                <a:gridCol w="758487">
                  <a:extLst>
                    <a:ext uri="{9D8B030D-6E8A-4147-A177-3AD203B41FA5}">
                      <a16:colId xmlns="" xmlns:a16="http://schemas.microsoft.com/office/drawing/2014/main" val="1001182748"/>
                    </a:ext>
                  </a:extLst>
                </a:gridCol>
                <a:gridCol w="758487">
                  <a:extLst>
                    <a:ext uri="{9D8B030D-6E8A-4147-A177-3AD203B41FA5}">
                      <a16:colId xmlns="" xmlns:a16="http://schemas.microsoft.com/office/drawing/2014/main" val="1202822553"/>
                    </a:ext>
                  </a:extLst>
                </a:gridCol>
                <a:gridCol w="758487">
                  <a:extLst>
                    <a:ext uri="{9D8B030D-6E8A-4147-A177-3AD203B41FA5}">
                      <a16:colId xmlns="" xmlns:a16="http://schemas.microsoft.com/office/drawing/2014/main" val="2855052040"/>
                    </a:ext>
                  </a:extLst>
                </a:gridCol>
                <a:gridCol w="758487">
                  <a:extLst>
                    <a:ext uri="{9D8B030D-6E8A-4147-A177-3AD203B41FA5}">
                      <a16:colId xmlns="" xmlns:a16="http://schemas.microsoft.com/office/drawing/2014/main" val="161785237"/>
                    </a:ext>
                  </a:extLst>
                </a:gridCol>
                <a:gridCol w="758487">
                  <a:extLst>
                    <a:ext uri="{9D8B030D-6E8A-4147-A177-3AD203B41FA5}">
                      <a16:colId xmlns="" xmlns:a16="http://schemas.microsoft.com/office/drawing/2014/main" val="2301542961"/>
                    </a:ext>
                  </a:extLst>
                </a:gridCol>
                <a:gridCol w="758487">
                  <a:extLst>
                    <a:ext uri="{9D8B030D-6E8A-4147-A177-3AD203B41FA5}">
                      <a16:colId xmlns="" xmlns:a16="http://schemas.microsoft.com/office/drawing/2014/main" val="833483613"/>
                    </a:ext>
                  </a:extLst>
                </a:gridCol>
              </a:tblGrid>
              <a:tr h="177971">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1400">
                          <a:effectLst/>
                        </a:rPr>
                        <a:t>Feb,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effectLst/>
                        </a:rPr>
                        <a:t>Apr, 22</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May,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Aug,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effectLst/>
                        </a:rPr>
                        <a:t>Oct, 22</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Nov,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Jan, 23</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Feb, 23</a:t>
                      </a:r>
                      <a:endParaRPr lang="en-US" sz="16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 xmlns:a16="http://schemas.microsoft.com/office/drawing/2014/main" val="3765011722"/>
                  </a:ext>
                </a:extLst>
              </a:tr>
              <a:tr h="284753">
                <a:tc>
                  <a:txBody>
                    <a:bodyPr/>
                    <a:lstStyle/>
                    <a:p>
                      <a:pPr marL="0" marR="0" algn="ctr">
                        <a:spcBef>
                          <a:spcPts val="0"/>
                        </a:spcBef>
                        <a:spcAft>
                          <a:spcPts val="0"/>
                        </a:spcAft>
                      </a:pPr>
                      <a:r>
                        <a:rPr lang="en-US" sz="1400">
                          <a:effectLst/>
                        </a:rPr>
                        <a:t>SID/WID</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a:effectLst/>
                        </a:rPr>
                        <a:t>Study  TU</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a:effectLst/>
                        </a:rPr>
                        <a:t>Normative TU</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a:effectLst/>
                        </a:rPr>
                        <a:t>Total TU</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#149</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effectLst/>
                        </a:rPr>
                        <a:t>#150</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#151</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#153</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#154</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#154AH</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#155</a:t>
                      </a:r>
                      <a:endParaRPr lang="en-US" sz="16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 xmlns:a16="http://schemas.microsoft.com/office/drawing/2014/main" val="2570883347"/>
                  </a:ext>
                </a:extLst>
              </a:tr>
              <a:tr h="427130">
                <a:tc>
                  <a:txBody>
                    <a:bodyPr/>
                    <a:lstStyle/>
                    <a:p>
                      <a:pPr marL="0" marR="0" algn="ctr">
                        <a:spcBef>
                          <a:spcPts val="0"/>
                        </a:spcBef>
                        <a:spcAft>
                          <a:spcPts val="0"/>
                        </a:spcAft>
                      </a:pPr>
                      <a:r>
                        <a:rPr lang="en-US" sz="1400" smtClean="0">
                          <a:effectLst/>
                        </a:rPr>
                        <a:t>FS_XRM</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smtClean="0">
                          <a:effectLst/>
                          <a:latin typeface="+mn-lt"/>
                          <a:ea typeface="+mn-ea"/>
                        </a:rPr>
                        <a:t>9</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smtClean="0">
                          <a:solidFill>
                            <a:srgbClr val="FF0000"/>
                          </a:solidFill>
                          <a:effectLst/>
                          <a:latin typeface="+mn-lt"/>
                          <a:ea typeface="+mn-ea"/>
                        </a:rPr>
                        <a:t>5</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smtClean="0">
                          <a:effectLst/>
                          <a:latin typeface="+mn-lt"/>
                          <a:ea typeface="+mn-ea"/>
                        </a:rPr>
                        <a:t>14</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1</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solidFill>
                            <a:srgbClr val="FF0000"/>
                          </a:solidFill>
                          <a:effectLst/>
                        </a:rPr>
                        <a:t>1 </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solidFill>
                            <a:srgbClr val="FF0000"/>
                          </a:solidFill>
                          <a:effectLst/>
                          <a:latin typeface="+mn-lt"/>
                          <a:ea typeface="+mn-ea"/>
                        </a:rPr>
                        <a:t>2</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solidFill>
                            <a:srgbClr val="FF0000"/>
                          </a:solidFill>
                          <a:effectLst/>
                          <a:latin typeface="+mn-lt"/>
                          <a:ea typeface="+mn-ea"/>
                        </a:rPr>
                        <a:t>2</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 xmlns:a16="http://schemas.microsoft.com/office/drawing/2014/main" val="816235128"/>
                  </a:ext>
                </a:extLst>
              </a:tr>
            </a:tbl>
          </a:graphicData>
        </a:graphic>
      </p:graphicFrame>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p:txBody>
          <a:bodyPr/>
          <a:lstStyle/>
          <a:p>
            <a:r>
              <a:rPr lang="en-GB" altLang="en-US" dirty="0"/>
              <a:t>General discussion </a:t>
            </a:r>
            <a:r>
              <a:rPr lang="en-GB" altLang="en-US"/>
              <a:t>(</a:t>
            </a:r>
            <a:r>
              <a:rPr lang="en-GB" altLang="en-US" smtClean="0"/>
              <a:t>II)</a:t>
            </a:r>
            <a:endParaRPr lang="en-GB" altLang="en-US"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568693" y="1652370"/>
            <a:ext cx="10515600" cy="4351338"/>
          </a:xfrm>
        </p:spPr>
        <p:txBody>
          <a:bodyPr/>
          <a:lstStyle/>
          <a:p>
            <a:r>
              <a:rPr lang="en-US" altLang="en-US" dirty="0"/>
              <a:t>Progress at SA2#152e</a:t>
            </a:r>
          </a:p>
          <a:p>
            <a:pPr lvl="1"/>
            <a:r>
              <a:rPr lang="en-US" altLang="zh-CN" smtClean="0"/>
              <a:t>last chance for new solution , solution updates </a:t>
            </a:r>
            <a:endParaRPr lang="en-US" altLang="en-US" dirty="0"/>
          </a:p>
          <a:p>
            <a:pPr lvl="1"/>
            <a:r>
              <a:rPr lang="en-US" altLang="en-US" smtClean="0"/>
              <a:t>Start </a:t>
            </a:r>
            <a:r>
              <a:rPr lang="en-US" altLang="en-US" dirty="0"/>
              <a:t>KI evaluations and conclusions</a:t>
            </a:r>
          </a:p>
          <a:p>
            <a:pPr lvl="2"/>
            <a:r>
              <a:rPr lang="en-US" altLang="en-US" dirty="0"/>
              <a:t>Evaluation = </a:t>
            </a:r>
            <a:r>
              <a:rPr lang="en-IE" altLang="en-US" dirty="0"/>
              <a:t>summarise</a:t>
            </a:r>
            <a:r>
              <a:rPr lang="en-US" altLang="en-US" dirty="0"/>
              <a:t> the solutions, how they answer the KI problem statement, identify advantages, point out limitations…</a:t>
            </a:r>
          </a:p>
          <a:p>
            <a:pPr lvl="2"/>
            <a:r>
              <a:rPr lang="en-US" altLang="en-US" dirty="0"/>
              <a:t>Conclusion = make decision on how to resolve the KI problem statement, i.e. select an existing solution, or build a solution based on (a) proposed solution(s), or list </a:t>
            </a:r>
            <a:r>
              <a:rPr lang="en-US" altLang="en-US"/>
              <a:t>principles</a:t>
            </a:r>
            <a:r>
              <a:rPr lang="en-US" altLang="en-US" smtClean="0"/>
              <a:t>.</a:t>
            </a:r>
          </a:p>
          <a:p>
            <a:pPr lvl="1"/>
            <a:r>
              <a:rPr lang="en-US" altLang="en-US" smtClean="0"/>
              <a:t>It is suggested the conclusion and evaluation papers can be merged before or during the emeeting.</a:t>
            </a:r>
          </a:p>
          <a:p>
            <a:pPr marL="228600" lvl="2">
              <a:spcBef>
                <a:spcPts val="1000"/>
              </a:spcBef>
              <a:buBlip>
                <a:blip r:embed="rId2"/>
              </a:buBlip>
            </a:pPr>
            <a:r>
              <a:rPr lang="en-US" altLang="en-US" sz="2800" dirty="0" smtClean="0"/>
              <a:t>SA2#153e </a:t>
            </a:r>
            <a:r>
              <a:rPr lang="en-US" altLang="en-US" sz="2800" smtClean="0"/>
              <a:t>will focus </a:t>
            </a:r>
            <a:r>
              <a:rPr lang="en-US" altLang="en-US" sz="2800" dirty="0" smtClean="0"/>
              <a:t>on conclusions and WID</a:t>
            </a:r>
          </a:p>
          <a:p>
            <a:pPr lvl="2"/>
            <a:endParaRPr lang="en-US" altLang="en-US" dirty="0"/>
          </a:p>
        </p:txBody>
      </p:sp>
      <p:pic>
        <p:nvPicPr>
          <p:cNvPr id="1026" name="Picture 2" descr="C:\Users\cmcc\Desktop\1.JPG"/>
          <p:cNvPicPr>
            <a:picLocks noChangeAspect="1" noChangeArrowheads="1"/>
          </p:cNvPicPr>
          <p:nvPr/>
        </p:nvPicPr>
        <p:blipFill>
          <a:blip r:embed="rId3" cstate="print"/>
          <a:srcRect/>
          <a:stretch>
            <a:fillRect/>
          </a:stretch>
        </p:blipFill>
        <p:spPr bwMode="auto">
          <a:xfrm>
            <a:off x="42335" y="5327593"/>
            <a:ext cx="6650182" cy="1082746"/>
          </a:xfrm>
          <a:prstGeom prst="rect">
            <a:avLst/>
          </a:prstGeom>
          <a:noFill/>
          <a:ln>
            <a:solidFill>
              <a:schemeClr val="tx1"/>
            </a:solidFill>
          </a:ln>
        </p:spPr>
      </p:pic>
      <p:sp>
        <p:nvSpPr>
          <p:cNvPr id="5" name="TextBox 4"/>
          <p:cNvSpPr txBox="1"/>
          <p:nvPr/>
        </p:nvSpPr>
        <p:spPr>
          <a:xfrm>
            <a:off x="6754950" y="5734907"/>
            <a:ext cx="4797019" cy="369332"/>
          </a:xfrm>
          <a:prstGeom prst="rect">
            <a:avLst/>
          </a:prstGeom>
          <a:noFill/>
        </p:spPr>
        <p:txBody>
          <a:bodyPr wrap="none" rtlCol="0">
            <a:spAutoFit/>
          </a:bodyPr>
          <a:lstStyle/>
          <a:p>
            <a:r>
              <a:rPr lang="en-US" smtClean="0"/>
              <a:t>WT#1 update in SA#96 in June(SP-220705)</a:t>
            </a:r>
            <a:endParaRPr lang="en-US"/>
          </a:p>
        </p:txBody>
      </p:sp>
    </p:spTree>
    <p:extLst>
      <p:ext uri="{BB962C8B-B14F-4D97-AF65-F5344CB8AC3E}">
        <p14:creationId xmlns:p14="http://schemas.microsoft.com/office/powerpoint/2010/main" xmlns="" val="80026369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145473" y="446809"/>
            <a:ext cx="11596254" cy="945573"/>
          </a:xfrm>
          <a:solidFill>
            <a:schemeClr val="bg1"/>
          </a:solidFill>
        </p:spPr>
        <p:txBody>
          <a:bodyPr/>
          <a:lstStyle/>
          <a:p>
            <a:r>
              <a:rPr lang="en-GB" altLang="en-US" sz="3600" dirty="0"/>
              <a:t>Status of </a:t>
            </a:r>
            <a:r>
              <a:rPr lang="en-GB" altLang="en-US" sz="3600"/>
              <a:t>KI#1 </a:t>
            </a:r>
            <a:r>
              <a:rPr lang="en-GB" altLang="en-US" sz="3600" smtClean="0"/>
              <a:t>(</a:t>
            </a:r>
            <a:r>
              <a:rPr lang="en-GB" sz="3600" smtClean="0"/>
              <a:t>Policy control enhancements to support multi-modality flows coordinated transmission for single UE</a:t>
            </a:r>
            <a:r>
              <a:rPr lang="en-GB" altLang="en-US" sz="3600" smtClean="0"/>
              <a:t>)</a:t>
            </a:r>
            <a:endParaRPr lang="en-GB" altLang="en-US" sz="3600"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166255" y="1825625"/>
            <a:ext cx="11824854" cy="1603375"/>
          </a:xfrm>
        </p:spPr>
        <p:txBody>
          <a:bodyPr/>
          <a:lstStyle/>
          <a:p>
            <a:r>
              <a:rPr lang="en-IE" altLang="en-US" sz="2000" dirty="0"/>
              <a:t>Number of solutions: </a:t>
            </a:r>
            <a:r>
              <a:rPr lang="en-IE" altLang="en-US" sz="2000" dirty="0" smtClean="0"/>
              <a:t>5(sol#1,36,38,39,40)</a:t>
            </a:r>
            <a:endParaRPr lang="en-IE" altLang="en-US" sz="2000" dirty="0"/>
          </a:p>
          <a:p>
            <a:r>
              <a:rPr lang="en-IE" altLang="en-US" sz="2000" dirty="0"/>
              <a:t>Key aspects:</a:t>
            </a:r>
          </a:p>
          <a:p>
            <a:pPr lvl="1"/>
            <a:r>
              <a:rPr lang="en-IE" altLang="en-US" sz="1600" dirty="0" smtClean="0"/>
              <a:t>Minimize the delay difference </a:t>
            </a:r>
            <a:r>
              <a:rPr lang="en-IE" altLang="en-US" sz="1600" dirty="0" err="1" smtClean="0"/>
              <a:t>beween</a:t>
            </a:r>
            <a:r>
              <a:rPr lang="en-IE" altLang="en-US" sz="1600" dirty="0" smtClean="0"/>
              <a:t> two multi-modality flows</a:t>
            </a:r>
          </a:p>
          <a:p>
            <a:pPr lvl="1"/>
            <a:r>
              <a:rPr lang="en-IE" altLang="en-US" sz="1600" dirty="0" smtClean="0"/>
              <a:t>Handling multi-modality flows together </a:t>
            </a:r>
          </a:p>
          <a:p>
            <a:pPr lvl="1"/>
            <a:r>
              <a:rPr lang="en-IE" altLang="en-US" sz="1600" dirty="0" smtClean="0"/>
              <a:t>Related </a:t>
            </a:r>
            <a:r>
              <a:rPr lang="en-IE" altLang="en-US" sz="1600" dirty="0" err="1" smtClean="0"/>
              <a:t>QoS</a:t>
            </a:r>
            <a:r>
              <a:rPr lang="en-IE" altLang="en-US" sz="1600" dirty="0" smtClean="0"/>
              <a:t> </a:t>
            </a:r>
            <a:r>
              <a:rPr lang="en-IE" altLang="en-US" sz="1600" dirty="0" err="1" smtClean="0"/>
              <a:t>requiremnent</a:t>
            </a:r>
            <a:r>
              <a:rPr lang="en-IE" altLang="en-US" sz="1600" dirty="0" smtClean="0"/>
              <a:t> for the multi-modality flows</a:t>
            </a:r>
          </a:p>
          <a:p>
            <a:pPr lvl="1"/>
            <a:r>
              <a:rPr lang="en-IE" altLang="en-US" sz="1600" dirty="0" smtClean="0"/>
              <a:t>Network exposure to support application assistance considering IMS/AF providing indication</a:t>
            </a:r>
          </a:p>
          <a:p>
            <a:pPr lvl="1"/>
            <a:r>
              <a:rPr lang="en-IE" altLang="en-US" sz="1600" dirty="0" smtClean="0"/>
              <a:t>How to correlate the multi-modality flow together, i.e. based on AF indication or based on subscription</a:t>
            </a:r>
          </a:p>
          <a:p>
            <a:pPr marL="228600" lvl="1">
              <a:spcBef>
                <a:spcPts val="1000"/>
              </a:spcBef>
              <a:buBlip>
                <a:blip r:embed="rId2"/>
              </a:buBlip>
            </a:pPr>
            <a:r>
              <a:rPr lang="en-IE" altLang="en-US" sz="2000" dirty="0" smtClean="0"/>
              <a:t>Other  aspects:</a:t>
            </a:r>
          </a:p>
          <a:p>
            <a:pPr lvl="1"/>
            <a:r>
              <a:rPr lang="en-IE" altLang="en-US" sz="1600" dirty="0" smtClean="0"/>
              <a:t>Guarantee one PDU session for multiple multi-modality flows</a:t>
            </a:r>
          </a:p>
          <a:p>
            <a:pPr marL="228600" lvl="1">
              <a:spcBef>
                <a:spcPts val="1000"/>
              </a:spcBef>
              <a:buBlip>
                <a:blip r:embed="rId2"/>
              </a:buBlip>
            </a:pPr>
            <a:r>
              <a:rPr lang="en-IE" altLang="en-US" sz="2000" dirty="0" smtClean="0">
                <a:solidFill>
                  <a:srgbClr val="FF0000"/>
                </a:solidFill>
              </a:rPr>
              <a:t>New solutions for KI1&amp;2 will be discussed in 152e. It is expected </a:t>
            </a:r>
            <a:r>
              <a:rPr lang="en-IE" altLang="en-US" sz="2000" smtClean="0">
                <a:solidFill>
                  <a:srgbClr val="FF0000"/>
                </a:solidFill>
              </a:rPr>
              <a:t>to </a:t>
            </a:r>
            <a:r>
              <a:rPr lang="en-US" altLang="zh-CN" sz="2000" smtClean="0">
                <a:solidFill>
                  <a:srgbClr val="FF0000"/>
                </a:solidFill>
              </a:rPr>
              <a:t>start</a:t>
            </a:r>
            <a:r>
              <a:rPr lang="en-IE" altLang="en-US" sz="2000" smtClean="0">
                <a:solidFill>
                  <a:srgbClr val="FF0000"/>
                </a:solidFill>
              </a:rPr>
              <a:t> </a:t>
            </a:r>
            <a:r>
              <a:rPr lang="en-IE" altLang="en-US" sz="2000" dirty="0" smtClean="0">
                <a:solidFill>
                  <a:srgbClr val="FF0000"/>
                </a:solidFill>
              </a:rPr>
              <a:t>the interim conclusion/conclusion since Oct meetings.</a:t>
            </a:r>
            <a:endParaRPr lang="en-US" altLang="en-US" sz="2000" dirty="0" smtClean="0">
              <a:solidFill>
                <a:srgbClr val="FF0000"/>
              </a:solidFill>
            </a:endParaRPr>
          </a:p>
          <a:p>
            <a:pPr marL="228600" lvl="1">
              <a:spcBef>
                <a:spcPts val="1000"/>
              </a:spcBef>
              <a:buBlip>
                <a:blip r:embed="rId2"/>
              </a:buBlip>
            </a:pPr>
            <a:endParaRPr lang="en-IE" altLang="en-US" sz="2000" dirty="0"/>
          </a:p>
        </p:txBody>
      </p:sp>
    </p:spTree>
    <p:extLst>
      <p:ext uri="{BB962C8B-B14F-4D97-AF65-F5344CB8AC3E}">
        <p14:creationId xmlns:p14="http://schemas.microsoft.com/office/powerpoint/2010/main" xmlns="" val="410326369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0" y="685800"/>
            <a:ext cx="12192000" cy="716973"/>
          </a:xfrm>
          <a:solidFill>
            <a:schemeClr val="bg1"/>
          </a:solidFill>
        </p:spPr>
        <p:txBody>
          <a:bodyPr/>
          <a:lstStyle/>
          <a:p>
            <a:r>
              <a:rPr lang="en-GB" altLang="en-US" sz="3600" dirty="0"/>
              <a:t>Status </a:t>
            </a:r>
            <a:r>
              <a:rPr lang="en-GB" altLang="en-US" sz="3600"/>
              <a:t>of </a:t>
            </a:r>
            <a:r>
              <a:rPr lang="en-GB" altLang="en-US" sz="3600" smtClean="0"/>
              <a:t>KI#2 (</a:t>
            </a:r>
            <a:r>
              <a:rPr lang="en-GB" sz="3600" smtClean="0"/>
              <a:t>Support the Application Synchronization and QoS Policy Coordination for Multi-modal Traffic among Multiple UEs</a:t>
            </a:r>
            <a:r>
              <a:rPr lang="en-GB" altLang="en-US" sz="3600" smtClean="0"/>
              <a:t>)</a:t>
            </a:r>
            <a:endParaRPr lang="en-GB" altLang="en-US" sz="3600"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259773" y="1825625"/>
            <a:ext cx="11565082" cy="3022084"/>
          </a:xfrm>
        </p:spPr>
        <p:txBody>
          <a:bodyPr/>
          <a:lstStyle/>
          <a:p>
            <a:r>
              <a:rPr lang="en-US" altLang="en-US" sz="2000" dirty="0" smtClean="0"/>
              <a:t>Number of solutions: 6 (sol#2, 3, 4, 37, 38, 40)</a:t>
            </a:r>
          </a:p>
          <a:p>
            <a:r>
              <a:rPr lang="en-US" altLang="en-US" sz="2000" dirty="0" smtClean="0"/>
              <a:t>Key aspects:</a:t>
            </a:r>
          </a:p>
          <a:p>
            <a:pPr lvl="1"/>
            <a:r>
              <a:rPr lang="en-US" altLang="en-US" sz="1800" dirty="0" smtClean="0"/>
              <a:t>AF provide group policy to UEs.</a:t>
            </a:r>
          </a:p>
          <a:p>
            <a:pPr lvl="1"/>
            <a:r>
              <a:rPr lang="en-US" altLang="en-US" sz="1800" dirty="0" smtClean="0"/>
              <a:t>Multiple PCFs vs single PCF</a:t>
            </a:r>
          </a:p>
          <a:p>
            <a:pPr lvl="2"/>
            <a:r>
              <a:rPr lang="en-US" altLang="en-US" sz="1800" dirty="0" smtClean="0"/>
              <a:t>Multiple PCFs, one PCF policy adjustment based on AF and other PCFs’ instruction.</a:t>
            </a:r>
          </a:p>
          <a:p>
            <a:pPr lvl="3"/>
            <a:r>
              <a:rPr lang="en-US" altLang="en-US" sz="1600" dirty="0" smtClean="0"/>
              <a:t>PCF discovery through BSF vs PCF using the same UDR	</a:t>
            </a:r>
          </a:p>
          <a:p>
            <a:pPr lvl="2"/>
            <a:r>
              <a:rPr lang="en-US" altLang="en-US" sz="1800" dirty="0" smtClean="0"/>
              <a:t>Single PCF, guarantee the single PCF selection</a:t>
            </a:r>
          </a:p>
          <a:p>
            <a:pPr lvl="1"/>
            <a:r>
              <a:rPr lang="en-IE" altLang="en-US" sz="1800" dirty="0" smtClean="0"/>
              <a:t>Handling multi-modality flows together </a:t>
            </a:r>
          </a:p>
          <a:p>
            <a:pPr lvl="1"/>
            <a:r>
              <a:rPr lang="en-IE" altLang="en-US" sz="1800" dirty="0" smtClean="0"/>
              <a:t>Related </a:t>
            </a:r>
            <a:r>
              <a:rPr lang="en-IE" altLang="en-US" sz="1800" dirty="0" err="1" smtClean="0"/>
              <a:t>QoS</a:t>
            </a:r>
            <a:r>
              <a:rPr lang="en-IE" altLang="en-US" sz="1800" dirty="0" smtClean="0"/>
              <a:t> </a:t>
            </a:r>
            <a:r>
              <a:rPr lang="en-IE" altLang="en-US" sz="1800" dirty="0" err="1" smtClean="0"/>
              <a:t>requiremnent</a:t>
            </a:r>
            <a:r>
              <a:rPr lang="en-IE" altLang="en-US" sz="1800" dirty="0" smtClean="0"/>
              <a:t> for the multi-modality flows</a:t>
            </a:r>
          </a:p>
          <a:p>
            <a:pPr lvl="1"/>
            <a:r>
              <a:rPr lang="en-IE" altLang="en-US" sz="1800" dirty="0" smtClean="0"/>
              <a:t>Network exposure to support application assistance considering IMS/AF providing indication</a:t>
            </a:r>
          </a:p>
          <a:p>
            <a:pPr lvl="1"/>
            <a:r>
              <a:rPr lang="en-IE" altLang="en-US" sz="1800" dirty="0" smtClean="0"/>
              <a:t>How to correlated the multi-modality flow together, i.e. based on AF indication or based on subscription</a:t>
            </a:r>
          </a:p>
          <a:p>
            <a:pPr marL="228600" lvl="1">
              <a:spcBef>
                <a:spcPts val="1000"/>
              </a:spcBef>
              <a:buBlip>
                <a:blip r:embed="rId2"/>
              </a:buBlip>
            </a:pPr>
            <a:r>
              <a:rPr lang="en-IE" altLang="en-US" sz="2000" dirty="0" smtClean="0">
                <a:solidFill>
                  <a:srgbClr val="FF0000"/>
                </a:solidFill>
              </a:rPr>
              <a:t>New solutions for KI1&amp;2 will be discussed in 152e. It is expected </a:t>
            </a:r>
            <a:r>
              <a:rPr lang="en-IE" altLang="en-US" sz="2000" smtClean="0">
                <a:solidFill>
                  <a:srgbClr val="FF0000"/>
                </a:solidFill>
              </a:rPr>
              <a:t>to </a:t>
            </a:r>
            <a:r>
              <a:rPr lang="en-US" altLang="zh-CN" sz="2000" smtClean="0">
                <a:solidFill>
                  <a:srgbClr val="FF0000"/>
                </a:solidFill>
              </a:rPr>
              <a:t>start</a:t>
            </a:r>
            <a:r>
              <a:rPr lang="en-IE" altLang="en-US" sz="2000" smtClean="0">
                <a:solidFill>
                  <a:srgbClr val="FF0000"/>
                </a:solidFill>
              </a:rPr>
              <a:t> </a:t>
            </a:r>
            <a:r>
              <a:rPr lang="en-IE" altLang="en-US" sz="2000" dirty="0" smtClean="0">
                <a:solidFill>
                  <a:srgbClr val="FF0000"/>
                </a:solidFill>
              </a:rPr>
              <a:t>the interim conclusion/conclusion since Oct meetings.</a:t>
            </a:r>
            <a:endParaRPr lang="en-US" altLang="en-US" sz="2000" dirty="0" smtClean="0">
              <a:solidFill>
                <a:srgbClr val="FF0000"/>
              </a:solidFill>
            </a:endParaRPr>
          </a:p>
          <a:p>
            <a:pPr marL="228600" lvl="1">
              <a:spcBef>
                <a:spcPts val="1000"/>
              </a:spcBef>
              <a:buBlip>
                <a:blip r:embed="rId2"/>
              </a:buBlip>
            </a:pPr>
            <a:endParaRPr lang="en-US" altLang="en-US" sz="2000" dirty="0"/>
          </a:p>
        </p:txBody>
      </p:sp>
    </p:spTree>
    <p:extLst>
      <p:ext uri="{BB962C8B-B14F-4D97-AF65-F5344CB8AC3E}">
        <p14:creationId xmlns:p14="http://schemas.microsoft.com/office/powerpoint/2010/main" xmlns="" val="297412261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365126"/>
            <a:ext cx="11357263" cy="767484"/>
          </a:xfrm>
          <a:solidFill>
            <a:schemeClr val="bg1"/>
          </a:solidFill>
        </p:spPr>
        <p:txBody>
          <a:bodyPr/>
          <a:lstStyle/>
          <a:p>
            <a:r>
              <a:rPr lang="en-GB" altLang="en-US" sz="2800" dirty="0"/>
              <a:t>Status of </a:t>
            </a:r>
            <a:r>
              <a:rPr lang="en-GB" altLang="en-US" sz="2800" dirty="0" smtClean="0"/>
              <a:t>KI#3 (</a:t>
            </a:r>
            <a:r>
              <a:rPr lang="fr-FR" altLang="en-US" sz="2800" dirty="0"/>
              <a:t>5GS information exposure for XR/media Enhancements</a:t>
            </a:r>
            <a:r>
              <a:rPr lang="en-GB" altLang="en-US" sz="2800" dirty="0" smtClean="0"/>
              <a:t>)</a:t>
            </a:r>
            <a:endParaRPr lang="en-GB" altLang="en-US" sz="28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0" y="1000271"/>
            <a:ext cx="10515600" cy="508000"/>
          </a:xfrm>
        </p:spPr>
        <p:txBody>
          <a:bodyPr/>
          <a:lstStyle/>
          <a:p>
            <a:r>
              <a:rPr lang="en-US" altLang="en-US" sz="2400" dirty="0"/>
              <a:t>Number of solutions: </a:t>
            </a:r>
            <a:r>
              <a:rPr lang="en-US" altLang="en-US" sz="2400" dirty="0" smtClean="0"/>
              <a:t>10 </a:t>
            </a:r>
            <a:r>
              <a:rPr lang="en-US" altLang="en-US" sz="2400" dirty="0"/>
              <a:t>(sol. </a:t>
            </a:r>
            <a:r>
              <a:rPr lang="en-US" altLang="en-US" sz="2400" dirty="0" smtClean="0"/>
              <a:t>5, 6, 41, 42, 43, 44, 45, 46, 47, 48)</a:t>
            </a:r>
          </a:p>
        </p:txBody>
      </p:sp>
      <p:graphicFrame>
        <p:nvGraphicFramePr>
          <p:cNvPr id="2" name="表格 1"/>
          <p:cNvGraphicFramePr>
            <a:graphicFrameLocks noGrp="1"/>
          </p:cNvGraphicFramePr>
          <p:nvPr>
            <p:extLst>
              <p:ext uri="{D42A27DB-BD31-4B8C-83A1-F6EECF244321}">
                <p14:modId xmlns:p14="http://schemas.microsoft.com/office/powerpoint/2010/main" xmlns="" val="886142078"/>
              </p:ext>
            </p:extLst>
          </p:nvPr>
        </p:nvGraphicFramePr>
        <p:xfrm>
          <a:off x="5689601" y="1639068"/>
          <a:ext cx="6502399" cy="5218932"/>
        </p:xfrm>
        <a:graphic>
          <a:graphicData uri="http://schemas.openxmlformats.org/drawingml/2006/table">
            <a:tbl>
              <a:tblPr>
                <a:tableStyleId>{5C22544A-7EE6-4342-B048-85BDC9FD1C3A}</a:tableStyleId>
              </a:tblPr>
              <a:tblGrid>
                <a:gridCol w="267527">
                  <a:extLst>
                    <a:ext uri="{9D8B030D-6E8A-4147-A177-3AD203B41FA5}">
                      <a16:colId xmlns="" xmlns:a16="http://schemas.microsoft.com/office/drawing/2014/main" val="927282705"/>
                    </a:ext>
                  </a:extLst>
                </a:gridCol>
                <a:gridCol w="1359397">
                  <a:extLst>
                    <a:ext uri="{9D8B030D-6E8A-4147-A177-3AD203B41FA5}">
                      <a16:colId xmlns="" xmlns:a16="http://schemas.microsoft.com/office/drawing/2014/main" val="2467506790"/>
                    </a:ext>
                  </a:extLst>
                </a:gridCol>
                <a:gridCol w="4875475">
                  <a:extLst>
                    <a:ext uri="{9D8B030D-6E8A-4147-A177-3AD203B41FA5}">
                      <a16:colId xmlns="" xmlns:a16="http://schemas.microsoft.com/office/drawing/2014/main" val="333350320"/>
                    </a:ext>
                  </a:extLst>
                </a:gridCol>
              </a:tblGrid>
              <a:tr h="202012">
                <a:tc>
                  <a:txBody>
                    <a:bodyPr/>
                    <a:lstStyle/>
                    <a:p>
                      <a:pPr algn="ctr" fontAlgn="ctr"/>
                      <a:r>
                        <a:rPr lang="en-US" sz="800" b="1" u="none" strike="noStrike" dirty="0">
                          <a:effectLst/>
                        </a:rPr>
                        <a:t>No.</a:t>
                      </a:r>
                      <a:endParaRPr lang="en-US" sz="800" b="1"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1"/>
                    </a:solidFill>
                  </a:tcPr>
                </a:tc>
                <a:tc>
                  <a:txBody>
                    <a:bodyPr/>
                    <a:lstStyle/>
                    <a:p>
                      <a:pPr algn="ctr" fontAlgn="ctr"/>
                      <a:r>
                        <a:rPr lang="en-US" sz="1100" b="1" u="none" strike="noStrike" dirty="0" smtClean="0">
                          <a:effectLst/>
                        </a:rPr>
                        <a:t>Exposure </a:t>
                      </a:r>
                      <a:r>
                        <a:rPr lang="en-US" sz="1100" b="1" u="none" strike="noStrike" dirty="0">
                          <a:effectLst/>
                        </a:rPr>
                        <a:t>information</a:t>
                      </a:r>
                      <a:endParaRPr lang="en-US" sz="1100" b="1"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1"/>
                    </a:solidFill>
                  </a:tcPr>
                </a:tc>
                <a:tc>
                  <a:txBody>
                    <a:bodyPr/>
                    <a:lstStyle/>
                    <a:p>
                      <a:pPr algn="ctr" fontAlgn="ctr"/>
                      <a:r>
                        <a:rPr lang="en-US" sz="800" b="1" u="none" strike="noStrike" dirty="0" smtClean="0">
                          <a:effectLst/>
                        </a:rPr>
                        <a:t>Solution </a:t>
                      </a:r>
                      <a:r>
                        <a:rPr lang="en-US" sz="800" b="1" u="none" strike="noStrike" dirty="0">
                          <a:effectLst/>
                        </a:rPr>
                        <a:t>description</a:t>
                      </a:r>
                      <a:endParaRPr lang="en-US" sz="800" b="1"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1"/>
                    </a:solidFill>
                  </a:tcPr>
                </a:tc>
                <a:extLst>
                  <a:ext uri="{0D108BD9-81ED-4DB2-BD59-A6C34878D82A}">
                    <a16:rowId xmlns="" xmlns:a16="http://schemas.microsoft.com/office/drawing/2014/main" val="2055477653"/>
                  </a:ext>
                </a:extLst>
              </a:tr>
              <a:tr h="202012">
                <a:tc>
                  <a:txBody>
                    <a:bodyPr/>
                    <a:lstStyle/>
                    <a:p>
                      <a:pPr algn="l" fontAlgn="ctr"/>
                      <a:r>
                        <a:rPr lang="en-US" altLang="zh-CN" sz="800" u="none" strike="noStrike" dirty="0">
                          <a:effectLst/>
                        </a:rPr>
                        <a:t>#41</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algn="l" fontAlgn="ctr"/>
                      <a:r>
                        <a:rPr lang="en-US" sz="1100" u="none" strike="noStrike" dirty="0">
                          <a:effectLst/>
                        </a:rPr>
                        <a:t>congestion level</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marL="0" algn="l" defTabSz="914400" rtl="0" eaLnBrk="1" fontAlgn="ctr" latinLnBrk="0" hangingPunct="1"/>
                      <a:r>
                        <a:rPr lang="en-US" sz="800" u="none" strike="noStrike" kern="1200" smtClean="0">
                          <a:solidFill>
                            <a:schemeClr val="dk1"/>
                          </a:solidFill>
                          <a:effectLst/>
                          <a:latin typeface="+mn-lt"/>
                          <a:ea typeface="+mn-ea"/>
                          <a:cs typeface="+mn-cs"/>
                        </a:rPr>
                        <a:t>Use of ECN bits in NG-RAN for L4S</a:t>
                      </a:r>
                      <a:endParaRPr lang="en-US" sz="800" u="none" strike="noStrike" kern="1200" dirty="0">
                        <a:solidFill>
                          <a:schemeClr val="dk1"/>
                        </a:solidFill>
                        <a:effectLst/>
                        <a:latin typeface="+mn-lt"/>
                        <a:ea typeface="+mn-ea"/>
                        <a:cs typeface="+mn-cs"/>
                      </a:endParaRPr>
                    </a:p>
                  </a:txBody>
                  <a:tcPr marL="4709" marR="4709" marT="4709" marB="0" anchor="ctr"/>
                </a:tc>
                <a:extLst>
                  <a:ext uri="{0D108BD9-81ED-4DB2-BD59-A6C34878D82A}">
                    <a16:rowId xmlns="" xmlns:a16="http://schemas.microsoft.com/office/drawing/2014/main" val="3399630953"/>
                  </a:ext>
                </a:extLst>
              </a:tr>
              <a:tr h="736077">
                <a:tc>
                  <a:txBody>
                    <a:bodyPr/>
                    <a:lstStyle/>
                    <a:p>
                      <a:pPr algn="l" fontAlgn="ctr"/>
                      <a:r>
                        <a:rPr lang="en-US" altLang="zh-CN" sz="800" u="none" strike="noStrike">
                          <a:effectLst/>
                        </a:rPr>
                        <a:t>#46</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algn="l" fontAlgn="ctr"/>
                      <a:r>
                        <a:rPr lang="en-US" sz="1100" u="none" strike="noStrike">
                          <a:effectLst/>
                        </a:rPr>
                        <a:t>congestion infromation</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marL="0" algn="l" defTabSz="914400" rtl="0" eaLnBrk="1" fontAlgn="ctr" latinLnBrk="0" hangingPunct="1"/>
                      <a:r>
                        <a:rPr lang="en-US" altLang="zh-CN" sz="800" u="none" strike="noStrike" kern="1200" smtClean="0">
                          <a:solidFill>
                            <a:schemeClr val="dk1"/>
                          </a:solidFill>
                          <a:effectLst/>
                          <a:latin typeface="+mn-lt"/>
                          <a:ea typeface="+mn-ea"/>
                          <a:cs typeface="+mn-cs"/>
                        </a:rPr>
                        <a:t>For UL, UE/gNB can do congestion detection, and ECN marks, </a:t>
                      </a:r>
                    </a:p>
                    <a:p>
                      <a:pPr marL="0" algn="l" defTabSz="914400" rtl="0" eaLnBrk="1" fontAlgn="ctr" latinLnBrk="0" hangingPunct="1"/>
                      <a:r>
                        <a:rPr lang="en-US" altLang="zh-CN" sz="800" u="none" strike="noStrike" kern="1200" smtClean="0">
                          <a:solidFill>
                            <a:schemeClr val="dk1"/>
                          </a:solidFill>
                          <a:effectLst/>
                          <a:latin typeface="+mn-lt"/>
                          <a:ea typeface="+mn-ea"/>
                          <a:cs typeface="+mn-cs"/>
                        </a:rPr>
                        <a:t>UE/gNB can do congestion detection, and set the information in IP header or GTP-U header, the UPF do the ECN marks.</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kern="1200" smtClean="0">
                          <a:solidFill>
                            <a:schemeClr val="dk1"/>
                          </a:solidFill>
                          <a:effectLst/>
                          <a:latin typeface="+mn-lt"/>
                          <a:ea typeface="+mn-ea"/>
                          <a:cs typeface="+mn-cs"/>
                        </a:rPr>
                        <a:t>For DL, gNB sets ECN marks in the PDU IP header;</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kern="1200" smtClean="0">
                          <a:solidFill>
                            <a:schemeClr val="dk1"/>
                          </a:solidFill>
                          <a:effectLst/>
                          <a:latin typeface="+mn-lt"/>
                          <a:ea typeface="+mn-ea"/>
                          <a:cs typeface="+mn-cs"/>
                        </a:rPr>
                        <a:t>gNB sets in the PDCP/RLC header, UE copies the ECN marks over to the IP PDU header. </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kern="1200" smtClean="0">
                          <a:solidFill>
                            <a:schemeClr val="dk1"/>
                          </a:solidFill>
                          <a:effectLst/>
                          <a:latin typeface="+mn-lt"/>
                          <a:ea typeface="+mn-ea"/>
                          <a:cs typeface="+mn-cs"/>
                        </a:rPr>
                        <a:t>gNB transmits congestion information in the GTP-U header, sending to UPF. The UPF translates congestion into ECN marks, set finally in the IP PDU header of subsequent downlink packets. </a:t>
                      </a:r>
                      <a:endParaRPr lang="zh-CN" altLang="en-US" sz="800" u="none" strike="noStrike" kern="1200" dirty="0">
                        <a:solidFill>
                          <a:schemeClr val="dk1"/>
                        </a:solidFill>
                        <a:effectLst/>
                        <a:latin typeface="+mn-lt"/>
                        <a:ea typeface="+mn-ea"/>
                        <a:cs typeface="+mn-cs"/>
                      </a:endParaRPr>
                    </a:p>
                  </a:txBody>
                  <a:tcPr marL="4709" marR="4709" marT="4709" marB="0" anchor="ctr"/>
                </a:tc>
                <a:extLst>
                  <a:ext uri="{0D108BD9-81ED-4DB2-BD59-A6C34878D82A}">
                    <a16:rowId xmlns="" xmlns:a16="http://schemas.microsoft.com/office/drawing/2014/main" val="3947134067"/>
                  </a:ext>
                </a:extLst>
              </a:tr>
              <a:tr h="675130">
                <a:tc>
                  <a:txBody>
                    <a:bodyPr/>
                    <a:lstStyle/>
                    <a:p>
                      <a:pPr algn="l" fontAlgn="ctr"/>
                      <a:r>
                        <a:rPr lang="en-US" altLang="zh-CN" sz="800" u="none" strike="noStrike" dirty="0">
                          <a:effectLst/>
                        </a:rPr>
                        <a:t>#5</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algn="l" fontAlgn="ctr"/>
                      <a:r>
                        <a:rPr lang="en-US" sz="1100" u="none" strike="noStrike" dirty="0">
                          <a:effectLst/>
                        </a:rPr>
                        <a:t>UE data rate, normal data transmission interruption event, congestion information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subscribe:AF-NEF-PCF-SMF-RAN+UPF</a:t>
                      </a:r>
                      <a:br>
                        <a:rPr lang="en-US" sz="800" u="none" strike="noStrike" smtClean="0">
                          <a:effectLst/>
                        </a:rPr>
                      </a:br>
                      <a:r>
                        <a:rPr lang="en-US" sz="800" u="none" strike="noStrike" smtClean="0">
                          <a:effectLst/>
                        </a:rPr>
                        <a:t>Notify: 1)RAN/UPF(-NEF)-AF;2)RAN/UPF-SMF-PCF(-NEF)-AF</a:t>
                      </a:r>
                    </a:p>
                    <a:p>
                      <a:pPr algn="l" fontAlgn="ctr"/>
                      <a:r>
                        <a:rPr lang="en-US" sz="800" u="none" strike="noStrike" smtClean="0">
                          <a:effectLst/>
                        </a:rPr>
                        <a:t>Exposure </a:t>
                      </a:r>
                      <a:r>
                        <a:rPr lang="en-US" sz="800" u="none" strike="noStrike" dirty="0">
                          <a:effectLst/>
                        </a:rPr>
                        <a:t>UE data rate, normal data transmission interruption event, congestion information to enable application codec/rate adaptation.</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extLst>
                  <a:ext uri="{0D108BD9-81ED-4DB2-BD59-A6C34878D82A}">
                    <a16:rowId xmlns="" xmlns:a16="http://schemas.microsoft.com/office/drawing/2014/main" val="3999327212"/>
                  </a:ext>
                </a:extLst>
              </a:tr>
              <a:tr h="399664">
                <a:tc>
                  <a:txBody>
                    <a:bodyPr/>
                    <a:lstStyle/>
                    <a:p>
                      <a:pPr algn="l" fontAlgn="ctr"/>
                      <a:r>
                        <a:rPr lang="en-US" altLang="zh-CN" sz="800" u="none" strike="noStrike">
                          <a:effectLst/>
                        </a:rPr>
                        <a:t>#43</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algn="l" fontAlgn="ctr"/>
                      <a:r>
                        <a:rPr lang="en-US" sz="1100" u="none" strike="noStrike" dirty="0">
                          <a:effectLst/>
                        </a:rPr>
                        <a:t>Congestion level information, QNC</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Option1:without ECN; subscribe: AF-NEF-PCF-SMF-RAN/UPF; notification: RAN-UPF-AF</a:t>
                      </a:r>
                      <a:br>
                        <a:rPr lang="en-US" sz="800" u="none" strike="noStrike" smtClean="0">
                          <a:effectLst/>
                        </a:rPr>
                      </a:br>
                      <a:r>
                        <a:rPr lang="en-US" sz="800" u="none" strike="noStrike" smtClean="0">
                          <a:effectLst/>
                        </a:rPr>
                        <a:t>Option2:with ECN; RAN-UPF(ECN marking)-UE</a:t>
                      </a:r>
                      <a:endParaRPr lang="en-US" sz="800" b="0" i="0" u="none" strike="noStrike" smtClean="0">
                        <a:solidFill>
                          <a:srgbClr val="000000"/>
                        </a:solidFill>
                        <a:effectLst/>
                        <a:latin typeface="等线" panose="02010600030101010101" pitchFamily="2" charset="-122"/>
                        <a:ea typeface="等线" panose="02010600030101010101" pitchFamily="2" charset="-122"/>
                      </a:endParaRPr>
                    </a:p>
                    <a:p>
                      <a:pPr algn="l" fontAlgn="ctr"/>
                      <a:r>
                        <a:rPr lang="en-US" sz="800" u="none" strike="noStrike" smtClean="0">
                          <a:effectLst/>
                        </a:rPr>
                        <a:t>XR </a:t>
                      </a:r>
                      <a:r>
                        <a:rPr lang="en-US" sz="800" u="none" strike="noStrike" dirty="0">
                          <a:effectLst/>
                        </a:rPr>
                        <a:t>application server could adjust media codec/traffic rate to adapt to network conditions</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extLst>
                  <a:ext uri="{0D108BD9-81ED-4DB2-BD59-A6C34878D82A}">
                    <a16:rowId xmlns="" xmlns:a16="http://schemas.microsoft.com/office/drawing/2014/main" val="3185723110"/>
                  </a:ext>
                </a:extLst>
              </a:tr>
              <a:tr h="492288">
                <a:tc>
                  <a:txBody>
                    <a:bodyPr/>
                    <a:lstStyle/>
                    <a:p>
                      <a:pPr algn="l" fontAlgn="ctr"/>
                      <a:r>
                        <a:rPr lang="en-US" altLang="zh-CN" sz="800" u="none" strike="noStrike" dirty="0">
                          <a:effectLst/>
                        </a:rPr>
                        <a:t>#6</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1100" u="none" strike="noStrike" dirty="0">
                          <a:effectLst/>
                        </a:rPr>
                        <a:t>non-GBR QNC</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800" u="none" strike="noStrike" dirty="0">
                          <a:effectLst/>
                        </a:rPr>
                        <a:t>there is available mean bitrate of non-GBR flow. RAN can report change of available mean bitrate when it is over a </a:t>
                      </a:r>
                      <a:r>
                        <a:rPr lang="en-US" sz="800" u="none" strike="noStrike" err="1">
                          <a:effectLst/>
                        </a:rPr>
                        <a:t>threashold</a:t>
                      </a:r>
                      <a:r>
                        <a:rPr lang="en-US" sz="800" u="none" strike="noStrike"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report: RAN-AMF-SMF-PCF(-NEF)-AF</a:t>
                      </a:r>
                      <a:br>
                        <a:rPr lang="en-US" sz="800" u="none" strike="noStrike" smtClean="0">
                          <a:effectLst/>
                        </a:rPr>
                      </a:br>
                      <a:r>
                        <a:rPr lang="en-US" sz="800" u="none" strike="noStrike" smtClean="0">
                          <a:effectLst/>
                        </a:rPr>
                        <a:t>control: AF(-NEF)-PCF-SMF-AMF-RAN</a:t>
                      </a:r>
                      <a:endParaRPr lang="en-US" sz="800" b="0" i="0" u="none" strike="noStrike" smtClean="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extLst>
                  <a:ext uri="{0D108BD9-81ED-4DB2-BD59-A6C34878D82A}">
                    <a16:rowId xmlns="" xmlns:a16="http://schemas.microsoft.com/office/drawing/2014/main" val="2024101754"/>
                  </a:ext>
                </a:extLst>
              </a:tr>
              <a:tr h="492288">
                <a:tc>
                  <a:txBody>
                    <a:bodyPr/>
                    <a:lstStyle/>
                    <a:p>
                      <a:pPr algn="l" fontAlgn="ctr"/>
                      <a:r>
                        <a:rPr lang="en-US" altLang="zh-CN" sz="800" u="none" strike="noStrike">
                          <a:effectLst/>
                        </a:rPr>
                        <a:t>#48</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1100" u="none" strike="noStrike">
                          <a:effectLst/>
                        </a:rPr>
                        <a:t>QNC of GBR and non-GBR</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800" u="none" strike="noStrike" dirty="0">
                          <a:effectLst/>
                        </a:rPr>
                        <a:t>As suggested in solution 6, a similar </a:t>
                      </a:r>
                      <a:r>
                        <a:rPr lang="en-US" sz="800" u="none" strike="noStrike" dirty="0" err="1">
                          <a:effectLst/>
                        </a:rPr>
                        <a:t>QoS</a:t>
                      </a:r>
                      <a:r>
                        <a:rPr lang="en-US" sz="800" u="none" strike="noStrike" dirty="0">
                          <a:effectLst/>
                        </a:rPr>
                        <a:t> Notification mechanism for GBR and non-GBR </a:t>
                      </a:r>
                      <a:r>
                        <a:rPr lang="en-US" sz="800" u="none" strike="noStrike" dirty="0" err="1">
                          <a:effectLst/>
                        </a:rPr>
                        <a:t>QoS</a:t>
                      </a:r>
                      <a:r>
                        <a:rPr lang="en-US" sz="800" u="none" strike="noStrike" dirty="0">
                          <a:effectLst/>
                        </a:rPr>
                        <a:t> Flows is needed. Therefore, in the case of XRM services the </a:t>
                      </a:r>
                      <a:r>
                        <a:rPr lang="en-US" sz="800" u="none" strike="noStrike" dirty="0" err="1">
                          <a:effectLst/>
                        </a:rPr>
                        <a:t>QoS</a:t>
                      </a:r>
                      <a:r>
                        <a:rPr lang="en-US" sz="800" u="none" strike="noStrike" dirty="0">
                          <a:effectLst/>
                        </a:rPr>
                        <a:t> Notification message may be used by the RAN to indirectly instruct the application to increase or reduce the codec rate or use a specific codec </a:t>
                      </a:r>
                      <a:r>
                        <a:rPr lang="en-US" sz="800" u="none" strike="noStrike">
                          <a:effectLst/>
                        </a:rPr>
                        <a:t>rate</a:t>
                      </a:r>
                      <a:r>
                        <a:rPr lang="en-US" sz="800" u="none" strike="noStrike"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notification: RAN-AMF-SMF-PCF-NEF-AF</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extLst>
                  <a:ext uri="{0D108BD9-81ED-4DB2-BD59-A6C34878D82A}">
                    <a16:rowId xmlns="" xmlns:a16="http://schemas.microsoft.com/office/drawing/2014/main" val="1336432123"/>
                  </a:ext>
                </a:extLst>
              </a:tr>
              <a:tr h="614182">
                <a:tc>
                  <a:txBody>
                    <a:bodyPr/>
                    <a:lstStyle/>
                    <a:p>
                      <a:pPr algn="l" fontAlgn="ctr"/>
                      <a:r>
                        <a:rPr lang="en-US" altLang="zh-CN" sz="800" u="none" strike="noStrike">
                          <a:effectLst/>
                        </a:rPr>
                        <a:t>#44</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1100" u="none" strike="noStrike">
                          <a:effectLst/>
                        </a:rPr>
                        <a:t>QNC</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800" u="none" strike="noStrike" dirty="0">
                          <a:effectLst/>
                        </a:rPr>
                        <a:t>the NG-RAN has its own logical to control the number of the QNC message to 5GC. The AF provided AW only control the latency from the GFBR measurement to generating the QNC message, it does not control/determine the number of QNC to be generated by the </a:t>
                      </a:r>
                      <a:r>
                        <a:rPr lang="en-US" sz="800" u="none" strike="noStrike">
                          <a:effectLst/>
                        </a:rPr>
                        <a:t>NG-RAN</a:t>
                      </a:r>
                      <a:r>
                        <a:rPr lang="en-US" sz="800" u="none" strike="noStrike"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subscribe:AF(-NEF)-PCF-SMF-RAN</a:t>
                      </a:r>
                      <a:br>
                        <a:rPr lang="en-US" sz="800" u="none" strike="noStrike" smtClean="0">
                          <a:effectLst/>
                        </a:rPr>
                      </a:br>
                      <a:r>
                        <a:rPr lang="en-US" sz="800" u="none" strike="noStrike" smtClean="0">
                          <a:effectLst/>
                        </a:rPr>
                        <a:t>Notify: RAN-AMF-SMF-PCF(-NEF)-AF</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extLst>
                  <a:ext uri="{0D108BD9-81ED-4DB2-BD59-A6C34878D82A}">
                    <a16:rowId xmlns="" xmlns:a16="http://schemas.microsoft.com/office/drawing/2014/main" val="2621137382"/>
                  </a:ext>
                </a:extLst>
              </a:tr>
              <a:tr h="512606">
                <a:tc>
                  <a:txBody>
                    <a:bodyPr/>
                    <a:lstStyle/>
                    <a:p>
                      <a:pPr algn="l" fontAlgn="ctr"/>
                      <a:r>
                        <a:rPr lang="en-US" altLang="zh-CN" sz="800" u="none" strike="noStrike" dirty="0">
                          <a:effectLst/>
                        </a:rPr>
                        <a:t>#42</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algn="l" fontAlgn="ctr"/>
                      <a:r>
                        <a:rPr lang="en-US" sz="1100" u="none" strike="noStrike" dirty="0">
                          <a:effectLst/>
                        </a:rPr>
                        <a:t>round-trip delay</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Subscribe:AF-NEF-BSF-PCF-SMF-UPF; Notify: RAN-UPF-NEF-AF</a:t>
                      </a:r>
                    </a:p>
                    <a:p>
                      <a:pPr algn="l" fontAlgn="ctr"/>
                      <a:r>
                        <a:rPr lang="en-US" sz="800" u="none" strike="noStrike" smtClean="0">
                          <a:effectLst/>
                        </a:rPr>
                        <a:t>There </a:t>
                      </a:r>
                      <a:r>
                        <a:rPr lang="en-US" sz="800" u="none" strike="noStrike" dirty="0">
                          <a:effectLst/>
                        </a:rPr>
                        <a:t>are two possible cases for round-trip delay monitoring. </a:t>
                      </a:r>
                      <a:br>
                        <a:rPr lang="en-US" sz="800" u="none" strike="noStrike" dirty="0">
                          <a:effectLst/>
                        </a:rPr>
                      </a:br>
                      <a:r>
                        <a:rPr lang="en-US" sz="800" u="none" strike="noStrike" dirty="0">
                          <a:effectLst/>
                        </a:rPr>
                        <a:t>- The UL and DL traffic be within the same </a:t>
                      </a:r>
                      <a:r>
                        <a:rPr lang="en-US" sz="800" u="none" strike="noStrike" dirty="0" err="1">
                          <a:effectLst/>
                        </a:rPr>
                        <a:t>QoS</a:t>
                      </a:r>
                      <a:r>
                        <a:rPr lang="en-US" sz="800" u="none" strike="noStrike" dirty="0">
                          <a:effectLst/>
                        </a:rPr>
                        <a:t> flow. RTT can be measured;</a:t>
                      </a:r>
                      <a:br>
                        <a:rPr lang="en-US" sz="800" u="none" strike="noStrike" dirty="0">
                          <a:effectLst/>
                        </a:rPr>
                      </a:br>
                      <a:r>
                        <a:rPr lang="en-US" sz="800" u="none" strike="noStrike" dirty="0">
                          <a:effectLst/>
                        </a:rPr>
                        <a:t>- The main UL and DL traffic are separated into two different </a:t>
                      </a:r>
                      <a:r>
                        <a:rPr lang="en-US" sz="800" u="none" strike="noStrike" dirty="0" err="1">
                          <a:effectLst/>
                        </a:rPr>
                        <a:t>QoS</a:t>
                      </a:r>
                      <a:r>
                        <a:rPr lang="en-US" sz="800" u="none" strike="noStrike" dirty="0">
                          <a:effectLst/>
                        </a:rPr>
                        <a:t> flows, e.g. RTT=RAN delay+(CNRTT1+CNRTT2)/</a:t>
                      </a:r>
                      <a:r>
                        <a:rPr lang="en-US" sz="800" u="none" strike="noStrike">
                          <a:effectLst/>
                        </a:rPr>
                        <a:t>2 </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extLst>
                  <a:ext uri="{0D108BD9-81ED-4DB2-BD59-A6C34878D82A}">
                    <a16:rowId xmlns="" xmlns:a16="http://schemas.microsoft.com/office/drawing/2014/main" val="1331447884"/>
                  </a:ext>
                </a:extLst>
              </a:tr>
              <a:tr h="399664">
                <a:tc>
                  <a:txBody>
                    <a:bodyPr/>
                    <a:lstStyle/>
                    <a:p>
                      <a:pPr algn="l" fontAlgn="ctr"/>
                      <a:r>
                        <a:rPr lang="en-US" altLang="zh-CN" sz="800" u="none" strike="noStrike">
                          <a:effectLst/>
                        </a:rPr>
                        <a:t>#47</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algn="l" fontAlgn="ctr"/>
                      <a:r>
                        <a:rPr lang="en-US" sz="1100" u="none" strike="noStrike" dirty="0">
                          <a:effectLst/>
                        </a:rPr>
                        <a:t>delay difference, two way delay of data flows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 AF-NEF-PCF; exposure: PCF-NEF-AF</a:t>
                      </a:r>
                      <a:endParaRPr lang="en-US" sz="800" b="0" i="0" u="none" strike="noStrike" smtClean="0">
                        <a:solidFill>
                          <a:srgbClr val="000000"/>
                        </a:solidFill>
                        <a:effectLst/>
                        <a:latin typeface="等线" panose="02010600030101010101" pitchFamily="2" charset="-122"/>
                        <a:ea typeface="等线" panose="02010600030101010101" pitchFamily="2" charset="-122"/>
                      </a:endParaRPr>
                    </a:p>
                    <a:p>
                      <a:pPr algn="l" fontAlgn="ctr"/>
                      <a:r>
                        <a:rPr lang="en-US" sz="800" u="none" strike="noStrike" smtClean="0">
                          <a:effectLst/>
                        </a:rPr>
                        <a:t>Based </a:t>
                      </a:r>
                      <a:r>
                        <a:rPr lang="en-US" sz="800" u="none" strike="noStrike" dirty="0">
                          <a:effectLst/>
                        </a:rPr>
                        <a:t>on the notification and report of the delay status information, the AF can provide the coordinated service requirement to the 5GS for the tactile and multi-modal flows.</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extLst>
                  <a:ext uri="{0D108BD9-81ED-4DB2-BD59-A6C34878D82A}">
                    <a16:rowId xmlns="" xmlns:a16="http://schemas.microsoft.com/office/drawing/2014/main" val="1142718491"/>
                  </a:ext>
                </a:extLst>
              </a:tr>
              <a:tr h="370393">
                <a:tc>
                  <a:txBody>
                    <a:bodyPr/>
                    <a:lstStyle/>
                    <a:p>
                      <a:pPr algn="l" fontAlgn="ctr"/>
                      <a:r>
                        <a:rPr lang="en-US" altLang="zh-CN" sz="800" u="none" strike="noStrike" dirty="0">
                          <a:effectLst/>
                        </a:rPr>
                        <a:t>#45</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tx2">
                        <a:lumMod val="20000"/>
                        <a:lumOff val="80000"/>
                      </a:schemeClr>
                    </a:solidFill>
                  </a:tcPr>
                </a:tc>
                <a:tc>
                  <a:txBody>
                    <a:bodyPr/>
                    <a:lstStyle/>
                    <a:p>
                      <a:pPr algn="l" fontAlgn="ctr"/>
                      <a:r>
                        <a:rPr lang="en-US" sz="1100" u="none" strike="noStrike" dirty="0">
                          <a:effectLst/>
                        </a:rPr>
                        <a:t>estimated </a:t>
                      </a:r>
                      <a:r>
                        <a:rPr lang="en-US" sz="1100" u="none" strike="noStrike" dirty="0" err="1">
                          <a:effectLst/>
                        </a:rPr>
                        <a:t>QoS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tx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request: AF-NEF-NWDAF-OAM; exposure: NWDAF-NEF-AF</a:t>
                      </a:r>
                    </a:p>
                    <a:p>
                      <a:pPr algn="l" fontAlgn="ctr"/>
                      <a:r>
                        <a:rPr lang="en-US" sz="800" u="none" strike="noStrike" smtClean="0">
                          <a:effectLst/>
                        </a:rPr>
                        <a:t>Estimated </a:t>
                      </a:r>
                      <a:r>
                        <a:rPr lang="en-US" sz="800" u="none" strike="noStrike" dirty="0" err="1">
                          <a:effectLst/>
                        </a:rPr>
                        <a:t>QoS</a:t>
                      </a:r>
                      <a:r>
                        <a:rPr lang="en-US" sz="800" u="none" strike="noStrike" dirty="0">
                          <a:effectLst/>
                        </a:rPr>
                        <a:t>: the estimated </a:t>
                      </a:r>
                      <a:r>
                        <a:rPr lang="en-US" sz="800" u="none" strike="noStrike" dirty="0" err="1">
                          <a:effectLst/>
                        </a:rPr>
                        <a:t>QoS</a:t>
                      </a:r>
                      <a:r>
                        <a:rPr lang="en-US" sz="800" u="none" strike="noStrike" dirty="0">
                          <a:effectLst/>
                        </a:rPr>
                        <a:t> parameters/characteristics (e.g. the bandwidth, packet error rate, etc.) in advance for a period of time and/or for a specific location area. </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tx2">
                        <a:lumMod val="20000"/>
                        <a:lumOff val="80000"/>
                      </a:schemeClr>
                    </a:solidFill>
                  </a:tcPr>
                </a:tc>
                <a:extLst>
                  <a:ext uri="{0D108BD9-81ED-4DB2-BD59-A6C34878D82A}">
                    <a16:rowId xmlns="" xmlns:a16="http://schemas.microsoft.com/office/drawing/2014/main" val="2018110937"/>
                  </a:ext>
                </a:extLst>
              </a:tr>
            </a:tbl>
          </a:graphicData>
        </a:graphic>
      </p:graphicFrame>
      <p:sp>
        <p:nvSpPr>
          <p:cNvPr id="7" name="Content Placeholder 2">
            <a:extLst>
              <a:ext uri="{FF2B5EF4-FFF2-40B4-BE49-F238E27FC236}">
                <a16:creationId xmlns="" xmlns:a16="http://schemas.microsoft.com/office/drawing/2014/main" id="{8B215120-9330-4C24-86C0-93DB3C460B0D}"/>
              </a:ext>
            </a:extLst>
          </p:cNvPr>
          <p:cNvSpPr txBox="1">
            <a:spLocks/>
          </p:cNvSpPr>
          <p:nvPr/>
        </p:nvSpPr>
        <p:spPr bwMode="auto">
          <a:xfrm>
            <a:off x="0" y="1799457"/>
            <a:ext cx="5438274" cy="83305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1600" smtClean="0"/>
              <a:t>Key aspects:</a:t>
            </a:r>
          </a:p>
          <a:p>
            <a:pPr lvl="1"/>
            <a:r>
              <a:rPr lang="en-US" altLang="en-US" sz="1400" smtClean="0"/>
              <a:t>What to expose:</a:t>
            </a:r>
          </a:p>
          <a:p>
            <a:pPr lvl="2"/>
            <a:r>
              <a:rPr lang="en-US" altLang="en-US" sz="1400" smtClean="0"/>
              <a:t>Congestion indication / Congestion level</a:t>
            </a:r>
          </a:p>
          <a:p>
            <a:pPr lvl="2"/>
            <a:r>
              <a:rPr lang="en-US" altLang="en-US" sz="1400" smtClean="0"/>
              <a:t>UE data rate; normal data transmission interruption event;</a:t>
            </a:r>
          </a:p>
          <a:p>
            <a:pPr lvl="2"/>
            <a:r>
              <a:rPr lang="en-US" altLang="en-US" sz="1400" smtClean="0"/>
              <a:t>GBR/Non-GBR QNC</a:t>
            </a:r>
          </a:p>
          <a:p>
            <a:pPr lvl="2"/>
            <a:r>
              <a:rPr lang="en-US" altLang="en-US" sz="1400" smtClean="0"/>
              <a:t>Round trip delay/delay difference/two way delay</a:t>
            </a:r>
          </a:p>
          <a:p>
            <a:pPr lvl="2"/>
            <a:r>
              <a:rPr lang="en-US" altLang="en-US" sz="1400" smtClean="0"/>
              <a:t>Estimated QoS</a:t>
            </a:r>
          </a:p>
          <a:p>
            <a:pPr lvl="1"/>
            <a:r>
              <a:rPr lang="en-US" altLang="en-US" sz="1400" smtClean="0"/>
              <a:t>Methods:</a:t>
            </a:r>
          </a:p>
          <a:p>
            <a:pPr lvl="2"/>
            <a:r>
              <a:rPr lang="en-US" altLang="en-US" sz="1400" smtClean="0"/>
              <a:t>With ECN: which NF detect the congestion information, which NF do the ECN marking</a:t>
            </a:r>
          </a:p>
          <a:p>
            <a:pPr lvl="2"/>
            <a:r>
              <a:rPr lang="en-US" altLang="zh-CN" sz="1400" smtClean="0"/>
              <a:t>Without ECN: information exposure through CP/UP; </a:t>
            </a:r>
            <a:endParaRPr lang="en-US" altLang="en-US" sz="1400" smtClean="0"/>
          </a:p>
          <a:p>
            <a:pPr lvl="1"/>
            <a:endParaRPr lang="en-US" altLang="en-US" sz="1400" smtClean="0"/>
          </a:p>
        </p:txBody>
      </p:sp>
      <p:sp>
        <p:nvSpPr>
          <p:cNvPr id="6" name="TextBox 5">
            <a:extLst>
              <a:ext uri="{FF2B5EF4-FFF2-40B4-BE49-F238E27FC236}">
                <a16:creationId xmlns:a16="http://schemas.microsoft.com/office/drawing/2014/main" xmlns="" id="{BA0E801B-9D5D-4EA9-AB93-E6286B2A6122}"/>
              </a:ext>
            </a:extLst>
          </p:cNvPr>
          <p:cNvSpPr txBox="1"/>
          <p:nvPr/>
        </p:nvSpPr>
        <p:spPr>
          <a:xfrm>
            <a:off x="-1" y="4644861"/>
            <a:ext cx="9127068" cy="2052272"/>
          </a:xfrm>
          <a:prstGeom prst="rect">
            <a:avLst/>
          </a:prstGeom>
          <a:solidFill>
            <a:schemeClr val="bg1"/>
          </a:solidFill>
          <a:ln>
            <a:solidFill>
              <a:srgbClr val="00B050"/>
            </a:solidFill>
          </a:ln>
        </p:spPr>
        <p:txBody>
          <a:bodyPr wrap="square" lIns="36000" tIns="36000" rIns="36000" bIns="36000" rtlCol="0">
            <a:noAutofit/>
          </a:bodyPr>
          <a:lstStyle/>
          <a:p>
            <a:r>
              <a:rPr lang="en-IE" sz="1600" smtClean="0">
                <a:solidFill>
                  <a:schemeClr val="accent6">
                    <a:lumMod val="75000"/>
                  </a:schemeClr>
                </a:solidFill>
                <a:latin typeface="+mn-lt"/>
              </a:rPr>
              <a:t>In SA2 152e:</a:t>
            </a:r>
            <a:endParaRPr lang="en-IE" sz="1600" dirty="0">
              <a:solidFill>
                <a:schemeClr val="accent6">
                  <a:lumMod val="75000"/>
                </a:schemeClr>
              </a:solidFill>
              <a:latin typeface="+mn-lt"/>
            </a:endParaRPr>
          </a:p>
          <a:p>
            <a:pPr marL="182563" indent="-182563">
              <a:buFont typeface="Arial" pitchFamily="34" charset="0"/>
              <a:buChar char="•"/>
            </a:pPr>
            <a:r>
              <a:rPr lang="en-IE" sz="1600" smtClean="0">
                <a:solidFill>
                  <a:srgbClr val="FF0000"/>
                </a:solidFill>
              </a:rPr>
              <a:t>congestion in the gNB or in UPF</a:t>
            </a:r>
          </a:p>
          <a:p>
            <a:pPr marL="182563" indent="-182563">
              <a:buFont typeface="Arial" pitchFamily="34" charset="0"/>
              <a:buChar char="•"/>
            </a:pPr>
            <a:r>
              <a:rPr lang="en-IE" sz="1600" smtClean="0">
                <a:solidFill>
                  <a:schemeClr val="accent6">
                    <a:lumMod val="75000"/>
                  </a:schemeClr>
                </a:solidFill>
                <a:latin typeface="+mn-lt"/>
              </a:rPr>
              <a:t>Supporting ECN, make decision on which NF detects and which NF do ECN marking;</a:t>
            </a:r>
          </a:p>
          <a:p>
            <a:pPr marL="182563" indent="-182563">
              <a:buFont typeface="Arial" pitchFamily="34" charset="0"/>
              <a:buChar char="•"/>
            </a:pPr>
            <a:r>
              <a:rPr lang="en-IE" sz="1600" smtClean="0">
                <a:solidFill>
                  <a:schemeClr val="accent6">
                    <a:lumMod val="75000"/>
                  </a:schemeClr>
                </a:solidFill>
                <a:latin typeface="+mn-lt"/>
              </a:rPr>
              <a:t>UE impact to transmit the ECN marking(IP layer) in TCP layer.(just following IETF RFC(which version should be specified))</a:t>
            </a:r>
          </a:p>
          <a:p>
            <a:pPr marL="182563" indent="-182563">
              <a:buFont typeface="Arial" pitchFamily="34" charset="0"/>
              <a:buChar char="•"/>
            </a:pPr>
            <a:r>
              <a:rPr lang="en-IE" sz="1600" smtClean="0">
                <a:solidFill>
                  <a:schemeClr val="accent6">
                    <a:lumMod val="75000"/>
                  </a:schemeClr>
                </a:solidFill>
                <a:latin typeface="+mn-lt"/>
              </a:rPr>
              <a:t>Supporting general information exposure procedure,</a:t>
            </a:r>
          </a:p>
          <a:p>
            <a:pPr marL="182563" indent="-182563">
              <a:buFont typeface="Arial" pitchFamily="34" charset="0"/>
              <a:buChar char="•"/>
            </a:pPr>
            <a:r>
              <a:rPr lang="en-IE" sz="1600" smtClean="0">
                <a:solidFill>
                  <a:schemeClr val="accent6">
                    <a:lumMod val="75000"/>
                  </a:schemeClr>
                </a:solidFill>
                <a:latin typeface="+mn-lt"/>
              </a:rPr>
              <a:t>Make decision on which information are needed to be exposed.</a:t>
            </a:r>
          </a:p>
          <a:p>
            <a:pPr marL="182563" indent="-182563">
              <a:buFont typeface="Arial" pitchFamily="34" charset="0"/>
              <a:buChar char="•"/>
            </a:pPr>
            <a:r>
              <a:rPr lang="en-IE" sz="1600" smtClean="0">
                <a:solidFill>
                  <a:srgbClr val="FF0000"/>
                </a:solidFill>
                <a:latin typeface="+mn-lt"/>
              </a:rPr>
              <a:t>Deciding  which information can be exposed by SA2, and possible send LS to RAN for confirmation in August meeting.</a:t>
            </a:r>
          </a:p>
          <a:p>
            <a:endParaRPr lang="en-IE" sz="1600" dirty="0">
              <a:solidFill>
                <a:schemeClr val="accent6">
                  <a:lumMod val="75000"/>
                </a:schemeClr>
              </a:solidFill>
              <a:latin typeface="+mn-lt"/>
            </a:endParaRPr>
          </a:p>
          <a:p>
            <a:endParaRPr lang="en-IE" sz="1600" dirty="0">
              <a:solidFill>
                <a:schemeClr val="accent6">
                  <a:lumMod val="75000"/>
                </a:schemeClr>
              </a:solidFill>
              <a:latin typeface="+mn-lt"/>
            </a:endParaRPr>
          </a:p>
        </p:txBody>
      </p:sp>
    </p:spTree>
    <p:extLst>
      <p:ext uri="{BB962C8B-B14F-4D97-AF65-F5344CB8AC3E}">
        <p14:creationId xmlns:p14="http://schemas.microsoft.com/office/powerpoint/2010/main" xmlns="" val="413373462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365125"/>
            <a:ext cx="11353800" cy="1325563"/>
          </a:xfrm>
        </p:spPr>
        <p:txBody>
          <a:bodyPr/>
          <a:lstStyle/>
          <a:p>
            <a:r>
              <a:rPr lang="en-GB" altLang="en-US" sz="3600" dirty="0"/>
              <a:t>Status of </a:t>
            </a:r>
            <a:r>
              <a:rPr lang="en-GB" altLang="en-US" sz="3600" dirty="0" smtClean="0"/>
              <a:t>KI#4</a:t>
            </a:r>
            <a:r>
              <a:rPr lang="en-US" altLang="zh-CN" sz="3600" dirty="0" smtClean="0"/>
              <a:t>&amp;5</a:t>
            </a:r>
            <a:r>
              <a:rPr lang="en-GB" altLang="en-US" sz="3600" dirty="0" smtClean="0"/>
              <a:t> (</a:t>
            </a:r>
            <a:r>
              <a:rPr lang="en-GB" sz="3600" dirty="0" smtClean="0"/>
              <a:t>PDU Set </a:t>
            </a:r>
            <a:r>
              <a:rPr lang="en-US" altLang="zh-CN" sz="3600" dirty="0" smtClean="0"/>
              <a:t>based handling</a:t>
            </a:r>
            <a:r>
              <a:rPr lang="en-GB" altLang="en-US" sz="3600" dirty="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4530840"/>
          </a:xfrm>
        </p:spPr>
        <p:txBody>
          <a:bodyPr/>
          <a:lstStyle/>
          <a:p>
            <a:r>
              <a:rPr lang="en-US" altLang="en-US" sz="1600" dirty="0"/>
              <a:t>Number of solutions: </a:t>
            </a:r>
            <a:r>
              <a:rPr lang="en-US" altLang="en-US" sz="1600" dirty="0" smtClean="0"/>
              <a:t>10 for KI#4(PDU Set integrated handling), 2 for KI#5(Differentiated PDU Set handling), and 17 for both. 29 in total (sol #7-26, 49-57)</a:t>
            </a:r>
          </a:p>
          <a:p>
            <a:r>
              <a:rPr lang="en-US" altLang="en-US" sz="1600" dirty="0" smtClean="0"/>
              <a:t>One consolidated solution (sol #52) was included in the TR with multiple </a:t>
            </a:r>
            <a:r>
              <a:rPr lang="en-US" altLang="en-US" sz="1600" dirty="0" err="1" smtClean="0"/>
              <a:t>ENs.</a:t>
            </a:r>
            <a:endParaRPr lang="en-US" altLang="en-US" sz="1600" dirty="0"/>
          </a:p>
          <a:p>
            <a:r>
              <a:rPr lang="en-US" altLang="en-US" sz="1600" dirty="0"/>
              <a:t>Key aspects:</a:t>
            </a:r>
          </a:p>
          <a:p>
            <a:pPr lvl="1"/>
            <a:r>
              <a:rPr lang="en-US" altLang="en-US" sz="1400" dirty="0" smtClean="0"/>
              <a:t>Enhancements on control plane:</a:t>
            </a:r>
          </a:p>
          <a:p>
            <a:pPr lvl="2"/>
            <a:r>
              <a:rPr lang="en-US" altLang="en-US" sz="1400" dirty="0" smtClean="0"/>
              <a:t>Assistance information from AF to 5GS</a:t>
            </a:r>
          </a:p>
          <a:p>
            <a:pPr lvl="2"/>
            <a:r>
              <a:rPr lang="en-US" altLang="en-US" sz="1400" dirty="0" smtClean="0"/>
              <a:t>New </a:t>
            </a:r>
            <a:r>
              <a:rPr lang="en-US" altLang="en-US" sz="1400" dirty="0" err="1" smtClean="0"/>
              <a:t>QoS</a:t>
            </a:r>
            <a:r>
              <a:rPr lang="en-US" altLang="en-US" sz="1400" dirty="0" smtClean="0"/>
              <a:t> parameters for PDU Set based </a:t>
            </a:r>
            <a:r>
              <a:rPr lang="en-US" altLang="en-US" sz="1400" dirty="0" err="1" smtClean="0"/>
              <a:t>QoS</a:t>
            </a:r>
            <a:r>
              <a:rPr lang="en-US" altLang="en-US" sz="1400" dirty="0" smtClean="0"/>
              <a:t> handling </a:t>
            </a:r>
          </a:p>
          <a:p>
            <a:pPr lvl="1"/>
            <a:r>
              <a:rPr lang="en-US" altLang="en-US" sz="1400" dirty="0"/>
              <a:t>Enhancements on user plane:</a:t>
            </a:r>
          </a:p>
          <a:p>
            <a:pPr lvl="2"/>
            <a:r>
              <a:rPr lang="en-US" altLang="en-US" sz="1200" dirty="0" smtClean="0"/>
              <a:t>PDU Set related information to be identified by the UPF. And assumptions on N6 protocols.</a:t>
            </a:r>
          </a:p>
          <a:p>
            <a:pPr lvl="2"/>
            <a:r>
              <a:rPr lang="en-US" altLang="en-US" sz="1200" dirty="0"/>
              <a:t>PDU Set related </a:t>
            </a:r>
            <a:r>
              <a:rPr lang="en-US" altLang="en-US" sz="1200" dirty="0" smtClean="0"/>
              <a:t>Information sending to RAN via GTP-U extension header</a:t>
            </a:r>
          </a:p>
          <a:p>
            <a:r>
              <a:rPr lang="en-US" altLang="en-US" sz="1800" dirty="0" smtClean="0"/>
              <a:t>Observations:</a:t>
            </a:r>
          </a:p>
          <a:p>
            <a:pPr lvl="1"/>
            <a:r>
              <a:rPr lang="en-US" altLang="en-US" sz="1400" dirty="0" smtClean="0"/>
              <a:t>It’s not necessary to discuss and conclude KI#4 and #5 separately since most solutions are proposed to resolve both KIs.</a:t>
            </a:r>
          </a:p>
          <a:p>
            <a:pPr lvl="1"/>
            <a:r>
              <a:rPr lang="en-US" altLang="en-US" sz="1400" dirty="0" smtClean="0"/>
              <a:t>It’s not possible to evaluate all 29 solutions in details, compare their pros/cons considering the number and the overlapping between them.</a:t>
            </a:r>
          </a:p>
          <a:p>
            <a:pPr lvl="1"/>
            <a:r>
              <a:rPr lang="en-US" altLang="en-US" sz="1400" dirty="0" smtClean="0"/>
              <a:t>Sol #52 is a summary of majority views from all other solutions. It identified key aspects that could eventually act as a framework for normative </a:t>
            </a:r>
            <a:r>
              <a:rPr lang="en-US" altLang="en-US" sz="1400" dirty="0"/>
              <a:t>work, </a:t>
            </a:r>
            <a:r>
              <a:rPr lang="en-US" altLang="en-US" sz="1400" dirty="0" smtClean="0"/>
              <a:t>but </a:t>
            </a:r>
            <a:r>
              <a:rPr lang="en-US" altLang="en-US" sz="1400" dirty="0"/>
              <a:t>still open on many </a:t>
            </a:r>
            <a:r>
              <a:rPr lang="en-US" altLang="en-US" sz="1400" dirty="0" smtClean="0"/>
              <a:t>aspects.</a:t>
            </a:r>
          </a:p>
          <a:p>
            <a:pPr lvl="1"/>
            <a:r>
              <a:rPr lang="en-US" altLang="en-US" sz="1400" dirty="0" smtClean="0"/>
              <a:t>Most solutions are focusing on DL PDU Set handling. To support UL PDU Set handling, interaction between UE and RAN is the key</a:t>
            </a:r>
            <a:r>
              <a:rPr lang="en-US" altLang="en-US" sz="1400" dirty="0" smtClean="0">
                <a:solidFill>
                  <a:srgbClr val="FF0000"/>
                </a:solidFill>
              </a:rPr>
              <a:t>(</a:t>
            </a:r>
            <a:r>
              <a:rPr lang="en-US" altLang="zh-CN" sz="1400" dirty="0" smtClean="0">
                <a:solidFill>
                  <a:srgbClr val="FF0000"/>
                </a:solidFill>
              </a:rPr>
              <a:t>while </a:t>
            </a:r>
            <a:r>
              <a:rPr lang="en-US" altLang="en-US" sz="1400" dirty="0" smtClean="0">
                <a:solidFill>
                  <a:srgbClr val="FF0000"/>
                </a:solidFill>
              </a:rPr>
              <a:t>E2E consideration is needed</a:t>
            </a:r>
            <a:r>
              <a:rPr lang="en-US" altLang="en-US" sz="1400" dirty="0" smtClean="0"/>
              <a:t>).</a:t>
            </a:r>
          </a:p>
        </p:txBody>
      </p:sp>
    </p:spTree>
    <p:extLst>
      <p:ext uri="{BB962C8B-B14F-4D97-AF65-F5344CB8AC3E}">
        <p14:creationId xmlns:p14="http://schemas.microsoft.com/office/powerpoint/2010/main" xmlns="" val="28693223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365125"/>
            <a:ext cx="11353800" cy="1325563"/>
          </a:xfrm>
        </p:spPr>
        <p:txBody>
          <a:bodyPr/>
          <a:lstStyle/>
          <a:p>
            <a:r>
              <a:rPr lang="en-GB" altLang="en-US" sz="3600" dirty="0"/>
              <a:t>Status of </a:t>
            </a:r>
            <a:r>
              <a:rPr lang="en-GB" altLang="en-US" sz="3600" dirty="0" smtClean="0"/>
              <a:t>KI#4</a:t>
            </a:r>
            <a:r>
              <a:rPr lang="en-US" altLang="zh-CN" sz="3600" dirty="0" smtClean="0"/>
              <a:t>&amp;5</a:t>
            </a:r>
            <a:r>
              <a:rPr lang="en-GB" altLang="en-US" sz="3600" dirty="0" smtClean="0"/>
              <a:t> (</a:t>
            </a:r>
            <a:r>
              <a:rPr lang="en-GB" sz="3600" dirty="0" smtClean="0"/>
              <a:t>PDU Set </a:t>
            </a:r>
            <a:r>
              <a:rPr lang="en-US" altLang="zh-CN" sz="3600" dirty="0" smtClean="0"/>
              <a:t>based handling</a:t>
            </a:r>
            <a:r>
              <a:rPr lang="en-GB" altLang="en-US" sz="3600" dirty="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793865" y="1371196"/>
            <a:ext cx="10515600" cy="4446280"/>
          </a:xfrm>
        </p:spPr>
        <p:txBody>
          <a:bodyPr/>
          <a:lstStyle/>
          <a:p>
            <a:r>
              <a:rPr lang="en-US" altLang="en-US" sz="2400" dirty="0" smtClean="0"/>
              <a:t>Issues for discussion</a:t>
            </a:r>
          </a:p>
          <a:p>
            <a:pPr lvl="1"/>
            <a:r>
              <a:rPr lang="en-US" altLang="en-US" sz="1800" dirty="0" smtClean="0"/>
              <a:t>How to perform evaluation and conclusion</a:t>
            </a:r>
          </a:p>
          <a:p>
            <a:pPr lvl="2"/>
            <a:r>
              <a:rPr lang="en-US" altLang="en-US" sz="1200" dirty="0" smtClean="0"/>
              <a:t>Can we agree to evaluate and conclude KI#4 and KI#5 together?</a:t>
            </a:r>
            <a:r>
              <a:rPr lang="en-US" altLang="en-US" sz="1200" dirty="0">
                <a:solidFill>
                  <a:srgbClr val="FF0000"/>
                </a:solidFill>
              </a:rPr>
              <a:t>[CC </a:t>
            </a:r>
            <a:r>
              <a:rPr lang="en-US" altLang="en-US" sz="1200" dirty="0" smtClean="0">
                <a:solidFill>
                  <a:srgbClr val="FF0000"/>
                </a:solidFill>
              </a:rPr>
              <a:t>minutes: The </a:t>
            </a:r>
            <a:r>
              <a:rPr lang="en-US" altLang="en-US" sz="1200" smtClean="0">
                <a:solidFill>
                  <a:srgbClr val="FF0000"/>
                </a:solidFill>
              </a:rPr>
              <a:t>majority </a:t>
            </a:r>
            <a:r>
              <a:rPr lang="en-US" altLang="en-US" sz="1200" smtClean="0">
                <a:solidFill>
                  <a:srgbClr val="FF0000"/>
                </a:solidFill>
              </a:rPr>
              <a:t>view is </a:t>
            </a:r>
            <a:r>
              <a:rPr lang="en-US" altLang="en-US" sz="1200" dirty="0" smtClean="0">
                <a:solidFill>
                  <a:srgbClr val="FF0000"/>
                </a:solidFill>
              </a:rPr>
              <a:t>to evaluate/conclude the two KIs together]</a:t>
            </a:r>
          </a:p>
          <a:p>
            <a:pPr lvl="2"/>
            <a:r>
              <a:rPr lang="en-US" altLang="en-US" sz="1200" dirty="0" smtClean="0"/>
              <a:t>Two optional ways for make conclusion</a:t>
            </a:r>
          </a:p>
          <a:p>
            <a:pPr lvl="3"/>
            <a:r>
              <a:rPr lang="en-US" altLang="en-US" sz="1200" dirty="0" smtClean="0"/>
              <a:t>Option 1: Taking sol 52 as baseline to discuss the conclusion. Any content that cannot be agreed will be removed from sol 52. Complementary aspects from other solutions can also be proposed and agreed as part of conclusion separately. </a:t>
            </a:r>
          </a:p>
          <a:p>
            <a:pPr lvl="3"/>
            <a:r>
              <a:rPr lang="en-US" altLang="en-US" sz="1200" dirty="0" smtClean="0"/>
              <a:t>Option 2: Deriving agreeable principals as conclusions from all solutions, including sol 52.</a:t>
            </a:r>
          </a:p>
          <a:p>
            <a:pPr lvl="3"/>
            <a:r>
              <a:rPr lang="en-US" altLang="en-US" sz="1200" dirty="0" smtClean="0"/>
              <a:t>[</a:t>
            </a:r>
            <a:r>
              <a:rPr lang="en-US" altLang="en-US" sz="1200" dirty="0">
                <a:solidFill>
                  <a:srgbClr val="FF0000"/>
                </a:solidFill>
              </a:rPr>
              <a:t>CC </a:t>
            </a:r>
            <a:r>
              <a:rPr lang="en-US" altLang="en-US" sz="1200" dirty="0" smtClean="0">
                <a:solidFill>
                  <a:srgbClr val="FF0000"/>
                </a:solidFill>
              </a:rPr>
              <a:t>minutes: Different views on whether use Option 1 vs. 2. Rapporteur suggestion: Pay more attention on sol52 in August meeting, to check whether controversial parts of sol 52 can be resolved. Then decides which option will be used after SA2 #152e.</a:t>
            </a:r>
            <a:r>
              <a:rPr lang="en-US" altLang="en-US" sz="1200" dirty="0" smtClean="0"/>
              <a:t>]</a:t>
            </a:r>
          </a:p>
          <a:p>
            <a:pPr lvl="1"/>
            <a:r>
              <a:rPr lang="en-US" altLang="en-US" sz="1800" dirty="0" smtClean="0"/>
              <a:t>Consideration on N6 protocol(s), which option(s) should be considered:</a:t>
            </a:r>
            <a:endParaRPr lang="en-US" altLang="en-US" sz="1800" dirty="0"/>
          </a:p>
          <a:p>
            <a:pPr lvl="2"/>
            <a:r>
              <a:rPr lang="en-US" altLang="en-US" sz="1200" dirty="0" smtClean="0"/>
              <a:t>1. Use existing IETF RFCs and drafts of RTP protocol</a:t>
            </a:r>
          </a:p>
          <a:p>
            <a:pPr lvl="2"/>
            <a:r>
              <a:rPr lang="en-US" altLang="en-US" sz="1200" dirty="0" smtClean="0"/>
              <a:t>2. To define new RTP headers in 3GPP (SA4?)</a:t>
            </a:r>
          </a:p>
          <a:p>
            <a:pPr lvl="2"/>
            <a:r>
              <a:rPr lang="en-US" altLang="en-US" sz="1200" dirty="0" smtClean="0"/>
              <a:t>3. To extend GTP-U protocol</a:t>
            </a:r>
          </a:p>
          <a:p>
            <a:pPr lvl="2"/>
            <a:r>
              <a:rPr lang="en-US" altLang="en-US" sz="1200" dirty="0" smtClean="0"/>
              <a:t>4. No N6 protocol standardized (How PDU Set information is identified is  based on UPF implementation)</a:t>
            </a:r>
          </a:p>
          <a:p>
            <a:pPr lvl="2"/>
            <a:r>
              <a:rPr lang="en-US" altLang="en-US" sz="1200" dirty="0" smtClean="0"/>
              <a:t>[</a:t>
            </a:r>
            <a:r>
              <a:rPr lang="en-US" altLang="en-US" sz="1200" dirty="0" smtClean="0">
                <a:solidFill>
                  <a:srgbClr val="FF0000"/>
                </a:solidFill>
              </a:rPr>
              <a:t>CC </a:t>
            </a:r>
            <a:r>
              <a:rPr lang="en-US" altLang="en-US" sz="1200" dirty="0">
                <a:solidFill>
                  <a:srgbClr val="FF0000"/>
                </a:solidFill>
              </a:rPr>
              <a:t>minutes </a:t>
            </a:r>
            <a:r>
              <a:rPr lang="en-US" altLang="en-US" sz="1200" dirty="0" smtClean="0">
                <a:solidFill>
                  <a:srgbClr val="FF0000"/>
                </a:solidFill>
              </a:rPr>
              <a:t>: Some concerns were raised on 2. and 3. Clarifications on the two options might be needed for better understanding</a:t>
            </a:r>
            <a:r>
              <a:rPr lang="en-US" altLang="en-US" sz="1200" dirty="0" smtClean="0"/>
              <a:t>]</a:t>
            </a:r>
          </a:p>
          <a:p>
            <a:pPr lvl="1"/>
            <a:r>
              <a:rPr lang="en-US" altLang="en-US" sz="1800" dirty="0"/>
              <a:t>Support for uplink PDU Set handling</a:t>
            </a:r>
          </a:p>
          <a:p>
            <a:pPr lvl="2"/>
            <a:r>
              <a:rPr lang="en-US" altLang="en-US" sz="1200" dirty="0" smtClean="0"/>
              <a:t>Keep open and wait for RAN WG progress?[</a:t>
            </a:r>
            <a:r>
              <a:rPr lang="en-US" altLang="en-US" sz="1200" dirty="0">
                <a:solidFill>
                  <a:srgbClr val="FF0000"/>
                </a:solidFill>
              </a:rPr>
              <a:t>CC minutes </a:t>
            </a:r>
            <a:r>
              <a:rPr lang="en-US" altLang="en-US" sz="1200" dirty="0" smtClean="0">
                <a:solidFill>
                  <a:srgbClr val="FF0000"/>
                </a:solidFill>
              </a:rPr>
              <a:t>: </a:t>
            </a:r>
            <a:r>
              <a:rPr lang="en-US" altLang="en-US" sz="1200" dirty="0">
                <a:solidFill>
                  <a:srgbClr val="FF0000"/>
                </a:solidFill>
              </a:rPr>
              <a:t>focus </a:t>
            </a:r>
            <a:r>
              <a:rPr lang="en-US" altLang="en-US" sz="1200" dirty="0" smtClean="0">
                <a:solidFill>
                  <a:srgbClr val="FF0000"/>
                </a:solidFill>
              </a:rPr>
              <a:t>on DL PDU set handling in SA2 #152, possible a LS to RAN</a:t>
            </a:r>
            <a:r>
              <a:rPr lang="en-US" altLang="en-US" sz="1200" dirty="0" smtClean="0"/>
              <a:t> ]</a:t>
            </a:r>
          </a:p>
          <a:p>
            <a:pPr marL="914400" lvl="2" indent="0">
              <a:buNone/>
            </a:pPr>
            <a:endParaRPr lang="en-US" altLang="en-US" sz="1800" dirty="0"/>
          </a:p>
        </p:txBody>
      </p:sp>
      <p:sp>
        <p:nvSpPr>
          <p:cNvPr id="4" name="TextBox 3">
            <a:extLst>
              <a:ext uri="{FF2B5EF4-FFF2-40B4-BE49-F238E27FC236}">
                <a16:creationId xmlns="" xmlns:a16="http://schemas.microsoft.com/office/drawing/2014/main" id="{384BEA73-4C1B-44DE-9E02-53D3F753FD7C}"/>
              </a:ext>
            </a:extLst>
          </p:cNvPr>
          <p:cNvSpPr txBox="1"/>
          <p:nvPr/>
        </p:nvSpPr>
        <p:spPr>
          <a:xfrm>
            <a:off x="224805" y="5497319"/>
            <a:ext cx="12192000" cy="1000884"/>
          </a:xfrm>
          <a:prstGeom prst="rect">
            <a:avLst/>
          </a:prstGeom>
          <a:noFill/>
          <a:ln>
            <a:solidFill>
              <a:srgbClr val="00B050"/>
            </a:solidFill>
          </a:ln>
        </p:spPr>
        <p:txBody>
          <a:bodyPr wrap="square" lIns="36000" tIns="36000" rIns="36000" bIns="36000" rtlCol="0">
            <a:noAutofit/>
          </a:bodyPr>
          <a:lstStyle/>
          <a:p>
            <a:r>
              <a:rPr lang="en-IE" sz="1400" dirty="0" smtClean="0">
                <a:solidFill>
                  <a:srgbClr val="70AD47">
                    <a:lumMod val="75000"/>
                  </a:srgbClr>
                </a:solidFill>
                <a:latin typeface="Calibri"/>
              </a:rPr>
              <a:t>SA2 152: </a:t>
            </a:r>
          </a:p>
          <a:p>
            <a:r>
              <a:rPr lang="en-US" altLang="en-US" sz="1400" dirty="0" smtClean="0">
                <a:solidFill>
                  <a:srgbClr val="FF0000"/>
                </a:solidFill>
                <a:latin typeface="Calibri"/>
              </a:rPr>
              <a:t>Pay more attention on sol52 in August meeting, whether controversial part can be resolved. Then decides whether to select sol52 as the conclusion or </a:t>
            </a:r>
            <a:r>
              <a:rPr lang="en-US" altLang="en-US" sz="1400" smtClean="0">
                <a:solidFill>
                  <a:srgbClr val="FF0000"/>
                </a:solidFill>
                <a:latin typeface="Calibri"/>
              </a:rPr>
              <a:t>not.</a:t>
            </a:r>
          </a:p>
          <a:p>
            <a:r>
              <a:rPr lang="en-IE" sz="1400" smtClean="0">
                <a:solidFill>
                  <a:srgbClr val="70AD47">
                    <a:lumMod val="75000"/>
                  </a:srgbClr>
                </a:solidFill>
                <a:latin typeface="Calibri"/>
              </a:rPr>
              <a:t>SA2 </a:t>
            </a:r>
            <a:r>
              <a:rPr lang="en-IE" sz="1400" dirty="0" smtClean="0">
                <a:solidFill>
                  <a:srgbClr val="70AD47">
                    <a:lumMod val="75000"/>
                  </a:srgbClr>
                </a:solidFill>
                <a:latin typeface="Calibri"/>
              </a:rPr>
              <a:t>153: Resolve controversial points and conclude.</a:t>
            </a:r>
          </a:p>
        </p:txBody>
      </p:sp>
    </p:spTree>
    <p:extLst>
      <p:ext uri="{BB962C8B-B14F-4D97-AF65-F5344CB8AC3E}">
        <p14:creationId xmlns:p14="http://schemas.microsoft.com/office/powerpoint/2010/main" xmlns="" val="3104637793"/>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schemas.microsoft.com/office/2006/documentManagement/types"/>
    <ds:schemaRef ds:uri="http://purl.org/dc/terms/"/>
    <ds:schemaRef ds:uri="http://schemas.microsoft.com/office/2006/metadata/properties"/>
    <ds:schemaRef ds:uri="http://www.w3.org/XML/1998/namespace"/>
    <ds:schemaRef ds:uri="http://purl.org/dc/dcmitype/"/>
    <ds:schemaRef ds:uri="http://purl.org/dc/elements/1.1/"/>
    <ds:schemaRef ds:uri="280d8efa-eff2-4910-88d2-79ca146720c4"/>
    <ds:schemaRef ds:uri="http://schemas.microsoft.com/office/infopath/2007/PartnerControls"/>
    <ds:schemaRef ds:uri="http://schemas.openxmlformats.org/package/2006/metadata/core-properties"/>
    <ds:schemaRef ds:uri="679a257e-872f-4c98-9e8a-0a9c104f72c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15636</TotalTime>
  <Words>2154</Words>
  <Application>Microsoft Office PowerPoint</Application>
  <PresentationFormat>自定义</PresentationFormat>
  <Paragraphs>230</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Theme</vt:lpstr>
      <vt:lpstr>FS_XRM status and plan for SA2#152e</vt:lpstr>
      <vt:lpstr>Agenda</vt:lpstr>
      <vt:lpstr>General discussion (I)</vt:lpstr>
      <vt:lpstr>General discussion (II)</vt:lpstr>
      <vt:lpstr>Status of KI#1 (Policy control enhancements to support multi-modality flows coordinated transmission for single UE)</vt:lpstr>
      <vt:lpstr>Status of KI#2 (Support the Application Synchronization and QoS Policy Coordination for Multi-modal Traffic among Multiple UEs)</vt:lpstr>
      <vt:lpstr>Status of KI#3 (5GS information exposure for XR/media Enhancements)</vt:lpstr>
      <vt:lpstr>Status of KI#4&amp;5 (PDU Set based handling)</vt:lpstr>
      <vt:lpstr>Status of KI#4&amp;5 (PDU Set based handling)</vt:lpstr>
      <vt:lpstr>Status of KI#6 (Uplink-downlink transmission coordination to meet Round-Trip latency requirements)</vt:lpstr>
      <vt:lpstr>Status of KI#7 (Policy enhancements for jitter minimization)</vt:lpstr>
      <vt:lpstr>Status of KI#8 (Enhancements to power savings for XR services)</vt:lpstr>
      <vt:lpstr>Status of KI#9 (Trade-off of QoE and Power Saving Requirements)</vt:lpstr>
      <vt:lpstr>Thank you!</vt:lpstr>
    </vt:vector>
  </TitlesOfParts>
  <Company>Huawei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FS_EDGE_Ph2 — CC 28 June 2022</dc:title>
  <dc:creator>Patrice Hédé</dc:creator>
  <cp:lastModifiedBy>cmcc1</cp:lastModifiedBy>
  <cp:revision>749</cp:revision>
  <dcterms:created xsi:type="dcterms:W3CDTF">2010-02-05T13:52:04Z</dcterms:created>
  <dcterms:modified xsi:type="dcterms:W3CDTF">2022-07-11T06:11:21Z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1656420915</vt:lpwstr>
  </property>
</Properties>
</file>