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789" r:id="rId6"/>
    <p:sldId id="791" r:id="rId7"/>
    <p:sldId id="794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26" d="100"/>
          <a:sy n="126" d="100"/>
        </p:scale>
        <p:origin x="148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152E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17 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26 Aug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WG2#152E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meeting,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17 </a:t>
            </a:r>
            <a:r>
              <a:rPr lang="en-GB" altLang="de-DE" sz="1200" baseline="0" dirty="0">
                <a:solidFill>
                  <a:schemeClr val="bg1"/>
                </a:solidFill>
              </a:rPr>
              <a:t>–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26 Aug, </a:t>
            </a:r>
            <a:r>
              <a:rPr lang="en-GB" altLang="de-DE" sz="1200" baseline="0" dirty="0">
                <a:solidFill>
                  <a:schemeClr val="bg1"/>
                </a:solidFill>
              </a:rPr>
              <a:t>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/>
              <a:t>FS_Ranging_SL</a:t>
            </a:r>
            <a:r>
              <a:rPr lang="en-US" altLang="de-DE" sz="3600" b="1" dirty="0" smtClean="0"/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2000" b="1" dirty="0" smtClean="0"/>
              <a:t>Sherry (Yang) Shen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Xiaomi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649288" y="382385"/>
            <a:ext cx="2074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S2-2206980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FS_Ranging_SL</a:t>
            </a:r>
            <a:r>
              <a:rPr lang="en-US" altLang="de-DE" sz="2800" b="1" dirty="0"/>
              <a:t> status after </a:t>
            </a:r>
            <a:r>
              <a:rPr lang="en-US" altLang="de-DE" sz="2800" b="1" dirty="0" smtClean="0"/>
              <a:t>SA2#152E </a:t>
            </a:r>
            <a:r>
              <a:rPr lang="en-US" altLang="de-DE" sz="28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101139" y="2319258"/>
            <a:ext cx="6210300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The latest TR </a:t>
            </a:r>
            <a:r>
              <a:rPr lang="en-US" altLang="de-DE" sz="1200" kern="0" dirty="0" smtClean="0"/>
              <a:t>23.700-86 </a:t>
            </a:r>
            <a:r>
              <a:rPr lang="en-US" altLang="de-DE" sz="1200" kern="0" dirty="0"/>
              <a:t>is available </a:t>
            </a:r>
            <a:r>
              <a:rPr lang="en-US" altLang="de-DE" sz="1200" kern="0" dirty="0" smtClean="0"/>
              <a:t>here:</a:t>
            </a:r>
            <a:r>
              <a:rPr lang="zh-CN" altLang="zh-CN" dirty="0" smtClean="0"/>
              <a:t> </a:t>
            </a:r>
            <a:r>
              <a:rPr lang="en-US" altLang="zh-CN" sz="1200" kern="0" dirty="0">
                <a:hlinkClick r:id="rId3"/>
              </a:rPr>
              <a:t>http://</a:t>
            </a:r>
            <a:r>
              <a:rPr lang="en-US" altLang="zh-CN" sz="1200" kern="0" dirty="0" smtClean="0">
                <a:hlinkClick r:id="rId3"/>
              </a:rPr>
              <a:t>www.3gpp.org/ftp/Specs/archive/23_series</a:t>
            </a:r>
            <a:r>
              <a:rPr lang="en-US" altLang="de-DE" sz="1200" kern="0" dirty="0" smtClean="0"/>
              <a:t>.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Total TUs requested for Study Phase is </a:t>
            </a:r>
            <a:r>
              <a:rPr lang="en-US" altLang="de-DE" sz="1200" kern="0" dirty="0" smtClean="0"/>
              <a:t>3.5 TUs. </a:t>
            </a:r>
            <a:r>
              <a:rPr lang="en-US" altLang="de-DE" sz="1200" kern="0" dirty="0" smtClean="0"/>
              <a:t>2.5 </a:t>
            </a:r>
            <a:r>
              <a:rPr lang="en-US" altLang="de-DE" sz="1200" kern="0" dirty="0" smtClean="0"/>
              <a:t>TU is </a:t>
            </a:r>
            <a:r>
              <a:rPr lang="en-US" altLang="de-DE" sz="1200" kern="0" dirty="0" smtClean="0"/>
              <a:t>used, </a:t>
            </a:r>
            <a:r>
              <a:rPr lang="en-US" altLang="de-DE" sz="1200" kern="0" dirty="0" smtClean="0"/>
              <a:t>and </a:t>
            </a:r>
            <a:r>
              <a:rPr lang="en-US" altLang="de-DE" sz="1200" kern="0" dirty="0" smtClean="0"/>
              <a:t>1 TU is </a:t>
            </a:r>
            <a:r>
              <a:rPr lang="en-US" altLang="de-DE" sz="1200" kern="0" dirty="0" smtClean="0"/>
              <a:t>remaining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Terminologies are updated for RAN alignments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5 new solutions added </a:t>
            </a:r>
            <a:r>
              <a:rPr lang="en-US" altLang="de-DE" sz="1200" dirty="0" smtClean="0"/>
              <a:t>in TR 23.700-86 </a:t>
            </a:r>
            <a:r>
              <a:rPr lang="en-US" altLang="de-DE" sz="1200" dirty="0" smtClean="0"/>
              <a:t>v0.4.0</a:t>
            </a:r>
            <a:r>
              <a:rPr lang="en-US" altLang="de-DE" sz="1200" dirty="0" smtClean="0"/>
              <a:t>.</a:t>
            </a: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 smtClean="0"/>
              <a:t>33</a:t>
            </a:r>
            <a:r>
              <a:rPr lang="de-DE" altLang="de-DE" sz="1600" b="1" kern="0" dirty="0" smtClean="0"/>
              <a:t> </a:t>
            </a:r>
            <a:r>
              <a:rPr lang="de-DE" altLang="de-DE" sz="1600" b="1" kern="0" dirty="0" smtClean="0"/>
              <a:t>solutions and their mapping to Key Issues (see the table) </a:t>
            </a:r>
            <a:endParaRPr lang="de-DE" altLang="de-DE" sz="1600" b="1" kern="0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800" b="1" dirty="0"/>
              <a:t>RAN impacts and dependencies</a:t>
            </a:r>
            <a:r>
              <a:rPr lang="en-US" altLang="zh-CN" sz="1800" dirty="0"/>
              <a:t>:</a:t>
            </a:r>
            <a:endParaRPr lang="de-DE" altLang="zh-CN" sz="18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Terminologies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RAN </a:t>
            </a:r>
            <a:r>
              <a:rPr lang="en-US" altLang="zh-CN" sz="1400" dirty="0"/>
              <a:t>impacts or dependencies identified for Key Issue #4, #5 and #8 and their corresponding solutions, i.e. Solution #3, #4, #5, #6, #7, #8, #14, #19, #26, #28, #31 and #32.</a:t>
            </a:r>
            <a:endParaRPr lang="en-US" altLang="zh-CN" sz="140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SA3 dependencies</a:t>
            </a:r>
            <a:r>
              <a:rPr lang="zh-CN" altLang="en-US" sz="1800" b="1" dirty="0"/>
              <a:t>：</a:t>
            </a:r>
            <a:endParaRPr lang="en-US" altLang="zh-CN" sz="18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altLang="zh-CN" sz="1400" dirty="0"/>
              <a:t>Privacy protection and other security aspects identified in Solution #6, #9, #11, #13, #17, #18, #19, #20, #21, #24, #25, #31 and #33.</a:t>
            </a:r>
            <a:endParaRPr lang="de-DE" altLang="zh-CN" sz="14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Contentious Issue</a:t>
            </a:r>
            <a:r>
              <a:rPr lang="de-DE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None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altLang="zh-CN" sz="1200" kern="0" dirty="0" smtClean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6074080"/>
              </p:ext>
            </p:extLst>
          </p:nvPr>
        </p:nvGraphicFramePr>
        <p:xfrm>
          <a:off x="218574" y="137712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FS_Ranging_SL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Ranging based services and </a:t>
                      </a:r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sidelink</a:t>
                      </a: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positioning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Jan, 23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SP-211647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618709"/>
              </p:ext>
            </p:extLst>
          </p:nvPr>
        </p:nvGraphicFramePr>
        <p:xfrm>
          <a:off x="6309363" y="2319258"/>
          <a:ext cx="2834637" cy="44001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487">
                  <a:extLst>
                    <a:ext uri="{9D8B030D-6E8A-4147-A177-3AD203B41FA5}">
                      <a16:colId xmlns:a16="http://schemas.microsoft.com/office/drawing/2014/main" val="3835071148"/>
                    </a:ext>
                  </a:extLst>
                </a:gridCol>
                <a:gridCol w="280697">
                  <a:extLst>
                    <a:ext uri="{9D8B030D-6E8A-4147-A177-3AD203B41FA5}">
                      <a16:colId xmlns:a16="http://schemas.microsoft.com/office/drawing/2014/main" val="896263893"/>
                    </a:ext>
                  </a:extLst>
                </a:gridCol>
                <a:gridCol w="314515">
                  <a:extLst>
                    <a:ext uri="{9D8B030D-6E8A-4147-A177-3AD203B41FA5}">
                      <a16:colId xmlns:a16="http://schemas.microsoft.com/office/drawing/2014/main" val="3801812521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3544401493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1493375446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1996434330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1893426041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160750861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2812287881"/>
                    </a:ext>
                  </a:extLst>
                </a:gridCol>
              </a:tblGrid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Key Issues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471429"/>
                  </a:ext>
                </a:extLst>
              </a:tr>
              <a:tr h="35676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Solutions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4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5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6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7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8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6075889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774504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6819295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217424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4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364826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5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552128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6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0686808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7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178644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8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600936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9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570698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10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6962899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65230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12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495688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83657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14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305527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15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257852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16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543030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17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183660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18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785458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19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526159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20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8569625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65039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22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875429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313080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24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182894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25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09647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26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112800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27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772398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28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2496730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29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588660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30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440439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5426392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32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920677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886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FS_Ranging_SL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SA2#152E </a:t>
            </a:r>
            <a:r>
              <a:rPr lang="en-US" altLang="de-DE" sz="2800" b="1" dirty="0"/>
              <a:t>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182" y="1156520"/>
            <a:ext cx="8644418" cy="29968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Focus </a:t>
            </a:r>
            <a:r>
              <a:rPr lang="de-DE" sz="1800" b="1" dirty="0"/>
              <a:t>for the Next Meeting (</a:t>
            </a:r>
            <a:r>
              <a:rPr lang="de-DE" sz="1800" b="1" dirty="0" smtClean="0"/>
              <a:t>SA2#153E</a:t>
            </a:r>
            <a:r>
              <a:rPr lang="de-DE" sz="1800" b="1" dirty="0" smtClean="0"/>
              <a:t>)</a:t>
            </a:r>
            <a:r>
              <a:rPr lang="de-DE" sz="1800" dirty="0" smtClean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No updates to Key Issues and Architecture </a:t>
            </a:r>
            <a:r>
              <a:rPr lang="en-US" altLang="zh-CN" sz="1400" dirty="0" err="1" smtClean="0"/>
              <a:t>Requirements&amp;Assumptions</a:t>
            </a:r>
            <a:r>
              <a:rPr lang="en-US" altLang="zh-CN" sz="1400" dirty="0" smtClean="0"/>
              <a:t> (except editorial changes and issues remarked with EN), continue </a:t>
            </a:r>
            <a:r>
              <a:rPr lang="en-US" altLang="zh-CN" sz="1400" dirty="0"/>
              <a:t>with </a:t>
            </a:r>
            <a:r>
              <a:rPr lang="en-US" altLang="zh-CN" sz="1400" dirty="0" smtClean="0"/>
              <a:t>definition and solution updates, </a:t>
            </a:r>
            <a:r>
              <a:rPr lang="en-US" altLang="zh-CN" sz="1400" dirty="0" smtClean="0"/>
              <a:t>start </a:t>
            </a:r>
            <a:r>
              <a:rPr lang="en-US" altLang="zh-CN" sz="1400" dirty="0" err="1" smtClean="0"/>
              <a:t>Evaluation&amp;Conclusions</a:t>
            </a:r>
            <a:r>
              <a:rPr lang="en-US" altLang="zh-CN" sz="1400" dirty="0" smtClean="0"/>
              <a:t>, new WID proposal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Last Chance of new solutions, but they will be handled with low priority.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Overall </a:t>
            </a:r>
            <a:r>
              <a:rPr lang="en-US" altLang="zh-CN" sz="1800" b="1" dirty="0"/>
              <a:t>Plan</a:t>
            </a:r>
            <a:r>
              <a:rPr lang="en-US" altLang="zh-CN" sz="1800" dirty="0"/>
              <a:t>: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800" b="1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852882"/>
            <a:ext cx="8685186" cy="3456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101010"/>
            <a:ext cx="6827838" cy="632637"/>
          </a:xfrm>
        </p:spPr>
        <p:txBody>
          <a:bodyPr/>
          <a:lstStyle/>
          <a:p>
            <a:r>
              <a:rPr lang="en-GB" altLang="zh-CN" b="1" dirty="0"/>
              <a:t>FS_Ranging_SL</a:t>
            </a:r>
            <a:r>
              <a:rPr lang="en-US" altLang="de-DE" b="1" dirty="0" smtClean="0"/>
              <a:t> </a:t>
            </a:r>
            <a:r>
              <a:rPr lang="en-US" altLang="de-DE" b="1" dirty="0"/>
              <a:t>status at </a:t>
            </a:r>
            <a:r>
              <a:rPr lang="en-US" altLang="de-DE" b="1" dirty="0" smtClean="0"/>
              <a:t>SA#97e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94759" y="2436155"/>
            <a:ext cx="8733881" cy="383401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kern="0" dirty="0"/>
              <a:t>Progress since </a:t>
            </a:r>
            <a:r>
              <a:rPr lang="de-DE" altLang="de-DE" sz="1800" kern="0" dirty="0" smtClean="0"/>
              <a:t>SA#96-e</a:t>
            </a:r>
            <a:r>
              <a:rPr lang="de-DE" altLang="de-DE" sz="1800" kern="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Terminologies are updated for RAN alignments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5 new solutions </a:t>
            </a:r>
            <a:r>
              <a:rPr lang="en-US" altLang="de-DE" sz="1400" dirty="0" smtClean="0"/>
              <a:t>added, </a:t>
            </a:r>
            <a:r>
              <a:rPr lang="en-US" altLang="de-DE" sz="1400" kern="0" dirty="0" smtClean="0"/>
              <a:t>6 solutions updated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 smtClean="0"/>
              <a:t>1 LS related to terminology alignments sent to RAN1, RAN2, RAN3</a:t>
            </a:r>
            <a:endParaRPr lang="en-US" sz="1200" kern="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kern="0" dirty="0"/>
              <a:t>RAN impacts and dependencies:</a:t>
            </a:r>
            <a:endParaRPr lang="de-DE" sz="1800" kern="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Terminologies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RAN </a:t>
            </a:r>
            <a:r>
              <a:rPr lang="en-US" altLang="zh-CN" sz="1400" dirty="0"/>
              <a:t>impacts or dependencies identified for Key Issue #4, #5 and #8 and their corresponding solutions, i.e. Solution #3, #4, #5, #6, #7, #8, #14, #19, #</a:t>
            </a:r>
            <a:r>
              <a:rPr lang="en-US" altLang="zh-CN" sz="1400" dirty="0" smtClean="0"/>
              <a:t>26, #28, #31 and #32</a:t>
            </a:r>
            <a:endParaRPr lang="en-US" altLang="zh-CN" sz="1400" strike="sngStrike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zh-CN" sz="1800" kern="0" dirty="0"/>
              <a:t>SA3 dependencies</a:t>
            </a:r>
            <a:r>
              <a:rPr lang="zh-CN" altLang="en-US" sz="1800" kern="0" dirty="0"/>
              <a:t>：</a:t>
            </a:r>
            <a:endParaRPr lang="en-US" altLang="zh-CN" sz="18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/>
              <a:t>Privacy protection and other security aspects identified in Solution </a:t>
            </a:r>
            <a:r>
              <a:rPr lang="en-GB" altLang="zh-CN" sz="1400" dirty="0" smtClean="0"/>
              <a:t>#6, #9</a:t>
            </a:r>
            <a:r>
              <a:rPr lang="en-GB" altLang="zh-CN" sz="1400" dirty="0"/>
              <a:t>, #11, #13, #17, #18, #19, #20, #21, </a:t>
            </a:r>
            <a:r>
              <a:rPr lang="en-GB" altLang="zh-CN" sz="1400" dirty="0" smtClean="0"/>
              <a:t>#24, #</a:t>
            </a:r>
            <a:r>
              <a:rPr lang="en-GB" altLang="zh-CN" sz="1400" dirty="0"/>
              <a:t>25, </a:t>
            </a:r>
            <a:r>
              <a:rPr lang="en-GB" altLang="zh-CN" sz="1400" dirty="0" smtClean="0"/>
              <a:t>#</a:t>
            </a:r>
            <a:r>
              <a:rPr lang="en-GB" altLang="zh-CN" sz="1400" dirty="0"/>
              <a:t>31 and #</a:t>
            </a:r>
            <a:r>
              <a:rPr lang="en-GB" altLang="zh-CN" sz="1400" dirty="0" smtClean="0"/>
              <a:t>33</a:t>
            </a:r>
            <a:endParaRPr lang="de-DE" sz="1400" kern="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kern="0" dirty="0" smtClean="0"/>
              <a:t>Next </a:t>
            </a:r>
            <a:r>
              <a:rPr lang="de-DE" sz="1800" kern="0" dirty="0"/>
              <a:t>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 updates to Key Issues and Architecture </a:t>
            </a:r>
            <a:r>
              <a:rPr lang="en-US" altLang="zh-CN" sz="1400" dirty="0" err="1"/>
              <a:t>Requirements&amp;Assumptions</a:t>
            </a:r>
            <a:r>
              <a:rPr lang="en-US" altLang="zh-CN" sz="1400" dirty="0"/>
              <a:t> (except editorial changes and issues remarked with EN), continue with definition and solution updates, start </a:t>
            </a:r>
            <a:r>
              <a:rPr lang="en-US" altLang="zh-CN" sz="1400" dirty="0" err="1"/>
              <a:t>Evaluation&amp;Conclusions</a:t>
            </a:r>
            <a:r>
              <a:rPr lang="en-US" altLang="zh-CN" sz="1400" dirty="0"/>
              <a:t>, new WID proposal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Last Chance of new solutions, but they will be handled with low priority.</a:t>
            </a:r>
            <a:endParaRPr lang="de-DE" altLang="zh-CN" sz="140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200" kern="0" dirty="0" smtClean="0"/>
              <a:t> </a:t>
            </a:r>
            <a:endParaRPr lang="en-US" altLang="zh-CN" sz="1200" kern="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B10A562C-532A-4352-8C11-1D756D997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9615150"/>
              </p:ext>
            </p:extLst>
          </p:nvPr>
        </p:nvGraphicFramePr>
        <p:xfrm>
          <a:off x="170675" y="1398888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FS_Ranging_SL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Ranging based services and </a:t>
                      </a:r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sidelink</a:t>
                      </a: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positioning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Jan, 23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SP-211647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dcc30912-d230-4cc2-b11f-bb5ca2a6b6f5"/>
    <ds:schemaRef ds:uri="http://schemas.microsoft.com/office/2006/metadata/properties"/>
    <ds:schemaRef ds:uri="http://purl.org/dc/dcmitype/"/>
    <ds:schemaRef ds:uri="http://schemas.microsoft.com/office/infopath/2007/PartnerControls"/>
    <ds:schemaRef ds:uri="09cef1fd-e61b-4dbf-b745-21988b13f97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44539</TotalTime>
  <Words>833</Words>
  <Application>Microsoft Office PowerPoint</Application>
  <PresentationFormat>全屏显示(4:3)</PresentationFormat>
  <Paragraphs>366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 </vt:lpstr>
      <vt:lpstr>Malgun Gothic</vt:lpstr>
      <vt:lpstr>宋体</vt:lpstr>
      <vt:lpstr>Arial</vt:lpstr>
      <vt:lpstr>Calibri</vt:lpstr>
      <vt:lpstr>Times New Roman</vt:lpstr>
      <vt:lpstr>Office Theme</vt:lpstr>
      <vt:lpstr>FS_Ranging_SL Status Report</vt:lpstr>
      <vt:lpstr>FS_Ranging_SL status after SA2#152E (1/2)</vt:lpstr>
      <vt:lpstr>FS_Ranging_SL status after SA2#152E (2/2)</vt:lpstr>
      <vt:lpstr>FS_Ranging_SL status at SA#97e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S2-2207120</cp:lastModifiedBy>
  <cp:revision>1889</cp:revision>
  <dcterms:created xsi:type="dcterms:W3CDTF">2008-08-30T09:32:10Z</dcterms:created>
  <dcterms:modified xsi:type="dcterms:W3CDTF">2022-08-30T09:13:38Z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