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7"/>
  </p:notesMasterIdLst>
  <p:sldIdLst>
    <p:sldId id="1104" r:id="rId3"/>
    <p:sldId id="874" r:id="rId4"/>
    <p:sldId id="1102" r:id="rId5"/>
    <p:sldId id="1105" r:id="rId6"/>
  </p:sldIdLst>
  <p:sldSz cx="14995525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657"/>
    <a:srgbClr val="0066FF"/>
    <a:srgbClr val="92D050"/>
    <a:srgbClr val="C5C5C5"/>
    <a:srgbClr val="C800BE"/>
    <a:srgbClr val="FA7100"/>
    <a:srgbClr val="FFA7A7"/>
    <a:srgbClr val="53FFA1"/>
    <a:srgbClr val="FF5B5B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97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5563" y="1143000"/>
            <a:ext cx="6746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1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j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17"/>
            <a:ext cx="13625855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6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84840" y="1440000"/>
            <a:ext cx="13625855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01" indent="-306901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2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66" indent="-302667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52" indent="-228587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599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59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15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8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497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679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15787" y="6198577"/>
            <a:ext cx="1654940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691" y="372352"/>
            <a:ext cx="13495974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685697" y="717056"/>
            <a:ext cx="13492774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2269969" y="6319707"/>
            <a:ext cx="2517598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599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j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33166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72" y="18"/>
            <a:ext cx="6328839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668" y="2130447"/>
            <a:ext cx="12746197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6260" y="3839308"/>
            <a:ext cx="1049686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66" indent="0" algn="ctr">
              <a:buNone/>
              <a:defRPr/>
            </a:lvl2pPr>
            <a:lvl3pPr marL="1219133" indent="0" algn="ctr">
              <a:buNone/>
              <a:defRPr/>
            </a:lvl3pPr>
            <a:lvl4pPr marL="1828697" indent="0" algn="ctr">
              <a:buNone/>
              <a:defRPr/>
            </a:lvl4pPr>
            <a:lvl5pPr marL="2438263" indent="0" algn="ctr">
              <a:buNone/>
              <a:defRPr/>
            </a:lvl5pPr>
            <a:lvl6pPr marL="3047830" indent="0" algn="ctr">
              <a:buNone/>
              <a:defRPr/>
            </a:lvl6pPr>
            <a:lvl7pPr marL="3657396" indent="0" algn="ctr">
              <a:buNone/>
              <a:defRPr/>
            </a:lvl7pPr>
            <a:lvl8pPr marL="4266963" indent="0" algn="ctr">
              <a:buNone/>
              <a:defRPr/>
            </a:lvl8pPr>
            <a:lvl9pPr marL="4876529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C5E5EFE4-EEED-4067-9F76-AC2A2D7669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02" y="0"/>
            <a:ext cx="2396398" cy="149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76" indent="-457176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n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40" y="1440000"/>
            <a:ext cx="13625855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684840" y="1435200"/>
            <a:ext cx="13625855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684840" y="1435200"/>
            <a:ext cx="13625855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7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733914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733914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684837" y="1440000"/>
            <a:ext cx="6576779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5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72178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0059990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684362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10056747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5368935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9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191669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698494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1205324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778406" y="6422400"/>
            <a:ext cx="7438725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687302" y="6417413"/>
            <a:ext cx="413264" cy="168188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  <p:sldLayoutId id="2147483695" r:id="rId13"/>
  </p:sldLayoutIdLst>
  <p:hf hdr="0" dt="0"/>
  <p:txStyles>
    <p:titleStyle>
      <a:lvl1pPr algn="l" defTabSz="1219133" rtl="0" eaLnBrk="1" latinLnBrk="0" hangingPunct="1">
        <a:spcBef>
          <a:spcPct val="0"/>
        </a:spcBef>
        <a:buNone/>
        <a:defRPr sz="2666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6" indent="-457176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44" indent="-380978" algn="l" defTabSz="1219133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2" kern="1200">
          <a:solidFill>
            <a:schemeClr val="tx1"/>
          </a:solidFill>
          <a:latin typeface="+mn-lt"/>
          <a:ea typeface="+mn-ea"/>
          <a:cs typeface="+mn-cs"/>
        </a:defRPr>
      </a:lvl2pPr>
      <a:lvl3pPr marL="1523915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1" kern="1200">
          <a:solidFill>
            <a:schemeClr val="tx1"/>
          </a:solidFill>
          <a:latin typeface="+mn-lt"/>
          <a:ea typeface="+mn-ea"/>
          <a:cs typeface="+mn-cs"/>
        </a:defRPr>
      </a:lvl3pPr>
      <a:lvl4pPr marL="2133481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6" kern="1200">
          <a:solidFill>
            <a:schemeClr val="tx1"/>
          </a:solidFill>
          <a:latin typeface="+mn-lt"/>
          <a:ea typeface="+mn-ea"/>
          <a:cs typeface="+mn-cs"/>
        </a:defRPr>
      </a:lvl4pPr>
      <a:lvl5pPr marL="2743047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»"/>
        <a:defRPr sz="2666" kern="1200">
          <a:solidFill>
            <a:schemeClr val="tx1"/>
          </a:solidFill>
          <a:latin typeface="+mn-lt"/>
          <a:ea typeface="+mn-ea"/>
          <a:cs typeface="+mn-cs"/>
        </a:defRPr>
      </a:lvl5pPr>
      <a:lvl6pPr marL="3352613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2179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1745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1311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6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97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3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9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29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53009" y="228600"/>
            <a:ext cx="984602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96641" y="1454152"/>
            <a:ext cx="13756312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701131" y="3304123"/>
            <a:ext cx="1277189" cy="30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1B2C798-C6B2-4522-A8CF-E337BBB7A7E8}"/>
              </a:ext>
            </a:extLst>
          </p:cNvPr>
          <p:cNvSpPr txBox="1">
            <a:spLocks/>
          </p:cNvSpPr>
          <p:nvPr userDrawn="1"/>
        </p:nvSpPr>
        <p:spPr>
          <a:xfrm>
            <a:off x="14534136" y="6609919"/>
            <a:ext cx="413264" cy="168188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66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33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697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263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76" indent="-457176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2">
          <a:solidFill>
            <a:schemeClr val="tx1"/>
          </a:solidFill>
          <a:latin typeface="+mn-lt"/>
          <a:ea typeface="+mn-ea"/>
          <a:cs typeface="+mn-cs"/>
        </a:defRPr>
      </a:lvl1pPr>
      <a:lvl2pPr marL="990544" indent="-380978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1">
          <a:solidFill>
            <a:schemeClr val="tx1"/>
          </a:solidFill>
          <a:latin typeface="+mn-lt"/>
        </a:defRPr>
      </a:lvl2pPr>
      <a:lvl3pPr marL="1523915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6">
          <a:solidFill>
            <a:schemeClr val="tx1"/>
          </a:solidFill>
          <a:latin typeface="+mn-lt"/>
        </a:defRPr>
      </a:lvl3pPr>
      <a:lvl4pPr marL="2133481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6">
          <a:solidFill>
            <a:schemeClr val="tx1"/>
          </a:solidFill>
          <a:latin typeface="+mn-lt"/>
        </a:defRPr>
      </a:lvl4pPr>
      <a:lvl5pPr marL="2743047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2">
          <a:solidFill>
            <a:schemeClr val="tx1"/>
          </a:solidFill>
          <a:latin typeface="+mn-lt"/>
        </a:defRPr>
      </a:lvl5pPr>
      <a:lvl6pPr marL="3352613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6pPr>
      <a:lvl7pPr marL="3962179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7pPr>
      <a:lvl8pPr marL="4571745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8pPr>
      <a:lvl9pPr marL="5181311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6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97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3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9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29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228601"/>
            <a:ext cx="12395200" cy="675167"/>
          </a:xfrm>
        </p:spPr>
        <p:txBody>
          <a:bodyPr/>
          <a:lstStyle/>
          <a:p>
            <a:r>
              <a:rPr lang="en-GB" altLang="zh-CN" sz="4267" b="1" dirty="0">
                <a:solidFill>
                  <a:srgbClr val="FF0000"/>
                </a:solidFill>
              </a:rPr>
              <a:t>FS_Ranging_SL</a:t>
            </a:r>
            <a:r>
              <a:rPr lang="en-US" altLang="de-DE" sz="4267" b="1" dirty="0">
                <a:solidFill>
                  <a:srgbClr val="FF0000"/>
                </a:solidFill>
              </a:rPr>
              <a:t> status after </a:t>
            </a:r>
            <a:r>
              <a:rPr lang="en-US" altLang="de-DE" sz="4267" b="1" dirty="0" smtClean="0">
                <a:solidFill>
                  <a:srgbClr val="FF0000"/>
                </a:solidFill>
              </a:rPr>
              <a:t>SA2#151E</a:t>
            </a:r>
            <a:endParaRPr lang="en-US" sz="4267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1088495" y="2367154"/>
            <a:ext cx="7716838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The latest TR </a:t>
            </a:r>
            <a:r>
              <a:rPr lang="en-US" altLang="de-DE" sz="1200" kern="0" dirty="0"/>
              <a:t>23.700-86 </a:t>
            </a:r>
            <a:r>
              <a:rPr lang="en-US" altLang="de-DE" sz="1200" kern="0" dirty="0"/>
              <a:t>is available </a:t>
            </a:r>
            <a:r>
              <a:rPr lang="en-US" altLang="de-DE" sz="1200" kern="0" dirty="0"/>
              <a:t>here:</a:t>
            </a:r>
            <a:r>
              <a:rPr lang="zh-CN" altLang="zh-CN" dirty="0"/>
              <a:t> </a:t>
            </a:r>
            <a:r>
              <a:rPr lang="en-US" altLang="zh-CN" sz="1200" kern="0" dirty="0">
                <a:hlinkClick r:id="rId3"/>
              </a:rPr>
              <a:t>http://</a:t>
            </a:r>
            <a:r>
              <a:rPr lang="en-US" altLang="zh-CN" sz="1200" kern="0" dirty="0">
                <a:hlinkClick r:id="rId3"/>
              </a:rPr>
              <a:t>www.3gpp.org/ftp/Specs/archive/23_series</a:t>
            </a:r>
            <a:r>
              <a:rPr lang="en-US" altLang="de-DE" sz="1200" kern="0" dirty="0"/>
              <a:t>.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Total TUs requested for Study Phase is </a:t>
            </a:r>
            <a:r>
              <a:rPr lang="en-US" altLang="de-DE" sz="1200" kern="0" dirty="0"/>
              <a:t>3.5 TUs. </a:t>
            </a:r>
            <a:r>
              <a:rPr lang="en-US" altLang="de-DE" sz="1200" kern="0" dirty="0"/>
              <a:t>2</a:t>
            </a:r>
            <a:r>
              <a:rPr lang="en-US" altLang="de-DE" sz="1200" kern="0" dirty="0"/>
              <a:t> TU is used (0.5 TU used in SA2#150E </a:t>
            </a:r>
            <a:r>
              <a:rPr lang="en-US" altLang="de-DE" sz="1200" kern="0" dirty="0"/>
              <a:t>and 1</a:t>
            </a:r>
            <a:r>
              <a:rPr lang="en-US" altLang="de-DE" sz="1200" kern="0" dirty="0"/>
              <a:t> </a:t>
            </a:r>
            <a:r>
              <a:rPr lang="en-US" altLang="de-DE" sz="1200" kern="0" dirty="0"/>
              <a:t>TU used in </a:t>
            </a:r>
            <a:r>
              <a:rPr lang="en-US" altLang="de-DE" sz="1200" kern="0" dirty="0"/>
              <a:t>SA2#151E </a:t>
            </a:r>
            <a:r>
              <a:rPr lang="en-US" altLang="de-DE" sz="1200" kern="0" dirty="0"/>
              <a:t>), </a:t>
            </a:r>
            <a:r>
              <a:rPr lang="en-US" altLang="de-DE" sz="1200" kern="0" dirty="0"/>
              <a:t>and 1.5 TUs </a:t>
            </a:r>
            <a:r>
              <a:rPr lang="en-US" altLang="de-DE" sz="1200" kern="0" dirty="0"/>
              <a:t>are </a:t>
            </a:r>
            <a:r>
              <a:rPr lang="en-US" altLang="de-DE" sz="1200" kern="0" dirty="0"/>
              <a:t>remaining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General reference architecture agreed and documented.</a:t>
            </a: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8 Key Issues and 28 Solutions documented in TR 23.700-86 </a:t>
            </a:r>
            <a:r>
              <a:rPr lang="en-US" altLang="de-DE" sz="1200" dirty="0" smtClean="0"/>
              <a:t>v0.3.0</a:t>
            </a:r>
            <a:r>
              <a:rPr lang="en-US" altLang="de-DE" sz="1200" dirty="0"/>
              <a:t>.</a:t>
            </a: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8 Key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Key Issue #1: Support of </a:t>
            </a:r>
            <a:r>
              <a:rPr lang="en-US" altLang="de-DE" sz="1200" kern="0" dirty="0" err="1"/>
              <a:t>authorisation</a:t>
            </a:r>
            <a:r>
              <a:rPr lang="en-US" altLang="de-DE" sz="1200" kern="0" dirty="0"/>
              <a:t> and policy/parameter provisioning to </a:t>
            </a:r>
            <a:r>
              <a:rPr lang="en-US" altLang="de-DE" sz="1200" kern="0" dirty="0"/>
              <a:t>UE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Key </a:t>
            </a:r>
            <a:r>
              <a:rPr lang="en-US" altLang="de-DE" sz="1200" kern="0" dirty="0"/>
              <a:t>Issue #2: Ranging service operation procedure with the assistance of another </a:t>
            </a:r>
            <a:r>
              <a:rPr lang="en-US" altLang="de-DE" sz="1200" kern="0" dirty="0"/>
              <a:t>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Key </a:t>
            </a:r>
            <a:r>
              <a:rPr lang="en-US" altLang="de-DE" sz="1200" kern="0" dirty="0"/>
              <a:t>Issue #3: Ranging/</a:t>
            </a:r>
            <a:r>
              <a:rPr lang="en-US" altLang="de-DE" sz="1200" kern="0" dirty="0" err="1"/>
              <a:t>Sidelink</a:t>
            </a:r>
            <a:r>
              <a:rPr lang="en-US" altLang="de-DE" sz="1200" kern="0" dirty="0"/>
              <a:t> Positioning device </a:t>
            </a:r>
            <a:r>
              <a:rPr lang="en-US" altLang="de-DE" sz="1200" kern="0" dirty="0"/>
              <a:t>discovery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Key </a:t>
            </a:r>
            <a:r>
              <a:rPr lang="en-US" altLang="de-DE" sz="1200" kern="0" dirty="0"/>
              <a:t>issue #4: Control of Operations for Ranging/</a:t>
            </a:r>
            <a:r>
              <a:rPr lang="en-US" altLang="de-DE" sz="1200" kern="0" dirty="0" err="1"/>
              <a:t>Sidelink</a:t>
            </a:r>
            <a:r>
              <a:rPr lang="en-US" altLang="de-DE" sz="1200" kern="0" dirty="0"/>
              <a:t> </a:t>
            </a:r>
            <a:r>
              <a:rPr lang="en-US" altLang="de-DE" sz="1200" kern="0" dirty="0"/>
              <a:t>position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Key </a:t>
            </a:r>
            <a:r>
              <a:rPr lang="en-US" altLang="de-DE" sz="1200" kern="0" dirty="0"/>
              <a:t>Issue #5: Network assisted </a:t>
            </a:r>
            <a:r>
              <a:rPr lang="en-US" altLang="de-DE" sz="1200" kern="0" dirty="0" err="1"/>
              <a:t>Sidelink</a:t>
            </a:r>
            <a:r>
              <a:rPr lang="en-US" altLang="de-DE" sz="1200" kern="0" dirty="0"/>
              <a:t> Positioning for In Network Coverage and Partial Network </a:t>
            </a:r>
            <a:r>
              <a:rPr lang="en-US" altLang="de-DE" sz="1200" kern="0" dirty="0"/>
              <a:t>Coverage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Key </a:t>
            </a:r>
            <a:r>
              <a:rPr lang="en-US" altLang="de-DE" sz="1200" kern="0" dirty="0"/>
              <a:t>Issue #6: Ranging and </a:t>
            </a:r>
            <a:r>
              <a:rPr lang="en-US" altLang="de-DE" sz="1200" kern="0" dirty="0" err="1"/>
              <a:t>sidelink</a:t>
            </a:r>
            <a:r>
              <a:rPr lang="en-US" altLang="de-DE" sz="1200" kern="0" dirty="0"/>
              <a:t> positioning service exposure to a </a:t>
            </a:r>
            <a:r>
              <a:rPr lang="en-US" altLang="de-DE" sz="1200" kern="0" dirty="0"/>
              <a:t>UE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Key </a:t>
            </a:r>
            <a:r>
              <a:rPr lang="en-US" altLang="de-DE" sz="1200" kern="0" dirty="0"/>
              <a:t>Issue #7: Ranging/</a:t>
            </a:r>
            <a:r>
              <a:rPr lang="en-US" altLang="de-DE" sz="1200" kern="0" dirty="0" err="1"/>
              <a:t>Sidelink</a:t>
            </a:r>
            <a:r>
              <a:rPr lang="en-US" altLang="de-DE" sz="1200" kern="0" dirty="0"/>
              <a:t> Positioning service exposure to Application server and for network assisted </a:t>
            </a:r>
            <a:r>
              <a:rPr lang="en-US" altLang="de-DE" sz="1200" kern="0" dirty="0" err="1"/>
              <a:t>sidelink</a:t>
            </a:r>
            <a:r>
              <a:rPr lang="en-US" altLang="de-DE" sz="1200" kern="0" dirty="0"/>
              <a:t> positioning	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Key </a:t>
            </a:r>
            <a:r>
              <a:rPr lang="en-US" altLang="de-DE" sz="1200" kern="0" dirty="0"/>
              <a:t>Issue #8:  Service Authorization to NG-RAN	</a:t>
            </a:r>
            <a:endParaRPr lang="de-DE" altLang="de-DE" sz="16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28 solutions and their mapping to Key Issues (see the table) 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altLang="zh-CN" sz="12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080182"/>
              </p:ext>
            </p:extLst>
          </p:nvPr>
        </p:nvGraphicFramePr>
        <p:xfrm>
          <a:off x="1256271" y="1042473"/>
          <a:ext cx="13035463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2342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0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FS_Ranging_SL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Ranging based services and </a:t>
                      </a:r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positioning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174542"/>
              </p:ext>
            </p:extLst>
          </p:nvPr>
        </p:nvGraphicFramePr>
        <p:xfrm>
          <a:off x="9176701" y="2363641"/>
          <a:ext cx="5115033" cy="4251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2449">
                  <a:extLst>
                    <a:ext uri="{9D8B030D-6E8A-4147-A177-3AD203B41FA5}">
                      <a16:colId xmlns:a16="http://schemas.microsoft.com/office/drawing/2014/main" val="3321723567"/>
                    </a:ext>
                  </a:extLst>
                </a:gridCol>
                <a:gridCol w="506512">
                  <a:extLst>
                    <a:ext uri="{9D8B030D-6E8A-4147-A177-3AD203B41FA5}">
                      <a16:colId xmlns:a16="http://schemas.microsoft.com/office/drawing/2014/main" val="1559112922"/>
                    </a:ext>
                  </a:extLst>
                </a:gridCol>
                <a:gridCol w="567538">
                  <a:extLst>
                    <a:ext uri="{9D8B030D-6E8A-4147-A177-3AD203B41FA5}">
                      <a16:colId xmlns:a16="http://schemas.microsoft.com/office/drawing/2014/main" val="836165717"/>
                    </a:ext>
                  </a:extLst>
                </a:gridCol>
                <a:gridCol w="568089">
                  <a:extLst>
                    <a:ext uri="{9D8B030D-6E8A-4147-A177-3AD203B41FA5}">
                      <a16:colId xmlns:a16="http://schemas.microsoft.com/office/drawing/2014/main" val="176866658"/>
                    </a:ext>
                  </a:extLst>
                </a:gridCol>
                <a:gridCol w="568089">
                  <a:extLst>
                    <a:ext uri="{9D8B030D-6E8A-4147-A177-3AD203B41FA5}">
                      <a16:colId xmlns:a16="http://schemas.microsoft.com/office/drawing/2014/main" val="538813663"/>
                    </a:ext>
                  </a:extLst>
                </a:gridCol>
                <a:gridCol w="568089">
                  <a:extLst>
                    <a:ext uri="{9D8B030D-6E8A-4147-A177-3AD203B41FA5}">
                      <a16:colId xmlns:a16="http://schemas.microsoft.com/office/drawing/2014/main" val="3808403551"/>
                    </a:ext>
                  </a:extLst>
                </a:gridCol>
                <a:gridCol w="568089">
                  <a:extLst>
                    <a:ext uri="{9D8B030D-6E8A-4147-A177-3AD203B41FA5}">
                      <a16:colId xmlns:a16="http://schemas.microsoft.com/office/drawing/2014/main" val="2161829719"/>
                    </a:ext>
                  </a:extLst>
                </a:gridCol>
                <a:gridCol w="568089">
                  <a:extLst>
                    <a:ext uri="{9D8B030D-6E8A-4147-A177-3AD203B41FA5}">
                      <a16:colId xmlns:a16="http://schemas.microsoft.com/office/drawing/2014/main" val="755466163"/>
                    </a:ext>
                  </a:extLst>
                </a:gridCol>
                <a:gridCol w="568089">
                  <a:extLst>
                    <a:ext uri="{9D8B030D-6E8A-4147-A177-3AD203B41FA5}">
                      <a16:colId xmlns:a16="http://schemas.microsoft.com/office/drawing/2014/main" val="4050045877"/>
                    </a:ext>
                  </a:extLst>
                </a:gridCol>
              </a:tblGrid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Key Issues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056660"/>
                  </a:ext>
                </a:extLst>
              </a:tr>
              <a:tr h="26760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Solutions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1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2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3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4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5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6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7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8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24914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4802704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5822911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8572768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4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2493252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5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8907101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4211544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6043838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5246250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9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1499086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8196378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11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X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8399304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12</a:t>
                      </a:r>
                      <a:endParaRPr lang="zh-CN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0489168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13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5155566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14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2937409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15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2641350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16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5885390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17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6437736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18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6251650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19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991289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0651050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21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9660222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22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8852709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23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3725103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24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3407464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25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8556965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26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016844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27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6185331"/>
                  </a:ext>
                </a:extLst>
              </a:tr>
              <a:tr h="1338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28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X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1150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97514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Title 1">
            <a:extLst>
              <a:ext uri="{FF2B5EF4-FFF2-40B4-BE49-F238E27FC236}">
                <a16:creationId xmlns:a16="http://schemas.microsoft.com/office/drawing/2014/main" id="{ED202260-4FEC-490C-8680-4D82A94BF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182" y="239468"/>
            <a:ext cx="8455818" cy="719719"/>
          </a:xfrm>
        </p:spPr>
        <p:txBody>
          <a:bodyPr/>
          <a:lstStyle/>
          <a:p>
            <a:pPr eaLnBrk="1" hangingPunct="1"/>
            <a:r>
              <a:rPr lang="en-US" altLang="en-US" b="1" dirty="0" err="1" smtClean="0"/>
              <a:t>FS_Ranging_SL</a:t>
            </a:r>
            <a:r>
              <a:rPr lang="en-US" altLang="en-US" b="1" dirty="0" smtClean="0"/>
              <a:t> Work </a:t>
            </a:r>
            <a:r>
              <a:rPr lang="en-US" altLang="en-US" b="1" dirty="0" smtClean="0"/>
              <a:t>Plan (Current)</a:t>
            </a:r>
            <a:endParaRPr lang="en-US" altLang="en-US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-74509" y="2395525"/>
            <a:ext cx="43010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dirty="0" smtClean="0"/>
              <a:t>TR Skeleton, Scope</a:t>
            </a:r>
          </a:p>
          <a:p>
            <a:pPr algn="r">
              <a:lnSpc>
                <a:spcPct val="150000"/>
              </a:lnSpc>
            </a:pPr>
            <a:r>
              <a:rPr lang="en-US" altLang="zh-CN" dirty="0" smtClean="0"/>
              <a:t>Reference &amp; Definition</a:t>
            </a:r>
          </a:p>
          <a:p>
            <a:pPr algn="r">
              <a:lnSpc>
                <a:spcPct val="150000"/>
              </a:lnSpc>
            </a:pPr>
            <a:r>
              <a:rPr lang="en-US" altLang="zh-CN" dirty="0" smtClean="0"/>
              <a:t>Architecture requirement &amp; assumptions</a:t>
            </a:r>
          </a:p>
          <a:p>
            <a:pPr algn="r">
              <a:lnSpc>
                <a:spcPct val="150000"/>
              </a:lnSpc>
            </a:pPr>
            <a:r>
              <a:rPr lang="en-US" altLang="zh-CN" dirty="0" smtClean="0"/>
              <a:t>Key Issue</a:t>
            </a:r>
          </a:p>
          <a:p>
            <a:pPr algn="r">
              <a:lnSpc>
                <a:spcPct val="150000"/>
              </a:lnSpc>
            </a:pPr>
            <a:r>
              <a:rPr lang="en-US" altLang="zh-CN" dirty="0"/>
              <a:t>S</a:t>
            </a:r>
            <a:r>
              <a:rPr lang="en-US" altLang="zh-CN" dirty="0" smtClean="0"/>
              <a:t>olution</a:t>
            </a:r>
          </a:p>
          <a:p>
            <a:pPr algn="r">
              <a:lnSpc>
                <a:spcPct val="150000"/>
              </a:lnSpc>
            </a:pPr>
            <a:r>
              <a:rPr lang="en-US" altLang="zh-CN" dirty="0" smtClean="0"/>
              <a:t>Evaluation &amp; Conclusion</a:t>
            </a:r>
          </a:p>
          <a:p>
            <a:pPr algn="r">
              <a:lnSpc>
                <a:spcPct val="150000"/>
              </a:lnSpc>
            </a:pPr>
            <a:r>
              <a:rPr lang="en-US" altLang="zh-CN" dirty="0" smtClean="0">
                <a:solidFill>
                  <a:schemeClr val="tx2"/>
                </a:solidFill>
              </a:rPr>
              <a:t>WID Approval</a:t>
            </a:r>
          </a:p>
          <a:p>
            <a:pPr algn="r">
              <a:lnSpc>
                <a:spcPct val="150000"/>
              </a:lnSpc>
            </a:pPr>
            <a:r>
              <a:rPr lang="en-US" altLang="zh-CN" dirty="0" smtClean="0">
                <a:solidFill>
                  <a:schemeClr val="tx2"/>
                </a:solidFill>
              </a:rPr>
              <a:t>TS Development</a:t>
            </a:r>
            <a:endParaRPr lang="zh-CN" altLang="en-US" dirty="0">
              <a:solidFill>
                <a:schemeClr val="tx2"/>
              </a:solidFill>
            </a:endParaRPr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151083"/>
              </p:ext>
            </p:extLst>
          </p:nvPr>
        </p:nvGraphicFramePr>
        <p:xfrm>
          <a:off x="4226556" y="2076874"/>
          <a:ext cx="9769760" cy="3655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220">
                  <a:extLst>
                    <a:ext uri="{9D8B030D-6E8A-4147-A177-3AD203B41FA5}">
                      <a16:colId xmlns:a16="http://schemas.microsoft.com/office/drawing/2014/main" val="3352592137"/>
                    </a:ext>
                  </a:extLst>
                </a:gridCol>
                <a:gridCol w="1221220">
                  <a:extLst>
                    <a:ext uri="{9D8B030D-6E8A-4147-A177-3AD203B41FA5}">
                      <a16:colId xmlns:a16="http://schemas.microsoft.com/office/drawing/2014/main" val="3963324647"/>
                    </a:ext>
                  </a:extLst>
                </a:gridCol>
                <a:gridCol w="1221220">
                  <a:extLst>
                    <a:ext uri="{9D8B030D-6E8A-4147-A177-3AD203B41FA5}">
                      <a16:colId xmlns:a16="http://schemas.microsoft.com/office/drawing/2014/main" val="506020071"/>
                    </a:ext>
                  </a:extLst>
                </a:gridCol>
                <a:gridCol w="1221220">
                  <a:extLst>
                    <a:ext uri="{9D8B030D-6E8A-4147-A177-3AD203B41FA5}">
                      <a16:colId xmlns:a16="http://schemas.microsoft.com/office/drawing/2014/main" val="3021107556"/>
                    </a:ext>
                  </a:extLst>
                </a:gridCol>
                <a:gridCol w="1221220">
                  <a:extLst>
                    <a:ext uri="{9D8B030D-6E8A-4147-A177-3AD203B41FA5}">
                      <a16:colId xmlns:a16="http://schemas.microsoft.com/office/drawing/2014/main" val="536704446"/>
                    </a:ext>
                  </a:extLst>
                </a:gridCol>
                <a:gridCol w="1221220">
                  <a:extLst>
                    <a:ext uri="{9D8B030D-6E8A-4147-A177-3AD203B41FA5}">
                      <a16:colId xmlns:a16="http://schemas.microsoft.com/office/drawing/2014/main" val="781170558"/>
                    </a:ext>
                  </a:extLst>
                </a:gridCol>
                <a:gridCol w="1221220">
                  <a:extLst>
                    <a:ext uri="{9D8B030D-6E8A-4147-A177-3AD203B41FA5}">
                      <a16:colId xmlns:a16="http://schemas.microsoft.com/office/drawing/2014/main" val="610787209"/>
                    </a:ext>
                  </a:extLst>
                </a:gridCol>
                <a:gridCol w="1221220">
                  <a:extLst>
                    <a:ext uri="{9D8B030D-6E8A-4147-A177-3AD203B41FA5}">
                      <a16:colId xmlns:a16="http://schemas.microsoft.com/office/drawing/2014/main" val="2395244424"/>
                    </a:ext>
                  </a:extLst>
                </a:gridCol>
              </a:tblGrid>
              <a:tr h="406150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013778"/>
                  </a:ext>
                </a:extLst>
              </a:tr>
              <a:tr h="40615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012547"/>
                  </a:ext>
                </a:extLst>
              </a:tr>
              <a:tr h="406150"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 smtClean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585641"/>
                  </a:ext>
                </a:extLst>
              </a:tr>
              <a:tr h="406150"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453948"/>
                  </a:ext>
                </a:extLst>
              </a:tr>
              <a:tr h="406150"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024318"/>
                  </a:ext>
                </a:extLst>
              </a:tr>
              <a:tr h="40615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kern="12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689250"/>
                  </a:ext>
                </a:extLst>
              </a:tr>
              <a:tr h="406150">
                <a:tc>
                  <a:txBody>
                    <a:bodyPr/>
                    <a:lstStyle/>
                    <a:p>
                      <a:endParaRPr lang="zh-CN" altLang="en-US" sz="2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 smtClean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602808"/>
                  </a:ext>
                </a:extLst>
              </a:tr>
              <a:tr h="406150">
                <a:tc>
                  <a:txBody>
                    <a:bodyPr/>
                    <a:lstStyle/>
                    <a:p>
                      <a:endParaRPr lang="zh-CN" altLang="en-US" sz="2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44335744"/>
                  </a:ext>
                </a:extLst>
              </a:tr>
              <a:tr h="406150">
                <a:tc>
                  <a:txBody>
                    <a:bodyPr/>
                    <a:lstStyle/>
                    <a:p>
                      <a:endParaRPr lang="zh-CN" altLang="en-US" sz="2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975444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BF5E871-8602-48B9-8AEE-2BB38E66B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544438"/>
              </p:ext>
            </p:extLst>
          </p:nvPr>
        </p:nvGraphicFramePr>
        <p:xfrm>
          <a:off x="330499" y="1892605"/>
          <a:ext cx="13665817" cy="579663"/>
        </p:xfrm>
        <a:graphic>
          <a:graphicData uri="http://schemas.openxmlformats.org/drawingml/2006/table">
            <a:tbl>
              <a:tblPr/>
              <a:tblGrid>
                <a:gridCol w="1101284">
                  <a:extLst>
                    <a:ext uri="{9D8B030D-6E8A-4147-A177-3AD203B41FA5}">
                      <a16:colId xmlns:a16="http://schemas.microsoft.com/office/drawing/2014/main" val="2271092161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3696661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81478946"/>
                    </a:ext>
                  </a:extLst>
                </a:gridCol>
                <a:gridCol w="930416">
                  <a:extLst>
                    <a:ext uri="{9D8B030D-6E8A-4147-A177-3AD203B41FA5}">
                      <a16:colId xmlns:a16="http://schemas.microsoft.com/office/drawing/2014/main" val="1895195791"/>
                    </a:ext>
                  </a:extLst>
                </a:gridCol>
                <a:gridCol w="1202266">
                  <a:extLst>
                    <a:ext uri="{9D8B030D-6E8A-4147-A177-3AD203B41FA5}">
                      <a16:colId xmlns:a16="http://schemas.microsoft.com/office/drawing/2014/main" val="3673217493"/>
                    </a:ext>
                  </a:extLst>
                </a:gridCol>
                <a:gridCol w="1210734">
                  <a:extLst>
                    <a:ext uri="{9D8B030D-6E8A-4147-A177-3AD203B41FA5}">
                      <a16:colId xmlns:a16="http://schemas.microsoft.com/office/drawing/2014/main" val="2040787730"/>
                    </a:ext>
                  </a:extLst>
                </a:gridCol>
                <a:gridCol w="1227666">
                  <a:extLst>
                    <a:ext uri="{9D8B030D-6E8A-4147-A177-3AD203B41FA5}">
                      <a16:colId xmlns:a16="http://schemas.microsoft.com/office/drawing/2014/main" val="4217812726"/>
                    </a:ext>
                  </a:extLst>
                </a:gridCol>
                <a:gridCol w="1227667">
                  <a:extLst>
                    <a:ext uri="{9D8B030D-6E8A-4147-A177-3AD203B41FA5}">
                      <a16:colId xmlns:a16="http://schemas.microsoft.com/office/drawing/2014/main" val="50854303"/>
                    </a:ext>
                  </a:extLst>
                </a:gridCol>
                <a:gridCol w="1210733">
                  <a:extLst>
                    <a:ext uri="{9D8B030D-6E8A-4147-A177-3AD203B41FA5}">
                      <a16:colId xmlns:a16="http://schemas.microsoft.com/office/drawing/2014/main" val="354963265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538006669"/>
                    </a:ext>
                  </a:extLst>
                </a:gridCol>
                <a:gridCol w="1227667">
                  <a:extLst>
                    <a:ext uri="{9D8B030D-6E8A-4147-A177-3AD203B41FA5}">
                      <a16:colId xmlns:a16="http://schemas.microsoft.com/office/drawing/2014/main" val="3241766887"/>
                    </a:ext>
                  </a:extLst>
                </a:gridCol>
                <a:gridCol w="1228584">
                  <a:extLst>
                    <a:ext uri="{9D8B030D-6E8A-4147-A177-3AD203B41FA5}">
                      <a16:colId xmlns:a16="http://schemas.microsoft.com/office/drawing/2014/main" val="3393141567"/>
                    </a:ext>
                  </a:extLst>
                </a:gridCol>
              </a:tblGrid>
              <a:tr h="19322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Nov,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654772"/>
                  </a:ext>
                </a:extLst>
              </a:tr>
              <a:tr h="193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SID/WID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Normative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#154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#154AH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406500"/>
                  </a:ext>
                </a:extLst>
              </a:tr>
              <a:tr h="193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FS_Ranging_SL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112002"/>
                  </a:ext>
                </a:extLst>
              </a:tr>
            </a:tbl>
          </a:graphicData>
        </a:graphic>
      </p:graphicFrame>
      <p:sp>
        <p:nvSpPr>
          <p:cNvPr id="22" name="矩形标注 21"/>
          <p:cNvSpPr/>
          <p:nvPr/>
        </p:nvSpPr>
        <p:spPr bwMode="auto">
          <a:xfrm>
            <a:off x="7797800" y="1168400"/>
            <a:ext cx="922867" cy="541867"/>
          </a:xfrm>
          <a:prstGeom prst="wedgeRectCallout">
            <a:avLst>
              <a:gd name="adj1" fmla="val 90176"/>
              <a:gd name="adj2" fmla="val 79688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 for information @</a:t>
            </a:r>
            <a:r>
              <a:rPr kumimoji="0" lang="en-US" altLang="zh-CN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SA#97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矩形标注 24"/>
          <p:cNvSpPr/>
          <p:nvPr/>
        </p:nvSpPr>
        <p:spPr bwMode="auto">
          <a:xfrm>
            <a:off x="9922934" y="1168400"/>
            <a:ext cx="1220188" cy="541866"/>
          </a:xfrm>
          <a:prstGeom prst="wedgeRectCallout">
            <a:avLst>
              <a:gd name="adj1" fmla="val 83931"/>
              <a:gd name="adj2" fmla="val 82813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 for approval &amp; WID for approval @</a:t>
            </a:r>
            <a:r>
              <a:rPr kumimoji="0" lang="en-US" altLang="zh-CN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SA#98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矩形标注 25"/>
          <p:cNvSpPr/>
          <p:nvPr/>
        </p:nvSpPr>
        <p:spPr bwMode="auto">
          <a:xfrm>
            <a:off x="12776199" y="1168400"/>
            <a:ext cx="889989" cy="541866"/>
          </a:xfrm>
          <a:prstGeom prst="wedgeRectCallout">
            <a:avLst>
              <a:gd name="adj1" fmla="val 85297"/>
              <a:gd name="adj2" fmla="val 79689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WID completion @</a:t>
            </a:r>
            <a:r>
              <a:rPr kumimoji="0" lang="en-US" altLang="zh-CN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SA#99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627254" y="5916493"/>
            <a:ext cx="55179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 </a:t>
            </a:r>
            <a:r>
              <a:rPr lang="en-US" altLang="zh-CN" sz="1600" dirty="0" smtClean="0">
                <a:sym typeface="Wingdings" panose="05000000000000000000" pitchFamily="2" charset="2"/>
              </a:rPr>
              <a:t>Contributions are conditionally handled &amp; approved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rgbClr val="1E9657"/>
                </a:solidFill>
                <a:sym typeface="Wingdings" panose="05000000000000000000" pitchFamily="2" charset="2"/>
              </a:rPr>
              <a:t></a:t>
            </a:r>
            <a:r>
              <a:rPr lang="en-US" altLang="zh-CN" sz="1600" dirty="0" smtClean="0">
                <a:sym typeface="Wingdings" panose="05000000000000000000" pitchFamily="2" charset="2"/>
              </a:rPr>
              <a:t> Contributions are handled and approved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 </a:t>
            </a:r>
            <a:r>
              <a:rPr lang="en-US" altLang="zh-CN" sz="1600" dirty="0" smtClean="0">
                <a:sym typeface="Wingdings" panose="05000000000000000000" pitchFamily="2" charset="2"/>
              </a:rPr>
              <a:t>Last chance for new proposal to be handled and approved</a:t>
            </a:r>
            <a:endParaRPr lang="zh-CN" altLang="en-US" sz="1600" dirty="0"/>
          </a:p>
        </p:txBody>
      </p:sp>
      <p:sp>
        <p:nvSpPr>
          <p:cNvPr id="5" name="圆角矩形标注 4"/>
          <p:cNvSpPr/>
          <p:nvPr/>
        </p:nvSpPr>
        <p:spPr bwMode="auto">
          <a:xfrm>
            <a:off x="8906933" y="1038808"/>
            <a:ext cx="1016001" cy="578325"/>
          </a:xfrm>
          <a:prstGeom prst="wedgeRoundRectCallout">
            <a:avLst>
              <a:gd name="adj1" fmla="val -30577"/>
              <a:gd name="adj2" fmla="val 9617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TR 71% completion</a:t>
            </a:r>
            <a:endParaRPr kumimoji="0" lang="zh-CN" altLang="en-US" sz="1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3" name="圆角矩形标注 12"/>
          <p:cNvSpPr/>
          <p:nvPr/>
        </p:nvSpPr>
        <p:spPr bwMode="auto">
          <a:xfrm>
            <a:off x="11370192" y="738131"/>
            <a:ext cx="1299206" cy="879002"/>
          </a:xfrm>
          <a:prstGeom prst="wedgeRoundRectCallout">
            <a:avLst>
              <a:gd name="adj1" fmla="val -37361"/>
              <a:gd name="adj2" fmla="val 7862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TR 100% completion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00" b="1" dirty="0">
                <a:solidFill>
                  <a:srgbClr val="FF0000"/>
                </a:solidFill>
                <a:latin typeface="Arial" charset="0"/>
              </a:rPr>
              <a:t>-</a:t>
            </a:r>
            <a:r>
              <a:rPr kumimoji="0" lang="en-US" altLang="zh-CN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-&gt; TR 85% completion</a:t>
            </a:r>
            <a:endParaRPr kumimoji="0" lang="zh-CN" altLang="en-US" sz="1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60284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890" y="45279"/>
            <a:ext cx="8579104" cy="1143000"/>
          </a:xfrm>
        </p:spPr>
        <p:txBody>
          <a:bodyPr wrap="square" anchor="ctr">
            <a:normAutofit/>
          </a:bodyPr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58" y="770498"/>
            <a:ext cx="13487400" cy="5679755"/>
          </a:xfrm>
        </p:spPr>
        <p:txBody>
          <a:bodyPr/>
          <a:lstStyle/>
          <a:p>
            <a:r>
              <a:rPr lang="en-US" altLang="zh-CN" sz="1800" dirty="0"/>
              <a:t>TR Skeleton, </a:t>
            </a:r>
            <a:r>
              <a:rPr lang="en-US" altLang="zh-CN" sz="1800" dirty="0" smtClean="0"/>
              <a:t>Scope</a:t>
            </a:r>
          </a:p>
          <a:p>
            <a:pPr lvl="1"/>
            <a:r>
              <a:rPr lang="en-US" altLang="zh-CN" sz="1400" dirty="0" smtClean="0"/>
              <a:t>completed at SA2#149e</a:t>
            </a:r>
            <a:endParaRPr lang="en-US" altLang="zh-CN" sz="1400" dirty="0"/>
          </a:p>
          <a:p>
            <a:r>
              <a:rPr lang="en-US" altLang="zh-CN" sz="1800" dirty="0"/>
              <a:t>Reference &amp; </a:t>
            </a:r>
            <a:r>
              <a:rPr lang="en-US" altLang="zh-CN" sz="1800" dirty="0" smtClean="0"/>
              <a:t>Definition</a:t>
            </a:r>
          </a:p>
          <a:p>
            <a:pPr lvl="1"/>
            <a:r>
              <a:rPr lang="en-US" altLang="zh-CN" sz="1400" dirty="0" smtClean="0"/>
              <a:t>the </a:t>
            </a:r>
            <a:r>
              <a:rPr lang="en-US" altLang="zh-CN" sz="1400" dirty="0"/>
              <a:t>work </a:t>
            </a:r>
            <a:r>
              <a:rPr lang="en-US" altLang="zh-CN" sz="1400" dirty="0" smtClean="0"/>
              <a:t>starts from SA2#149e, and can be further updated along with the KI and solution input</a:t>
            </a:r>
            <a:endParaRPr lang="en-US" altLang="zh-CN" sz="1400" dirty="0"/>
          </a:p>
          <a:p>
            <a:r>
              <a:rPr lang="en-US" altLang="zh-CN" sz="1800" dirty="0"/>
              <a:t>Architecture requirement &amp; </a:t>
            </a:r>
            <a:r>
              <a:rPr lang="en-US" altLang="zh-CN" sz="1800" dirty="0" smtClean="0"/>
              <a:t>assumptions</a:t>
            </a:r>
          </a:p>
          <a:p>
            <a:pPr lvl="1"/>
            <a:r>
              <a:rPr lang="en-US" altLang="zh-CN" sz="1400" dirty="0"/>
              <a:t>the work starts from SA2#149e, and can be further updated </a:t>
            </a:r>
            <a:r>
              <a:rPr lang="en-US" altLang="zh-CN" sz="1400" dirty="0" smtClean="0"/>
              <a:t>at SA2#150e</a:t>
            </a:r>
            <a:endParaRPr lang="en-US" altLang="zh-CN" sz="1400" dirty="0"/>
          </a:p>
          <a:p>
            <a:pPr lvl="1"/>
            <a:r>
              <a:rPr lang="en-US" altLang="zh-CN" sz="1400" dirty="0" smtClean="0"/>
              <a:t>To </a:t>
            </a:r>
            <a:r>
              <a:rPr lang="en-US" altLang="zh-CN" sz="1400" dirty="0"/>
              <a:t>avoid </a:t>
            </a:r>
            <a:r>
              <a:rPr lang="en-US" altLang="zh-CN" sz="1400" dirty="0" smtClean="0"/>
              <a:t>any fundamental change than may impact solution development, evaluation and conclusion, only minor change or editorial change is accepted </a:t>
            </a:r>
            <a:r>
              <a:rPr lang="en-US" altLang="zh-CN" sz="1400" dirty="0"/>
              <a:t>after </a:t>
            </a:r>
            <a:r>
              <a:rPr lang="en-US" altLang="zh-CN" sz="1400" dirty="0" smtClean="0"/>
              <a:t>SA2#150e</a:t>
            </a:r>
            <a:endParaRPr lang="en-US" altLang="zh-CN" sz="1400" dirty="0"/>
          </a:p>
          <a:p>
            <a:r>
              <a:rPr lang="en-US" altLang="zh-CN" sz="1800" dirty="0"/>
              <a:t>Key </a:t>
            </a:r>
            <a:r>
              <a:rPr lang="en-US" altLang="zh-CN" sz="1800" dirty="0" smtClean="0"/>
              <a:t>Issue</a:t>
            </a:r>
          </a:p>
          <a:p>
            <a:pPr lvl="1"/>
            <a:r>
              <a:rPr lang="en-US" altLang="zh-CN" sz="1400" dirty="0"/>
              <a:t>SA2#151e is the last change to propose new KI, only KI update can be accepted after that </a:t>
            </a:r>
          </a:p>
          <a:p>
            <a:r>
              <a:rPr lang="en-US" altLang="zh-CN" sz="1800" dirty="0" smtClean="0"/>
              <a:t>Solution</a:t>
            </a:r>
          </a:p>
          <a:p>
            <a:pPr lvl="1"/>
            <a:r>
              <a:rPr lang="en-US" altLang="zh-CN" sz="1400" dirty="0"/>
              <a:t>Solution can be </a:t>
            </a:r>
            <a:r>
              <a:rPr lang="en-US" altLang="zh-CN" sz="1400" dirty="0" smtClean="0"/>
              <a:t>handled </a:t>
            </a:r>
            <a:r>
              <a:rPr lang="en-US" altLang="zh-CN" sz="1400" dirty="0"/>
              <a:t>at SA2#149e </a:t>
            </a:r>
            <a:r>
              <a:rPr lang="en-US" altLang="zh-CN" sz="1400" dirty="0" smtClean="0"/>
              <a:t>with lower priority than the papers for </a:t>
            </a:r>
            <a:r>
              <a:rPr lang="en-US" altLang="zh-CN" sz="1400" dirty="0"/>
              <a:t>TR Skeleton, </a:t>
            </a:r>
            <a:r>
              <a:rPr lang="en-US" altLang="zh-CN" sz="1400" dirty="0" smtClean="0"/>
              <a:t>Scope, </a:t>
            </a:r>
            <a:r>
              <a:rPr lang="en-US" altLang="zh-CN" sz="1400" dirty="0"/>
              <a:t>Reference &amp; </a:t>
            </a:r>
            <a:r>
              <a:rPr lang="en-US" altLang="zh-CN" sz="1400" dirty="0" smtClean="0"/>
              <a:t>Definition, </a:t>
            </a:r>
            <a:r>
              <a:rPr lang="en-US" altLang="zh-CN" sz="1400" dirty="0"/>
              <a:t>Architecture requirement &amp; </a:t>
            </a:r>
            <a:r>
              <a:rPr lang="en-US" altLang="zh-CN" sz="1400" dirty="0" smtClean="0"/>
              <a:t>assumptions, and Key Issue</a:t>
            </a:r>
            <a:endParaRPr lang="en-US" altLang="zh-CN" sz="1400" dirty="0"/>
          </a:p>
          <a:p>
            <a:pPr lvl="1"/>
            <a:r>
              <a:rPr lang="en-US" altLang="zh-CN" sz="1400" dirty="0" smtClean="0"/>
              <a:t>Solution can be approved at SA2#149e under the condition that the corresponding KI(s) is approved</a:t>
            </a:r>
          </a:p>
          <a:p>
            <a:pPr lvl="1"/>
            <a:r>
              <a:rPr lang="en-US" altLang="zh-CN" sz="1400" dirty="0" smtClean="0"/>
              <a:t>SA2#153e </a:t>
            </a:r>
            <a:r>
              <a:rPr lang="en-US" altLang="zh-CN" sz="1400" dirty="0"/>
              <a:t>is the last change to propose new solution, only solution update can be accepted after that </a:t>
            </a:r>
          </a:p>
          <a:p>
            <a:r>
              <a:rPr lang="en-US" altLang="zh-CN" sz="1800" dirty="0"/>
              <a:t>Evaluation &amp; </a:t>
            </a:r>
            <a:r>
              <a:rPr lang="en-US" altLang="zh-CN" sz="1800" dirty="0" smtClean="0"/>
              <a:t>Conclusion</a:t>
            </a:r>
          </a:p>
          <a:p>
            <a:pPr lvl="1"/>
            <a:r>
              <a:rPr lang="en-US" altLang="zh-CN" sz="1400" dirty="0"/>
              <a:t>the work starts from SA2#151, and can be further updated until SA2#154e</a:t>
            </a:r>
          </a:p>
          <a:p>
            <a:r>
              <a:rPr lang="en-US" altLang="zh-CN" sz="1800" dirty="0"/>
              <a:t>WID </a:t>
            </a:r>
            <a:r>
              <a:rPr lang="en-US" altLang="zh-CN" sz="1800" dirty="0" smtClean="0"/>
              <a:t>Approval</a:t>
            </a:r>
          </a:p>
          <a:p>
            <a:pPr lvl="1"/>
            <a:r>
              <a:rPr lang="en-US" altLang="zh-CN" sz="1400" dirty="0"/>
              <a:t>The earlier it can be submitted is SA2#153e, when the issue with RAN dependency is clarified, as RAN plan to close the work at RAN#97e</a:t>
            </a:r>
          </a:p>
          <a:p>
            <a:r>
              <a:rPr lang="en-US" altLang="zh-CN" sz="1800" dirty="0"/>
              <a:t>TS </a:t>
            </a:r>
            <a:r>
              <a:rPr lang="en-US" altLang="zh-CN" sz="1800" dirty="0" smtClean="0"/>
              <a:t>Development</a:t>
            </a:r>
          </a:p>
          <a:p>
            <a:pPr lvl="1"/>
            <a:r>
              <a:rPr lang="en-US" altLang="zh-CN" sz="1400" dirty="0"/>
              <a:t>TS work can start earlier before TR is approved under the condition that the WID is approved and conclusions of some specific KI is </a:t>
            </a:r>
            <a:r>
              <a:rPr lang="en-US" altLang="zh-CN" sz="1400" dirty="0" smtClean="0"/>
              <a:t>stable</a:t>
            </a:r>
            <a:endParaRPr lang="en-US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18013660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Title 1">
            <a:extLst>
              <a:ext uri="{FF2B5EF4-FFF2-40B4-BE49-F238E27FC236}">
                <a16:creationId xmlns:a16="http://schemas.microsoft.com/office/drawing/2014/main" id="{ED202260-4FEC-490C-8680-4D82A94BF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578" y="159763"/>
            <a:ext cx="12138820" cy="719719"/>
          </a:xfrm>
        </p:spPr>
        <p:txBody>
          <a:bodyPr/>
          <a:lstStyle/>
          <a:p>
            <a:pPr eaLnBrk="1" hangingPunct="1"/>
            <a:r>
              <a:rPr lang="en-US" altLang="en-US" b="1" dirty="0" err="1" smtClean="0"/>
              <a:t>FS_Ranging_SL</a:t>
            </a:r>
            <a:r>
              <a:rPr lang="en-US" altLang="en-US" b="1" dirty="0" smtClean="0"/>
              <a:t> Work </a:t>
            </a:r>
            <a:r>
              <a:rPr lang="en-US" altLang="en-US" b="1" dirty="0" smtClean="0"/>
              <a:t>Plan if 0 TU for Nov. meeting</a:t>
            </a:r>
            <a:endParaRPr lang="en-US" altLang="en-US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-74509" y="2395525"/>
            <a:ext cx="43010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dirty="0" smtClean="0"/>
              <a:t>TR Skeleton, Scope</a:t>
            </a:r>
          </a:p>
          <a:p>
            <a:pPr algn="r">
              <a:lnSpc>
                <a:spcPct val="150000"/>
              </a:lnSpc>
            </a:pPr>
            <a:r>
              <a:rPr lang="en-US" altLang="zh-CN" dirty="0" smtClean="0"/>
              <a:t>Reference &amp; Definition</a:t>
            </a:r>
          </a:p>
          <a:p>
            <a:pPr algn="r">
              <a:lnSpc>
                <a:spcPct val="150000"/>
              </a:lnSpc>
            </a:pPr>
            <a:r>
              <a:rPr lang="en-US" altLang="zh-CN" dirty="0" smtClean="0"/>
              <a:t>Architecture requirement &amp; assumptions</a:t>
            </a:r>
          </a:p>
          <a:p>
            <a:pPr algn="r">
              <a:lnSpc>
                <a:spcPct val="150000"/>
              </a:lnSpc>
            </a:pPr>
            <a:r>
              <a:rPr lang="en-US" altLang="zh-CN" dirty="0" smtClean="0"/>
              <a:t>Key Issue</a:t>
            </a:r>
          </a:p>
          <a:p>
            <a:pPr algn="r">
              <a:lnSpc>
                <a:spcPct val="150000"/>
              </a:lnSpc>
            </a:pPr>
            <a:r>
              <a:rPr lang="en-US" altLang="zh-CN" dirty="0"/>
              <a:t>S</a:t>
            </a:r>
            <a:r>
              <a:rPr lang="en-US" altLang="zh-CN" dirty="0" smtClean="0"/>
              <a:t>olution</a:t>
            </a:r>
          </a:p>
          <a:p>
            <a:pPr algn="r">
              <a:lnSpc>
                <a:spcPct val="150000"/>
              </a:lnSpc>
            </a:pPr>
            <a:r>
              <a:rPr lang="en-US" altLang="zh-CN" dirty="0" smtClean="0"/>
              <a:t>Evaluation &amp; Conclusion</a:t>
            </a:r>
          </a:p>
          <a:p>
            <a:pPr algn="r">
              <a:lnSpc>
                <a:spcPct val="150000"/>
              </a:lnSpc>
            </a:pPr>
            <a:r>
              <a:rPr lang="en-US" altLang="zh-CN" dirty="0" smtClean="0">
                <a:solidFill>
                  <a:schemeClr val="tx2"/>
                </a:solidFill>
              </a:rPr>
              <a:t>WID Approval</a:t>
            </a:r>
          </a:p>
          <a:p>
            <a:pPr algn="r">
              <a:lnSpc>
                <a:spcPct val="150000"/>
              </a:lnSpc>
            </a:pPr>
            <a:r>
              <a:rPr lang="en-US" altLang="zh-CN" dirty="0" smtClean="0">
                <a:solidFill>
                  <a:schemeClr val="tx2"/>
                </a:solidFill>
              </a:rPr>
              <a:t>TS Development</a:t>
            </a:r>
            <a:endParaRPr lang="zh-CN" altLang="en-US" dirty="0">
              <a:solidFill>
                <a:schemeClr val="tx2"/>
              </a:solidFill>
            </a:endParaRPr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104670"/>
              </p:ext>
            </p:extLst>
          </p:nvPr>
        </p:nvGraphicFramePr>
        <p:xfrm>
          <a:off x="4226556" y="2076874"/>
          <a:ext cx="9769760" cy="3757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220">
                  <a:extLst>
                    <a:ext uri="{9D8B030D-6E8A-4147-A177-3AD203B41FA5}">
                      <a16:colId xmlns:a16="http://schemas.microsoft.com/office/drawing/2014/main" val="3352592137"/>
                    </a:ext>
                  </a:extLst>
                </a:gridCol>
                <a:gridCol w="1221220">
                  <a:extLst>
                    <a:ext uri="{9D8B030D-6E8A-4147-A177-3AD203B41FA5}">
                      <a16:colId xmlns:a16="http://schemas.microsoft.com/office/drawing/2014/main" val="3963324647"/>
                    </a:ext>
                  </a:extLst>
                </a:gridCol>
                <a:gridCol w="1221220">
                  <a:extLst>
                    <a:ext uri="{9D8B030D-6E8A-4147-A177-3AD203B41FA5}">
                      <a16:colId xmlns:a16="http://schemas.microsoft.com/office/drawing/2014/main" val="506020071"/>
                    </a:ext>
                  </a:extLst>
                </a:gridCol>
                <a:gridCol w="1221220">
                  <a:extLst>
                    <a:ext uri="{9D8B030D-6E8A-4147-A177-3AD203B41FA5}">
                      <a16:colId xmlns:a16="http://schemas.microsoft.com/office/drawing/2014/main" val="3021107556"/>
                    </a:ext>
                  </a:extLst>
                </a:gridCol>
                <a:gridCol w="1221220">
                  <a:extLst>
                    <a:ext uri="{9D8B030D-6E8A-4147-A177-3AD203B41FA5}">
                      <a16:colId xmlns:a16="http://schemas.microsoft.com/office/drawing/2014/main" val="536704446"/>
                    </a:ext>
                  </a:extLst>
                </a:gridCol>
                <a:gridCol w="1221220">
                  <a:extLst>
                    <a:ext uri="{9D8B030D-6E8A-4147-A177-3AD203B41FA5}">
                      <a16:colId xmlns:a16="http://schemas.microsoft.com/office/drawing/2014/main" val="781170558"/>
                    </a:ext>
                  </a:extLst>
                </a:gridCol>
                <a:gridCol w="1221220">
                  <a:extLst>
                    <a:ext uri="{9D8B030D-6E8A-4147-A177-3AD203B41FA5}">
                      <a16:colId xmlns:a16="http://schemas.microsoft.com/office/drawing/2014/main" val="610787209"/>
                    </a:ext>
                  </a:extLst>
                </a:gridCol>
                <a:gridCol w="1221220">
                  <a:extLst>
                    <a:ext uri="{9D8B030D-6E8A-4147-A177-3AD203B41FA5}">
                      <a16:colId xmlns:a16="http://schemas.microsoft.com/office/drawing/2014/main" val="2395244424"/>
                    </a:ext>
                  </a:extLst>
                </a:gridCol>
              </a:tblGrid>
              <a:tr h="406150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013778"/>
                  </a:ext>
                </a:extLst>
              </a:tr>
              <a:tr h="40615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012547"/>
                  </a:ext>
                </a:extLst>
              </a:tr>
              <a:tr h="406150"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 smtClean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585641"/>
                  </a:ext>
                </a:extLst>
              </a:tr>
              <a:tr h="406150"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453948"/>
                  </a:ext>
                </a:extLst>
              </a:tr>
              <a:tr h="406150"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024318"/>
                  </a:ext>
                </a:extLst>
              </a:tr>
              <a:tr h="40615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kern="12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689250"/>
                  </a:ext>
                </a:extLst>
              </a:tr>
              <a:tr h="406150">
                <a:tc>
                  <a:txBody>
                    <a:bodyPr/>
                    <a:lstStyle/>
                    <a:p>
                      <a:endParaRPr lang="zh-CN" altLang="en-US" sz="2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 smtClean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602808"/>
                  </a:ext>
                </a:extLst>
              </a:tr>
              <a:tr h="406150">
                <a:tc>
                  <a:txBody>
                    <a:bodyPr/>
                    <a:lstStyle/>
                    <a:p>
                      <a:endParaRPr lang="zh-CN" altLang="en-US" sz="2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endParaRPr lang="zh-CN" altLang="en-US" sz="2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44335744"/>
                  </a:ext>
                </a:extLst>
              </a:tr>
              <a:tr h="406150">
                <a:tc>
                  <a:txBody>
                    <a:bodyPr/>
                    <a:lstStyle/>
                    <a:p>
                      <a:endParaRPr lang="zh-CN" altLang="en-US" sz="2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kern="12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endParaRPr lang="zh-CN" altLang="en-US" sz="2000" b="1" kern="1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1219133" rtl="0" eaLnBrk="1" latinLnBrk="0" hangingPunct="1"/>
                      <a:r>
                        <a:rPr lang="zh-CN" altLang="en-US" sz="20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endParaRPr lang="zh-CN" altLang="en-US" sz="20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975444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BF5E871-8602-48B9-8AEE-2BB38E66B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087125"/>
              </p:ext>
            </p:extLst>
          </p:nvPr>
        </p:nvGraphicFramePr>
        <p:xfrm>
          <a:off x="330499" y="1892605"/>
          <a:ext cx="13665817" cy="579663"/>
        </p:xfrm>
        <a:graphic>
          <a:graphicData uri="http://schemas.openxmlformats.org/drawingml/2006/table">
            <a:tbl>
              <a:tblPr/>
              <a:tblGrid>
                <a:gridCol w="1101284">
                  <a:extLst>
                    <a:ext uri="{9D8B030D-6E8A-4147-A177-3AD203B41FA5}">
                      <a16:colId xmlns:a16="http://schemas.microsoft.com/office/drawing/2014/main" val="2271092161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3696661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81478946"/>
                    </a:ext>
                  </a:extLst>
                </a:gridCol>
                <a:gridCol w="930416">
                  <a:extLst>
                    <a:ext uri="{9D8B030D-6E8A-4147-A177-3AD203B41FA5}">
                      <a16:colId xmlns:a16="http://schemas.microsoft.com/office/drawing/2014/main" val="1895195791"/>
                    </a:ext>
                  </a:extLst>
                </a:gridCol>
                <a:gridCol w="1202266">
                  <a:extLst>
                    <a:ext uri="{9D8B030D-6E8A-4147-A177-3AD203B41FA5}">
                      <a16:colId xmlns:a16="http://schemas.microsoft.com/office/drawing/2014/main" val="3673217493"/>
                    </a:ext>
                  </a:extLst>
                </a:gridCol>
                <a:gridCol w="1210734">
                  <a:extLst>
                    <a:ext uri="{9D8B030D-6E8A-4147-A177-3AD203B41FA5}">
                      <a16:colId xmlns:a16="http://schemas.microsoft.com/office/drawing/2014/main" val="2040787730"/>
                    </a:ext>
                  </a:extLst>
                </a:gridCol>
                <a:gridCol w="1227666">
                  <a:extLst>
                    <a:ext uri="{9D8B030D-6E8A-4147-A177-3AD203B41FA5}">
                      <a16:colId xmlns:a16="http://schemas.microsoft.com/office/drawing/2014/main" val="4217812726"/>
                    </a:ext>
                  </a:extLst>
                </a:gridCol>
                <a:gridCol w="1227667">
                  <a:extLst>
                    <a:ext uri="{9D8B030D-6E8A-4147-A177-3AD203B41FA5}">
                      <a16:colId xmlns:a16="http://schemas.microsoft.com/office/drawing/2014/main" val="50854303"/>
                    </a:ext>
                  </a:extLst>
                </a:gridCol>
                <a:gridCol w="1210733">
                  <a:extLst>
                    <a:ext uri="{9D8B030D-6E8A-4147-A177-3AD203B41FA5}">
                      <a16:colId xmlns:a16="http://schemas.microsoft.com/office/drawing/2014/main" val="354963265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538006669"/>
                    </a:ext>
                  </a:extLst>
                </a:gridCol>
                <a:gridCol w="1227667">
                  <a:extLst>
                    <a:ext uri="{9D8B030D-6E8A-4147-A177-3AD203B41FA5}">
                      <a16:colId xmlns:a16="http://schemas.microsoft.com/office/drawing/2014/main" val="3241766887"/>
                    </a:ext>
                  </a:extLst>
                </a:gridCol>
                <a:gridCol w="1228584">
                  <a:extLst>
                    <a:ext uri="{9D8B030D-6E8A-4147-A177-3AD203B41FA5}">
                      <a16:colId xmlns:a16="http://schemas.microsoft.com/office/drawing/2014/main" val="3393141567"/>
                    </a:ext>
                  </a:extLst>
                </a:gridCol>
              </a:tblGrid>
              <a:tr h="19322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Nov,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654772"/>
                  </a:ext>
                </a:extLst>
              </a:tr>
              <a:tr h="193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SID/WID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Normative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#154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#154AH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406500"/>
                  </a:ext>
                </a:extLst>
              </a:tr>
              <a:tr h="193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FS_Ranging_SL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0</a:t>
                      </a:r>
                      <a:endParaRPr lang="en-US" sz="1100" b="1" i="0" u="none" strike="noStrike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0.5+</a:t>
                      </a: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112002"/>
                  </a:ext>
                </a:extLst>
              </a:tr>
            </a:tbl>
          </a:graphicData>
        </a:graphic>
      </p:graphicFrame>
      <p:sp>
        <p:nvSpPr>
          <p:cNvPr id="22" name="矩形标注 21"/>
          <p:cNvSpPr/>
          <p:nvPr/>
        </p:nvSpPr>
        <p:spPr bwMode="auto">
          <a:xfrm>
            <a:off x="7797800" y="1168400"/>
            <a:ext cx="922867" cy="541867"/>
          </a:xfrm>
          <a:prstGeom prst="wedgeRectCallout">
            <a:avLst>
              <a:gd name="adj1" fmla="val 90176"/>
              <a:gd name="adj2" fmla="val 79688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 for information @</a:t>
            </a:r>
            <a:r>
              <a:rPr kumimoji="0" lang="en-US" altLang="zh-CN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SA#97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矩形标注 24"/>
          <p:cNvSpPr/>
          <p:nvPr/>
        </p:nvSpPr>
        <p:spPr bwMode="auto">
          <a:xfrm>
            <a:off x="9922934" y="1168400"/>
            <a:ext cx="1220188" cy="541866"/>
          </a:xfrm>
          <a:prstGeom prst="wedgeRectCallout">
            <a:avLst>
              <a:gd name="adj1" fmla="val 83931"/>
              <a:gd name="adj2" fmla="val 82813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WID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 approval @</a:t>
            </a:r>
            <a:r>
              <a:rPr kumimoji="0" lang="en-US" altLang="zh-CN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SA#98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矩形标注 25"/>
          <p:cNvSpPr/>
          <p:nvPr/>
        </p:nvSpPr>
        <p:spPr bwMode="auto">
          <a:xfrm>
            <a:off x="12776199" y="1168400"/>
            <a:ext cx="889989" cy="541866"/>
          </a:xfrm>
          <a:prstGeom prst="wedgeRectCallout">
            <a:avLst>
              <a:gd name="adj1" fmla="val 85297"/>
              <a:gd name="adj2" fmla="val 79689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TR&amp;TS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completion @</a:t>
            </a:r>
            <a:r>
              <a:rPr kumimoji="0" lang="en-US" altLang="zh-CN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SA#99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627254" y="5916493"/>
            <a:ext cx="55179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 </a:t>
            </a:r>
            <a:r>
              <a:rPr lang="en-US" altLang="zh-CN" sz="1600" dirty="0" smtClean="0">
                <a:sym typeface="Wingdings" panose="05000000000000000000" pitchFamily="2" charset="2"/>
              </a:rPr>
              <a:t>Contributions are conditionally handled &amp; approved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rgbClr val="1E9657"/>
                </a:solidFill>
                <a:sym typeface="Wingdings" panose="05000000000000000000" pitchFamily="2" charset="2"/>
              </a:rPr>
              <a:t></a:t>
            </a:r>
            <a:r>
              <a:rPr lang="en-US" altLang="zh-CN" sz="1600" dirty="0" smtClean="0">
                <a:sym typeface="Wingdings" panose="05000000000000000000" pitchFamily="2" charset="2"/>
              </a:rPr>
              <a:t> Contributions are handled and approved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 </a:t>
            </a:r>
            <a:r>
              <a:rPr lang="en-US" altLang="zh-CN" sz="1600" dirty="0" smtClean="0">
                <a:sym typeface="Wingdings" panose="05000000000000000000" pitchFamily="2" charset="2"/>
              </a:rPr>
              <a:t>Last chance for new proposal to be handled and approved</a:t>
            </a:r>
            <a:endParaRPr lang="zh-CN" altLang="en-US" sz="1600" dirty="0"/>
          </a:p>
        </p:txBody>
      </p:sp>
      <p:sp>
        <p:nvSpPr>
          <p:cNvPr id="5" name="圆角矩形标注 4"/>
          <p:cNvSpPr/>
          <p:nvPr/>
        </p:nvSpPr>
        <p:spPr bwMode="auto">
          <a:xfrm>
            <a:off x="8906933" y="1038808"/>
            <a:ext cx="1016001" cy="578325"/>
          </a:xfrm>
          <a:prstGeom prst="wedgeRoundRectCallout">
            <a:avLst>
              <a:gd name="adj1" fmla="val -30577"/>
              <a:gd name="adj2" fmla="val 96172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TR 71% completion</a:t>
            </a:r>
            <a:endParaRPr kumimoji="0" lang="zh-CN" altLang="en-US" sz="1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3" name="圆角矩形标注 12"/>
          <p:cNvSpPr/>
          <p:nvPr/>
        </p:nvSpPr>
        <p:spPr bwMode="auto">
          <a:xfrm>
            <a:off x="11370192" y="1061819"/>
            <a:ext cx="1299206" cy="555313"/>
          </a:xfrm>
          <a:prstGeom prst="wedgeRoundRectCallout">
            <a:avLst>
              <a:gd name="adj1" fmla="val -37361"/>
              <a:gd name="adj2" fmla="val 9997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TR 85% completion</a:t>
            </a:r>
            <a:endParaRPr kumimoji="0" lang="zh-CN" altLang="en-US" sz="1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53957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40375</TotalTime>
  <Words>1041</Words>
  <Application>Microsoft Office PowerPoint</Application>
  <PresentationFormat>自定义</PresentationFormat>
  <Paragraphs>459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Nokia Pure Headline Ultra Light</vt:lpstr>
      <vt:lpstr>Nokia Pure Text</vt:lpstr>
      <vt:lpstr>Nokia Pure Text Light</vt:lpstr>
      <vt:lpstr>宋体</vt:lpstr>
      <vt:lpstr>Arial</vt:lpstr>
      <vt:lpstr>Calibri</vt:lpstr>
      <vt:lpstr>Times New Roman</vt:lpstr>
      <vt:lpstr>Wingdings</vt:lpstr>
      <vt:lpstr>Nokia White Master with headline</vt:lpstr>
      <vt:lpstr>2_Office Theme</vt:lpstr>
      <vt:lpstr>FS_Ranging_SL status after SA2#151E</vt:lpstr>
      <vt:lpstr>FS_Ranging_SL Work Plan (Current)</vt:lpstr>
      <vt:lpstr>Notes</vt:lpstr>
      <vt:lpstr>FS_Ranging_SL Work Plan if 0 TU for Nov.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Mi</cp:lastModifiedBy>
  <cp:revision>775</cp:revision>
  <dcterms:created xsi:type="dcterms:W3CDTF">2018-05-24T11:49:12Z</dcterms:created>
  <dcterms:modified xsi:type="dcterms:W3CDTF">2022-08-01T09:30:37Z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WM73d82f49f63d4821a9f750d46751e77b">
    <vt:lpwstr>CWMBz6+G1HRrLVuGu9s018dtUO1UXCeYB5LS/ewbDwFxDLBuzKw/EYA4621sOZHG+hZJQy3tC/MNuPv5OtHHqjx6w==</vt:lpwstr>
  </property>
</Properties>
</file>