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9"/>
  </p:notesMasterIdLst>
  <p:handoutMasterIdLst>
    <p:handoutMasterId r:id="rId10"/>
  </p:handoutMasterIdLst>
  <p:sldIdLst>
    <p:sldId id="303" r:id="rId2"/>
    <p:sldId id="710" r:id="rId3"/>
    <p:sldId id="708" r:id="rId4"/>
    <p:sldId id="709" r:id="rId5"/>
    <p:sldId id="711" r:id="rId6"/>
    <p:sldId id="712" r:id="rId7"/>
    <p:sldId id="713" r:id="rId8"/>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6-10-2219_Puneet Jain" initials="PKJ" lastIdx="1" clrIdx="0">
    <p:extLst>
      <p:ext uri="{19B8F6BF-5375-455C-9EA6-DF929625EA0E}">
        <p15:presenceInfo xmlns:p15="http://schemas.microsoft.com/office/powerpoint/2012/main" userId="06-10-2219_Puneet Ja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E9EDF4"/>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60" autoAdjust="0"/>
    <p:restoredTop sz="94625" autoAdjust="0"/>
  </p:normalViewPr>
  <p:slideViewPr>
    <p:cSldViewPr snapToGrid="0">
      <p:cViewPr varScale="1">
        <p:scale>
          <a:sx n="126" d="100"/>
          <a:sy n="126" d="100"/>
        </p:scale>
        <p:origin x="87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0" d="100"/>
        <a:sy n="60" d="100"/>
      </p:scale>
      <p:origin x="0" y="-6918"/>
    </p:cViewPr>
  </p:sorterViewPr>
  <p:notesViewPr>
    <p:cSldViewPr snapToGrid="0">
      <p:cViewPr varScale="1">
        <p:scale>
          <a:sx n="57" d="100"/>
          <a:sy n="57" d="100"/>
        </p:scale>
        <p:origin x="264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8/1/2022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8/1/2022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2104670-74C2-4A6C-A838-B3BB595D87DD}" type="slidenum">
              <a:rPr lang="en-GB" altLang="en-US" smtClean="0"/>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64891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73512" y="47618"/>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a:t>
            </a:r>
            <a:r>
              <a:rPr lang="de-DE" sz="1200" b="1" kern="1200" dirty="0" smtClean="0">
                <a:solidFill>
                  <a:schemeClr val="tx1"/>
                </a:solidFill>
                <a:latin typeface="Arial "/>
                <a:ea typeface="+mn-ea"/>
                <a:cs typeface="Arial" panose="020B0604020202020204" pitchFamily="34" charset="0"/>
              </a:rPr>
              <a:t>SA2 </a:t>
            </a:r>
            <a:r>
              <a:rPr lang="de-DE" sz="1200" b="1" kern="1200" dirty="0">
                <a:solidFill>
                  <a:schemeClr val="tx1"/>
                </a:solidFill>
                <a:latin typeface="Arial "/>
                <a:ea typeface="+mn-ea"/>
                <a:cs typeface="Arial" panose="020B0604020202020204" pitchFamily="34" charset="0"/>
              </a:rPr>
              <a:t>Meeting </a:t>
            </a:r>
            <a:r>
              <a:rPr lang="de-DE" sz="1200" b="1" kern="1200" dirty="0" smtClean="0">
                <a:solidFill>
                  <a:schemeClr val="tx1"/>
                </a:solidFill>
                <a:latin typeface="Arial "/>
                <a:ea typeface="+mn-ea"/>
                <a:cs typeface="Arial" panose="020B0604020202020204" pitchFamily="34" charset="0"/>
              </a:rPr>
              <a:t>#152e</a:t>
            </a:r>
            <a:endParaRPr lang="de-DE" sz="1200" b="1" kern="1200" dirty="0">
              <a:solidFill>
                <a:schemeClr val="tx1"/>
              </a:solidFill>
              <a:latin typeface="Arial "/>
              <a:ea typeface="+mn-ea"/>
              <a:cs typeface="Arial" panose="020B0604020202020204" pitchFamily="34" charset="0"/>
            </a:endParaRPr>
          </a:p>
          <a:p>
            <a:r>
              <a:rPr lang="de-DE" sz="1200" b="1" kern="1200" dirty="0" smtClean="0">
                <a:solidFill>
                  <a:schemeClr val="tx1"/>
                </a:solidFill>
                <a:latin typeface="Arial "/>
                <a:ea typeface="+mn-ea"/>
                <a:cs typeface="Arial" panose="020B0604020202020204" pitchFamily="34" charset="0"/>
              </a:rPr>
              <a:t>17 </a:t>
            </a:r>
            <a:r>
              <a:rPr lang="de-DE" sz="1200" b="1" kern="1200" dirty="0">
                <a:solidFill>
                  <a:schemeClr val="tx1"/>
                </a:solidFill>
                <a:latin typeface="Arial "/>
                <a:ea typeface="+mn-ea"/>
                <a:cs typeface="Arial" panose="020B0604020202020204" pitchFamily="34" charset="0"/>
              </a:rPr>
              <a:t>– </a:t>
            </a:r>
            <a:r>
              <a:rPr lang="de-DE" sz="1200" b="1" kern="1200" dirty="0" smtClean="0">
                <a:solidFill>
                  <a:schemeClr val="tx1"/>
                </a:solidFill>
                <a:latin typeface="Arial "/>
                <a:ea typeface="+mn-ea"/>
                <a:cs typeface="Arial" panose="020B0604020202020204" pitchFamily="34" charset="0"/>
              </a:rPr>
              <a:t>26 Aug </a:t>
            </a:r>
            <a:r>
              <a:rPr lang="de-DE" sz="1200" b="1" kern="1200" dirty="0">
                <a:solidFill>
                  <a:schemeClr val="tx1"/>
                </a:solidFill>
                <a:latin typeface="Arial "/>
                <a:ea typeface="+mn-ea"/>
                <a:cs typeface="Arial" panose="020B0604020202020204" pitchFamily="34" charset="0"/>
              </a:rPr>
              <a:t>2022, </a:t>
            </a:r>
            <a:r>
              <a:rPr lang="en-GB" altLang="zh-CN" sz="1200" b="1" kern="1200" dirty="0" err="1" smtClean="0">
                <a:solidFill>
                  <a:schemeClr val="tx1"/>
                </a:solidFill>
                <a:latin typeface="Arial "/>
                <a:ea typeface="+mn-ea"/>
                <a:cs typeface="Arial" panose="020B0604020202020204" pitchFamily="34" charset="0"/>
              </a:rPr>
              <a:t>Elbonia</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4935971" y="286214"/>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smtClean="0">
                <a:effectLst/>
              </a:rPr>
              <a:t>SP-220xxxx</a:t>
            </a:r>
            <a:endParaRPr lang="en-GB" altLang="en-US" sz="1400" b="1" dirty="0">
              <a:solidFill>
                <a:schemeClr val="bg2"/>
              </a:solidFill>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pic>
        <p:nvPicPr>
          <p:cNvPr id="6" name="颜色=橙色.png" descr="颜色=橙色.png"/>
          <p:cNvPicPr>
            <a:picLocks noChangeAspect="1"/>
          </p:cNvPicPr>
          <p:nvPr userDrawn="1"/>
        </p:nvPicPr>
        <p:blipFill>
          <a:blip r:embed="rId2"/>
          <a:srcRect/>
          <a:stretch>
            <a:fillRect/>
          </a:stretch>
        </p:blipFill>
        <p:spPr>
          <a:xfrm>
            <a:off x="6597364" y="350925"/>
            <a:ext cx="775451" cy="775451"/>
          </a:xfrm>
          <a:prstGeom prst="rect">
            <a:avLst/>
          </a:prstGeom>
          <a:ln w="12700">
            <a:miter lim="400000"/>
          </a:ln>
        </p:spPr>
      </p:pic>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4" name="颜色=橙色.png" descr="颜色=橙色.png"/>
          <p:cNvPicPr>
            <a:picLocks noChangeAspect="1"/>
          </p:cNvPicPr>
          <p:nvPr userDrawn="1"/>
        </p:nvPicPr>
        <p:blipFill>
          <a:blip r:embed="rId2"/>
          <a:srcRect/>
          <a:stretch>
            <a:fillRect/>
          </a:stretch>
        </p:blipFill>
        <p:spPr>
          <a:xfrm>
            <a:off x="6597364" y="350925"/>
            <a:ext cx="775451" cy="775451"/>
          </a:xfrm>
          <a:prstGeom prst="rect">
            <a:avLst/>
          </a:prstGeom>
          <a:ln w="12700">
            <a:miter lim="400000"/>
          </a:ln>
        </p:spPr>
      </p:pic>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3" name="颜色=橙色.png" descr="颜色=橙色.png"/>
          <p:cNvPicPr>
            <a:picLocks noChangeAspect="1"/>
          </p:cNvPicPr>
          <p:nvPr userDrawn="1"/>
        </p:nvPicPr>
        <p:blipFill>
          <a:blip r:embed="rId2"/>
          <a:srcRect/>
          <a:stretch>
            <a:fillRect/>
          </a:stretch>
        </p:blipFill>
        <p:spPr>
          <a:xfrm>
            <a:off x="6597364" y="350925"/>
            <a:ext cx="775451" cy="775451"/>
          </a:xfrm>
          <a:prstGeom prst="rect">
            <a:avLst/>
          </a:prstGeom>
          <a:ln w="12700">
            <a:miter lim="400000"/>
          </a:ln>
        </p:spPr>
      </p:pic>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2022</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6"/>
          <p:cNvSpPr>
            <a:spLocks noGrp="1"/>
          </p:cNvSpPr>
          <p:nvPr>
            <p:ph type="subTitle" idx="4294967295"/>
          </p:nvPr>
        </p:nvSpPr>
        <p:spPr>
          <a:xfrm>
            <a:off x="1371600" y="3431309"/>
            <a:ext cx="6400800" cy="2578316"/>
          </a:xfrm>
        </p:spPr>
        <p:txBody>
          <a:bodyPr/>
          <a:lstStyle/>
          <a:p>
            <a:pPr marL="0" indent="0" algn="ctr" eaLnBrk="1" hangingPunct="1">
              <a:buFontTx/>
              <a:buNone/>
            </a:pPr>
            <a:r>
              <a:rPr lang="fr-FR" altLang="de-DE" dirty="0" smtClean="0">
                <a:effectLst>
                  <a:outerShdw blurRad="38100" dist="38100" dir="2700000" algn="tl">
                    <a:srgbClr val="000000">
                      <a:alpha val="43137"/>
                    </a:srgbClr>
                  </a:outerShdw>
                </a:effectLst>
              </a:rPr>
              <a:t>Xiaomi</a:t>
            </a:r>
            <a:endParaRPr lang="fr-FR" altLang="de-DE" dirty="0">
              <a:effectLst>
                <a:outerShdw blurRad="38100" dist="38100" dir="2700000" algn="tl">
                  <a:srgbClr val="000000">
                    <a:alpha val="43137"/>
                  </a:srgbClr>
                </a:outerShdw>
              </a:effectLst>
            </a:endParaRPr>
          </a:p>
          <a:p>
            <a:pPr marL="0" indent="0" algn="ctr" eaLnBrk="1" hangingPunct="1">
              <a:buFontTx/>
              <a:buNone/>
            </a:pPr>
            <a:endParaRPr lang="fr-FR" altLang="de-DE" sz="1400" dirty="0">
              <a:effectLst>
                <a:outerShdw blurRad="38100" dist="38100" dir="2700000" algn="tl">
                  <a:srgbClr val="000000">
                    <a:alpha val="43137"/>
                  </a:srgbClr>
                </a:outerShdw>
              </a:effectLst>
            </a:endParaRPr>
          </a:p>
        </p:txBody>
      </p:sp>
      <p:sp>
        <p:nvSpPr>
          <p:cNvPr id="7" name="Text Box 63"/>
          <p:cNvSpPr txBox="1">
            <a:spLocks noChangeArrowheads="1"/>
          </p:cNvSpPr>
          <p:nvPr/>
        </p:nvSpPr>
        <p:spPr bwMode="auto">
          <a:xfrm>
            <a:off x="591671" y="1575654"/>
            <a:ext cx="7937606"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000">
                <a:solidFill>
                  <a:schemeClr val="tx1"/>
                </a:solidFill>
                <a:latin typeface="Arial" charset="0"/>
              </a:defRPr>
            </a:lvl1pPr>
            <a:lvl2pPr marL="742950" indent="-285750">
              <a:defRPr sz="1000">
                <a:solidFill>
                  <a:schemeClr val="tx1"/>
                </a:solidFill>
                <a:latin typeface="Arial" charset="0"/>
              </a:defRPr>
            </a:lvl2pPr>
            <a:lvl3pPr marL="1143000" indent="-228600">
              <a:defRPr sz="1000">
                <a:solidFill>
                  <a:schemeClr val="tx1"/>
                </a:solidFill>
                <a:latin typeface="Arial" charset="0"/>
              </a:defRPr>
            </a:lvl3pPr>
            <a:lvl4pPr marL="1600200" indent="-228600">
              <a:defRPr sz="1000">
                <a:solidFill>
                  <a:schemeClr val="tx1"/>
                </a:solidFill>
                <a:latin typeface="Arial" charset="0"/>
              </a:defRPr>
            </a:lvl4pPr>
            <a:lvl5pPr marL="2057400" indent="-228600">
              <a:defRPr sz="1000">
                <a:solidFill>
                  <a:schemeClr val="tx1"/>
                </a:solidFill>
                <a:latin typeface="Arial" charset="0"/>
              </a:defRPr>
            </a:lvl5pPr>
            <a:lvl6pPr marL="2514600" indent="-228600" eaLnBrk="0" fontAlgn="base" hangingPunct="0">
              <a:spcBef>
                <a:spcPct val="0"/>
              </a:spcBef>
              <a:spcAft>
                <a:spcPct val="0"/>
              </a:spcAft>
              <a:defRPr sz="1000">
                <a:solidFill>
                  <a:schemeClr val="tx1"/>
                </a:solidFill>
                <a:latin typeface="Arial" charset="0"/>
              </a:defRPr>
            </a:lvl6pPr>
            <a:lvl7pPr marL="2971800" indent="-228600" eaLnBrk="0" fontAlgn="base" hangingPunct="0">
              <a:spcBef>
                <a:spcPct val="0"/>
              </a:spcBef>
              <a:spcAft>
                <a:spcPct val="0"/>
              </a:spcAft>
              <a:defRPr sz="1000">
                <a:solidFill>
                  <a:schemeClr val="tx1"/>
                </a:solidFill>
                <a:latin typeface="Arial" charset="0"/>
              </a:defRPr>
            </a:lvl7pPr>
            <a:lvl8pPr marL="3429000" indent="-228600" eaLnBrk="0" fontAlgn="base" hangingPunct="0">
              <a:spcBef>
                <a:spcPct val="0"/>
              </a:spcBef>
              <a:spcAft>
                <a:spcPct val="0"/>
              </a:spcAft>
              <a:defRPr sz="1000">
                <a:solidFill>
                  <a:schemeClr val="tx1"/>
                </a:solidFill>
                <a:latin typeface="Arial" charset="0"/>
              </a:defRPr>
            </a:lvl8pPr>
            <a:lvl9pPr marL="3886200" indent="-228600" eaLnBrk="0" fontAlgn="base" hangingPunct="0">
              <a:spcBef>
                <a:spcPct val="0"/>
              </a:spcBef>
              <a:spcAft>
                <a:spcPct val="0"/>
              </a:spcAft>
              <a:defRPr sz="1000">
                <a:solidFill>
                  <a:schemeClr val="tx1"/>
                </a:solidFill>
                <a:latin typeface="Arial" charset="0"/>
              </a:defRPr>
            </a:lvl9pPr>
          </a:lstStyle>
          <a:p>
            <a:pPr algn="ctr">
              <a:defRPr/>
            </a:pPr>
            <a:r>
              <a:rPr lang="en-GB" sz="5200" b="1" dirty="0" smtClean="0">
                <a:solidFill>
                  <a:srgbClr val="FF3300"/>
                </a:solidFill>
                <a:effectLst>
                  <a:outerShdw blurRad="38100" dist="38100" dir="2700000" algn="tl">
                    <a:srgbClr val="C0C0C0"/>
                  </a:outerShdw>
                </a:effectLst>
                <a:latin typeface="Calibri" pitchFamily="34" charset="0"/>
              </a:rPr>
              <a:t>Discussion about Terminology Alignment</a:t>
            </a:r>
            <a:r>
              <a:rPr lang="en-GB" sz="3200" dirty="0">
                <a:solidFill>
                  <a:srgbClr val="FF3300"/>
                </a:solidFill>
                <a:effectLst>
                  <a:outerShdw blurRad="38100" dist="38100" dir="2700000" algn="tl">
                    <a:srgbClr val="C0C0C0"/>
                  </a:outerShdw>
                </a:effectLst>
                <a:latin typeface="Calibri" pitchFamily="34" charset="0"/>
              </a:rPr>
              <a:t/>
            </a:r>
            <a:br>
              <a:rPr lang="en-GB" sz="3200" dirty="0">
                <a:solidFill>
                  <a:srgbClr val="FF3300"/>
                </a:solidFill>
                <a:effectLst>
                  <a:outerShdw blurRad="38100" dist="38100" dir="2700000" algn="tl">
                    <a:srgbClr val="C0C0C0"/>
                  </a:outerShdw>
                </a:effectLst>
                <a:latin typeface="Calibri" pitchFamily="34" charset="0"/>
              </a:rPr>
            </a:br>
            <a:endParaRPr lang="en-US" sz="2000" dirty="0">
              <a:solidFill>
                <a:srgbClr val="948A54"/>
              </a:solidFill>
              <a:effectLst>
                <a:outerShdw blurRad="38100" dist="38100" dir="2700000" algn="tl">
                  <a:srgbClr val="C0C0C0"/>
                </a:outerShdw>
              </a:effectLst>
              <a:latin typeface="Calibri" pitchFamily="34" charset="0"/>
            </a:endParaRPr>
          </a:p>
        </p:txBody>
      </p:sp>
      <p:pic>
        <p:nvPicPr>
          <p:cNvPr id="4" name="颜色=橙色.png" descr="颜色=橙色.png"/>
          <p:cNvPicPr>
            <a:picLocks noChangeAspect="1"/>
          </p:cNvPicPr>
          <p:nvPr/>
        </p:nvPicPr>
        <p:blipFill>
          <a:blip r:embed="rId3"/>
          <a:srcRect/>
          <a:stretch>
            <a:fillRect/>
          </a:stretch>
        </p:blipFill>
        <p:spPr>
          <a:xfrm>
            <a:off x="22892776" y="601131"/>
            <a:ext cx="924115" cy="924115"/>
          </a:xfrm>
          <a:prstGeom prst="rect">
            <a:avLst/>
          </a:prstGeom>
          <a:ln w="12700">
            <a:miter lim="400000"/>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algn="l" eaLnBrk="1" hangingPunct="1">
              <a:defRPr/>
            </a:pPr>
            <a:r>
              <a:rPr lang="en-US" sz="2400" dirty="0" smtClean="0">
                <a:effectLst>
                  <a:outerShdw blurRad="38100" dist="38100" dir="2700000" algn="tl">
                    <a:srgbClr val="C0C0C0"/>
                  </a:outerShdw>
                </a:effectLst>
              </a:rPr>
              <a:t>Terms defined in </a:t>
            </a:r>
            <a:r>
              <a:rPr lang="en-US" sz="2400" dirty="0" err="1" smtClean="0">
                <a:effectLst>
                  <a:outerShdw blurRad="38100" dist="38100" dir="2700000" algn="tl">
                    <a:srgbClr val="C0C0C0"/>
                  </a:outerShdw>
                </a:effectLst>
              </a:rPr>
              <a:t>FS_Ranging_SL</a:t>
            </a:r>
            <a:r>
              <a:rPr lang="en-US" sz="2400" dirty="0" smtClean="0">
                <a:effectLst>
                  <a:outerShdw blurRad="38100" dist="38100" dir="2700000" algn="tl">
                    <a:srgbClr val="C0C0C0"/>
                  </a:outerShdw>
                </a:effectLst>
              </a:rPr>
              <a:t> (TR 23.700-86)</a:t>
            </a:r>
            <a:endParaRPr lang="en-US" sz="2400" dirty="0">
              <a:effectLst>
                <a:outerShdw blurRad="38100" dist="38100" dir="2700000" algn="tl">
                  <a:srgbClr val="C0C0C0"/>
                </a:outerShdw>
              </a:effectLst>
            </a:endParaRPr>
          </a:p>
        </p:txBody>
      </p:sp>
      <p:sp>
        <p:nvSpPr>
          <p:cNvPr id="57347" name="Rectangle 3"/>
          <p:cNvSpPr>
            <a:spLocks noGrp="1"/>
          </p:cNvSpPr>
          <p:nvPr>
            <p:ph type="body" idx="1"/>
          </p:nvPr>
        </p:nvSpPr>
        <p:spPr>
          <a:xfrm>
            <a:off x="488950" y="1120141"/>
            <a:ext cx="8229600" cy="4826976"/>
          </a:xfrm>
        </p:spPr>
        <p:txBody>
          <a:bodyPr/>
          <a:lstStyle/>
          <a:p>
            <a:pPr marL="0" lvl="0" indent="0">
              <a:buNone/>
            </a:pPr>
            <a:r>
              <a:rPr lang="en-GB" altLang="zh-CN" sz="1800" b="1" u="sng" dirty="0" smtClean="0"/>
              <a:t>Definitions</a:t>
            </a:r>
          </a:p>
          <a:p>
            <a:r>
              <a:rPr lang="en-GB" altLang="zh-CN" sz="1200" b="1" dirty="0">
                <a:solidFill>
                  <a:srgbClr val="FF0000"/>
                </a:solidFill>
              </a:rPr>
              <a:t>Ranging: </a:t>
            </a:r>
            <a:r>
              <a:rPr lang="en-GB" altLang="zh-CN" sz="1200" dirty="0">
                <a:solidFill>
                  <a:srgbClr val="FF0000"/>
                </a:solidFill>
              </a:rPr>
              <a:t>refers to the determination of the distance between two UEs or more UEs and/or the direction and/or relative positioning of one UE (i.e. Target UE) from another UE (i.e. Reference UE) via PC5 interface.</a:t>
            </a:r>
            <a:endParaRPr lang="zh-CN" altLang="zh-CN" sz="1200" dirty="0">
              <a:solidFill>
                <a:srgbClr val="FF0000"/>
              </a:solidFill>
            </a:endParaRPr>
          </a:p>
          <a:p>
            <a:r>
              <a:rPr lang="en-GB" altLang="zh-CN" sz="1200" b="1" dirty="0">
                <a:solidFill>
                  <a:srgbClr val="FF0000"/>
                </a:solidFill>
              </a:rPr>
              <a:t>Reference UE: </a:t>
            </a:r>
            <a:r>
              <a:rPr lang="en-GB" altLang="zh-CN" sz="1200" dirty="0">
                <a:solidFill>
                  <a:srgbClr val="FF0000"/>
                </a:solidFill>
              </a:rPr>
              <a:t>A UE who determines a reference plane and reference direction in the Ranging based service and Sidelink positioning.</a:t>
            </a:r>
            <a:endParaRPr lang="zh-CN" altLang="zh-CN" sz="1200" dirty="0">
              <a:solidFill>
                <a:srgbClr val="FF0000"/>
              </a:solidFill>
            </a:endParaRPr>
          </a:p>
          <a:p>
            <a:pPr lvl="1"/>
            <a:r>
              <a:rPr lang="en-GB" altLang="zh-CN" sz="800" dirty="0">
                <a:solidFill>
                  <a:srgbClr val="FF0000"/>
                </a:solidFill>
              </a:rPr>
              <a:t>NOTE 1:	Reference UE is the same as Observer UE used in TR 22.855 [2].</a:t>
            </a:r>
            <a:endParaRPr lang="zh-CN" altLang="zh-CN" sz="800" dirty="0">
              <a:solidFill>
                <a:srgbClr val="FF0000"/>
              </a:solidFill>
            </a:endParaRPr>
          </a:p>
          <a:p>
            <a:r>
              <a:rPr lang="en-GB" altLang="zh-CN" sz="1200" b="1" dirty="0">
                <a:solidFill>
                  <a:srgbClr val="FF0000"/>
                </a:solidFill>
              </a:rPr>
              <a:t>Target UE: </a:t>
            </a:r>
            <a:r>
              <a:rPr lang="en-GB" altLang="zh-CN" sz="1200" dirty="0">
                <a:solidFill>
                  <a:srgbClr val="FF0000"/>
                </a:solidFill>
              </a:rPr>
              <a:t>A UE whose distance, direction and/or position is measured comparing to the reference plane, reference direction and/or location of a Reference UE in the Ranging based service and Sidelink positioning.</a:t>
            </a:r>
            <a:endParaRPr lang="zh-CN" altLang="zh-CN" sz="1200" dirty="0">
              <a:solidFill>
                <a:srgbClr val="FF0000"/>
              </a:solidFill>
            </a:endParaRPr>
          </a:p>
          <a:p>
            <a:pPr lvl="1"/>
            <a:r>
              <a:rPr lang="en-GB" altLang="zh-CN" sz="800" dirty="0">
                <a:solidFill>
                  <a:srgbClr val="FF0000"/>
                </a:solidFill>
              </a:rPr>
              <a:t>NOTE 2:	Any UE participating in the Ranging/Sidelink Positioning can be both a Target UE and a Reference UE and can switch roles in the same Ranging/Sidelink Positioning session.</a:t>
            </a:r>
            <a:endParaRPr lang="zh-CN" altLang="zh-CN" sz="800" dirty="0">
              <a:solidFill>
                <a:srgbClr val="FF0000"/>
              </a:solidFill>
            </a:endParaRPr>
          </a:p>
          <a:p>
            <a:r>
              <a:rPr lang="en-GB" altLang="zh-CN" sz="1200" b="1" dirty="0" smtClean="0"/>
              <a:t>Assistant </a:t>
            </a:r>
            <a:r>
              <a:rPr lang="en-GB" altLang="zh-CN" sz="1200" b="1" dirty="0"/>
              <a:t>UE: </a:t>
            </a:r>
            <a:r>
              <a:rPr lang="en-GB" altLang="zh-CN" sz="1200" dirty="0"/>
              <a:t>A UE who provides assistance for Ranging/Sidelink Positioning when the direct ranging/Sidelink positioning between a Reference UE and a Target UE cannot be supported.</a:t>
            </a:r>
            <a:endParaRPr lang="zh-CN" altLang="zh-CN" sz="1200" dirty="0"/>
          </a:p>
          <a:p>
            <a:r>
              <a:rPr lang="en-US" altLang="zh-CN" sz="1200" b="1" dirty="0"/>
              <a:t>Located UE:</a:t>
            </a:r>
            <a:r>
              <a:rPr lang="en-US" altLang="zh-CN" sz="1200" dirty="0"/>
              <a:t> A UE of which the location is known or is able to be known using </a:t>
            </a:r>
            <a:r>
              <a:rPr lang="en-US" altLang="zh-CN" sz="1200" dirty="0" err="1"/>
              <a:t>Uu</a:t>
            </a:r>
            <a:r>
              <a:rPr lang="en-US" altLang="zh-CN" sz="1200" dirty="0"/>
              <a:t> based positioning. A Located UE can be used to determine the location of a Target UE using </a:t>
            </a:r>
            <a:r>
              <a:rPr lang="en-US" altLang="zh-CN" sz="1200" dirty="0" err="1"/>
              <a:t>Sidelink</a:t>
            </a:r>
            <a:r>
              <a:rPr lang="en-US" altLang="zh-CN" sz="1200" dirty="0"/>
              <a:t> Positioning.</a:t>
            </a:r>
            <a:endParaRPr lang="zh-CN" altLang="zh-CN" sz="1200" dirty="0"/>
          </a:p>
          <a:p>
            <a:r>
              <a:rPr lang="en-GB" altLang="zh-CN" sz="1200" b="1" dirty="0" smtClean="0"/>
              <a:t>Location </a:t>
            </a:r>
            <a:r>
              <a:rPr lang="en-GB" altLang="zh-CN" sz="1200" b="1" dirty="0"/>
              <a:t>Server UE:</a:t>
            </a:r>
            <a:r>
              <a:rPr lang="en-GB" altLang="zh-CN" sz="1200" dirty="0"/>
              <a:t> A UE offering location server functionality in lieu of LMF, for Sidelink Positioning and Ranging over Sidelink. It interacts with a Target UE, Reference UEs, Assistant UE and Located UEs as necessary in order to calculate the location of the Target UE</a:t>
            </a:r>
            <a:r>
              <a:rPr lang="en-GB" altLang="zh-CN" sz="1200" dirty="0" smtClean="0"/>
              <a:t>.</a:t>
            </a:r>
          </a:p>
          <a:p>
            <a:r>
              <a:rPr lang="en-GB" altLang="zh-CN" sz="1200" b="1" dirty="0" smtClean="0">
                <a:solidFill>
                  <a:srgbClr val="FF0000"/>
                </a:solidFill>
              </a:rPr>
              <a:t>Sidelink </a:t>
            </a:r>
            <a:r>
              <a:rPr lang="en-GB" altLang="zh-CN" sz="1200" b="1" dirty="0">
                <a:solidFill>
                  <a:srgbClr val="FF0000"/>
                </a:solidFill>
              </a:rPr>
              <a:t>Positioning: </a:t>
            </a:r>
            <a:r>
              <a:rPr lang="en-GB" altLang="zh-CN" sz="1200" dirty="0">
                <a:solidFill>
                  <a:srgbClr val="FF0000"/>
                </a:solidFill>
              </a:rPr>
              <a:t>Positioning UE using PC5.</a:t>
            </a:r>
            <a:endParaRPr lang="zh-CN" altLang="zh-CN" sz="1200" dirty="0">
              <a:solidFill>
                <a:srgbClr val="FF0000"/>
              </a:solidFill>
            </a:endParaRPr>
          </a:p>
          <a:p>
            <a:r>
              <a:rPr lang="en-GB" altLang="zh-CN" sz="1200" b="1" dirty="0"/>
              <a:t>Positioning: </a:t>
            </a:r>
            <a:r>
              <a:rPr lang="en-GB" altLang="zh-CN" sz="1200" dirty="0"/>
              <a:t>A functionality, which detects a geographical location and optionally, velocity (of e.g. a mobile terminal).</a:t>
            </a:r>
            <a:endParaRPr lang="zh-CN" altLang="zh-CN" sz="1200" dirty="0"/>
          </a:p>
          <a:p>
            <a:r>
              <a:rPr lang="en-GB" altLang="zh-CN" sz="1200" b="1" dirty="0"/>
              <a:t>Relative position: </a:t>
            </a:r>
            <a:r>
              <a:rPr lang="en-GB" altLang="zh-CN" sz="1200" dirty="0"/>
              <a:t>An estimate of the UE position relative to other network elements or relative to other UEs</a:t>
            </a:r>
            <a:r>
              <a:rPr lang="en-GB" altLang="zh-CN" sz="1200" dirty="0" smtClean="0"/>
              <a:t>.</a:t>
            </a:r>
            <a:endParaRPr lang="en-GB" altLang="zh-CN" sz="1400" dirty="0" smtClean="0"/>
          </a:p>
          <a:p>
            <a:pPr marL="0" indent="0">
              <a:buNone/>
            </a:pPr>
            <a:r>
              <a:rPr lang="en-US" altLang="zh-CN" sz="1800" b="1" u="sng" dirty="0"/>
              <a:t>Open Issues</a:t>
            </a:r>
          </a:p>
          <a:p>
            <a:r>
              <a:rPr lang="en-GB" altLang="zh-CN" sz="1200" dirty="0" smtClean="0"/>
              <a:t>Concerning </a:t>
            </a:r>
            <a:r>
              <a:rPr lang="en-GB" altLang="zh-CN" sz="1200" dirty="0"/>
              <a:t>Reference UE and Target UE, whether new name will be defined to differentiate with the term Reference UE and Target UE used in </a:t>
            </a:r>
            <a:r>
              <a:rPr lang="en-GB" altLang="zh-CN" sz="1200" dirty="0" err="1"/>
              <a:t>eLCS</a:t>
            </a:r>
            <a:r>
              <a:rPr lang="en-GB" altLang="zh-CN" sz="1200" dirty="0"/>
              <a:t> is FFS</a:t>
            </a:r>
            <a:r>
              <a:rPr lang="en-GB" altLang="zh-CN" sz="1200" dirty="0" smtClean="0"/>
              <a:t>.</a:t>
            </a:r>
          </a:p>
          <a:p>
            <a:r>
              <a:rPr lang="en-GB" altLang="zh-CN" sz="1200" dirty="0" smtClean="0"/>
              <a:t>Definition </a:t>
            </a:r>
            <a:r>
              <a:rPr lang="en-GB" altLang="zh-CN" sz="1200" dirty="0"/>
              <a:t>on the terminology of Ranging and Sidelink positioning will be aligned with RAN WGs, and will be revisited when there's any conclusion in RAN WGs</a:t>
            </a:r>
            <a:r>
              <a:rPr lang="en-GB" altLang="zh-CN" sz="1200" dirty="0" smtClean="0"/>
              <a:t>.</a:t>
            </a:r>
            <a:endParaRPr lang="zh-CN" altLang="zh-CN" sz="1200" dirty="0"/>
          </a:p>
        </p:txBody>
      </p:sp>
    </p:spTree>
    <p:extLst>
      <p:ext uri="{BB962C8B-B14F-4D97-AF65-F5344CB8AC3E}">
        <p14:creationId xmlns:p14="http://schemas.microsoft.com/office/powerpoint/2010/main" val="427934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algn="l" eaLnBrk="1" hangingPunct="1">
              <a:defRPr/>
            </a:pPr>
            <a:r>
              <a:rPr lang="en-US" dirty="0" smtClean="0">
                <a:effectLst>
                  <a:outerShdw blurRad="38100" dist="38100" dir="2700000" algn="tl">
                    <a:srgbClr val="C0C0C0"/>
                  </a:outerShdw>
                </a:effectLst>
              </a:rPr>
              <a:t>Terms defined in RAN1</a:t>
            </a:r>
            <a:endParaRPr lang="en-US"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409701"/>
            <a:ext cx="8229600" cy="4826976"/>
          </a:xfrm>
        </p:spPr>
        <p:txBody>
          <a:bodyPr/>
          <a:lstStyle/>
          <a:p>
            <a:pPr marL="0" lvl="0" indent="0">
              <a:buNone/>
            </a:pPr>
            <a:r>
              <a:rPr lang="en-GB" altLang="zh-CN" sz="1800" b="1" u="sng" dirty="0" smtClean="0"/>
              <a:t>Definitions</a:t>
            </a:r>
          </a:p>
          <a:p>
            <a:pPr lvl="0"/>
            <a:r>
              <a:rPr lang="en-GB" altLang="zh-CN" sz="1800" b="1" dirty="0" smtClean="0"/>
              <a:t>Target </a:t>
            </a:r>
            <a:r>
              <a:rPr lang="en-GB" altLang="zh-CN" sz="1800" b="1" dirty="0"/>
              <a:t>UE</a:t>
            </a:r>
            <a:r>
              <a:rPr lang="en-GB" altLang="zh-CN" sz="1800" dirty="0"/>
              <a:t>: UE to be positioned (in this context, using SL, i.e. PC5 interface).</a:t>
            </a:r>
            <a:endParaRPr lang="zh-CN" altLang="zh-CN" sz="1800" dirty="0"/>
          </a:p>
          <a:p>
            <a:pPr lvl="0"/>
            <a:r>
              <a:rPr lang="en-GB" altLang="zh-CN" sz="1800" b="1" dirty="0"/>
              <a:t>Sidelink positioning</a:t>
            </a:r>
            <a:r>
              <a:rPr lang="en-GB" altLang="zh-CN" sz="1800" dirty="0"/>
              <a:t>: Positioning UE using reference signals transmitted over SL, i.e., PC5 interface, to obtain absolute position, relative position, or ranging information.</a:t>
            </a:r>
            <a:endParaRPr lang="zh-CN" altLang="zh-CN" sz="1800" dirty="0"/>
          </a:p>
          <a:p>
            <a:pPr lvl="0"/>
            <a:r>
              <a:rPr lang="en-GB" altLang="zh-CN" sz="1800" b="1" dirty="0"/>
              <a:t>Ranging</a:t>
            </a:r>
            <a:r>
              <a:rPr lang="en-GB" altLang="zh-CN" sz="1800" dirty="0"/>
              <a:t>: determination of the distance and/or the direction between a UE and another entity, e.g., </a:t>
            </a:r>
            <a:r>
              <a:rPr lang="en-GB" altLang="zh-CN" sz="1800" dirty="0" smtClean="0"/>
              <a:t>anchor </a:t>
            </a:r>
            <a:r>
              <a:rPr lang="en-GB" altLang="zh-CN" sz="1800" dirty="0"/>
              <a:t>UE</a:t>
            </a:r>
            <a:r>
              <a:rPr lang="en-GB" altLang="zh-CN" sz="1800" dirty="0" smtClean="0"/>
              <a:t>.</a:t>
            </a:r>
          </a:p>
          <a:p>
            <a:pPr lvl="0"/>
            <a:r>
              <a:rPr lang="en-GB" altLang="zh-CN" sz="1800" b="1" dirty="0"/>
              <a:t>Anchor UE</a:t>
            </a:r>
            <a:r>
              <a:rPr lang="en-GB" altLang="zh-CN" sz="1800" dirty="0"/>
              <a:t>: UE supporting positioning of target UE, e.g., by transmitting and/or receiving reference signals for positioning, providing positioning-related information, etc., over the SL interface. </a:t>
            </a:r>
            <a:endParaRPr lang="en-GB" altLang="zh-CN" sz="1800" dirty="0" smtClean="0"/>
          </a:p>
          <a:p>
            <a:pPr marL="0" indent="0">
              <a:buNone/>
            </a:pPr>
            <a:r>
              <a:rPr lang="en-US" altLang="zh-CN" sz="1800" b="1" u="sng" dirty="0"/>
              <a:t>Open Issues</a:t>
            </a:r>
          </a:p>
          <a:p>
            <a:pPr lvl="0"/>
            <a:r>
              <a:rPr lang="en-GB" altLang="zh-CN" sz="1800" dirty="0" smtClean="0"/>
              <a:t>Continue </a:t>
            </a:r>
            <a:r>
              <a:rPr lang="en-GB" altLang="zh-CN" sz="1800" dirty="0"/>
              <a:t>discussion on additional terminology clarification(s) such as: Initiator UE, Responder UE, Sidelink Positioning group, reference UE, </a:t>
            </a:r>
            <a:r>
              <a:rPr lang="en-GB" altLang="zh-CN" sz="1800" dirty="0" err="1"/>
              <a:t>etc</a:t>
            </a:r>
            <a:r>
              <a:rPr lang="en-GB" altLang="zh-CN" sz="1800" dirty="0"/>
              <a:t>, including whether such </a:t>
            </a:r>
            <a:r>
              <a:rPr lang="en-GB" altLang="zh-CN" sz="1800" dirty="0" smtClean="0"/>
              <a:t>terminology</a:t>
            </a:r>
          </a:p>
          <a:p>
            <a:pPr lvl="0"/>
            <a:r>
              <a:rPr lang="en-GB" altLang="zh-CN" sz="1800" dirty="0"/>
              <a:t>FFS: clarification of the knowledge of the location of the anchor </a:t>
            </a:r>
            <a:r>
              <a:rPr lang="en-GB" altLang="zh-CN" sz="1800" dirty="0" smtClean="0"/>
              <a:t>UE</a:t>
            </a:r>
            <a:endParaRPr lang="zh-CN" altLang="zh-CN" sz="2400" dirty="0"/>
          </a:p>
          <a:p>
            <a:pPr marL="0" lvl="0" indent="0">
              <a:buNone/>
            </a:pPr>
            <a:endParaRPr lang="zh-CN" altLang="zh-CN"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eaLnBrk="1" hangingPunct="1">
              <a:defRPr/>
            </a:pPr>
            <a:r>
              <a:rPr lang="en-US" sz="2800" dirty="0" smtClean="0">
                <a:effectLst>
                  <a:outerShdw blurRad="38100" dist="38100" dir="2700000" algn="tl">
                    <a:srgbClr val="C0C0C0"/>
                  </a:outerShdw>
                </a:effectLst>
              </a:rPr>
              <a:t>Terms defined in FS_eLCS_Ph3 (TR 23.700-71)</a:t>
            </a:r>
            <a:endParaRPr lang="en-US" sz="2800"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409701"/>
            <a:ext cx="8229600" cy="4826976"/>
          </a:xfrm>
        </p:spPr>
        <p:txBody>
          <a:bodyPr/>
          <a:lstStyle/>
          <a:p>
            <a:pPr marL="0" lvl="0" indent="0">
              <a:buNone/>
            </a:pPr>
            <a:r>
              <a:rPr lang="en-GB" altLang="zh-CN" sz="1800" b="1" u="sng" dirty="0" smtClean="0"/>
              <a:t>Definitions</a:t>
            </a:r>
          </a:p>
          <a:p>
            <a:r>
              <a:rPr lang="en-GB" altLang="zh-CN" sz="1800" b="1" dirty="0"/>
              <a:t>Positioning Reference Unit (PRU): </a:t>
            </a:r>
            <a:r>
              <a:rPr lang="en-GB" altLang="zh-CN" sz="1800" dirty="0"/>
              <a:t>As defined in TS 38.305 [6].</a:t>
            </a:r>
            <a:endParaRPr lang="zh-CN" altLang="zh-CN" sz="1800" dirty="0"/>
          </a:p>
          <a:p>
            <a:r>
              <a:rPr lang="en-GB" altLang="zh-CN" sz="1800" b="1" dirty="0"/>
              <a:t>Reference UE: </a:t>
            </a:r>
            <a:r>
              <a:rPr lang="en-GB" altLang="zh-CN" sz="1800" dirty="0"/>
              <a:t>A UE with a location assumed known to the network that can obtain location related information of one or more target UE(s), which may assist the network to improve the positioning performance of target UE(s</a:t>
            </a:r>
            <a:r>
              <a:rPr lang="en-GB" altLang="zh-CN" sz="1800" dirty="0" smtClean="0"/>
              <a:t>).</a:t>
            </a:r>
            <a:r>
              <a:rPr lang="en-GB" altLang="zh-CN" sz="1600" dirty="0" smtClean="0"/>
              <a:t> </a:t>
            </a:r>
          </a:p>
          <a:p>
            <a:pPr marL="0" indent="0">
              <a:buNone/>
            </a:pPr>
            <a:r>
              <a:rPr lang="en-US" altLang="zh-CN" sz="1800" b="1" u="sng" dirty="0"/>
              <a:t>Open Issues</a:t>
            </a:r>
          </a:p>
          <a:p>
            <a:r>
              <a:rPr lang="en-GB" altLang="zh-CN" sz="1600" dirty="0"/>
              <a:t>Editor's note:	It is FFS whether a PRU and a Reference UE should be combined into a single entity that is able to function as either or both.</a:t>
            </a:r>
            <a:endParaRPr lang="zh-CN" altLang="zh-CN" sz="1600" dirty="0"/>
          </a:p>
          <a:p>
            <a:r>
              <a:rPr lang="en-GB" altLang="zh-CN" sz="1600" dirty="0" smtClean="0"/>
              <a:t>Within </a:t>
            </a:r>
            <a:r>
              <a:rPr lang="en-GB" altLang="zh-CN" sz="1600" dirty="0"/>
              <a:t>the FS_eLCS_ph3 study and this TR, the Reference UE has no relationship with other Studies, e.g. </a:t>
            </a:r>
            <a:r>
              <a:rPr lang="en-GB" altLang="zh-CN" sz="1600" dirty="0" err="1"/>
              <a:t>FS_Ranging_SL</a:t>
            </a:r>
            <a:r>
              <a:rPr lang="en-GB" altLang="zh-CN" sz="1600" dirty="0"/>
              <a:t>, unless clearly mentioned. If a terminology alignment between studies is required, it will be done before starting normative work</a:t>
            </a:r>
            <a:r>
              <a:rPr lang="en-GB" altLang="zh-CN" sz="1600" dirty="0" smtClean="0"/>
              <a:t>.</a:t>
            </a:r>
            <a:endParaRPr lang="zh-CN" altLang="zh-CN" sz="1600" dirty="0"/>
          </a:p>
        </p:txBody>
      </p:sp>
    </p:spTree>
    <p:extLst>
      <p:ext uri="{BB962C8B-B14F-4D97-AF65-F5344CB8AC3E}">
        <p14:creationId xmlns:p14="http://schemas.microsoft.com/office/powerpoint/2010/main" val="294348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algn="l" eaLnBrk="1" hangingPunct="1">
              <a:defRPr/>
            </a:pPr>
            <a:r>
              <a:rPr lang="en-US" altLang="zh-CN" sz="2800" dirty="0" err="1" smtClean="0">
                <a:effectLst>
                  <a:outerShdw blurRad="38100" dist="38100" dir="2700000" algn="tl">
                    <a:srgbClr val="C0C0C0"/>
                  </a:outerShdw>
                </a:effectLst>
              </a:rPr>
              <a:t>FS_Ranging_SL</a:t>
            </a:r>
            <a:r>
              <a:rPr lang="en-US" altLang="zh-CN" sz="2800" dirty="0" smtClean="0">
                <a:effectLst>
                  <a:outerShdw blurRad="38100" dist="38100" dir="2700000" algn="tl">
                    <a:srgbClr val="C0C0C0"/>
                  </a:outerShdw>
                </a:effectLst>
              </a:rPr>
              <a:t> Scenarios</a:t>
            </a:r>
            <a:endParaRPr lang="en-US" sz="2800" dirty="0">
              <a:effectLst>
                <a:outerShdw blurRad="38100" dist="38100" dir="2700000" algn="tl">
                  <a:srgbClr val="C0C0C0"/>
                </a:outerShdw>
              </a:effectLst>
            </a:endParaRPr>
          </a:p>
        </p:txBody>
      </p:sp>
      <p:pic>
        <p:nvPicPr>
          <p:cNvPr id="4" name="图片 3"/>
          <p:cNvPicPr>
            <a:picLocks noChangeAspect="1"/>
          </p:cNvPicPr>
          <p:nvPr/>
        </p:nvPicPr>
        <p:blipFill>
          <a:blip r:embed="rId2"/>
          <a:stretch>
            <a:fillRect/>
          </a:stretch>
        </p:blipFill>
        <p:spPr>
          <a:xfrm>
            <a:off x="1089660" y="2084614"/>
            <a:ext cx="2709862" cy="929096"/>
          </a:xfrm>
          <a:prstGeom prst="rect">
            <a:avLst/>
          </a:prstGeom>
        </p:spPr>
      </p:pic>
      <p:pic>
        <p:nvPicPr>
          <p:cNvPr id="5" name="图片 4"/>
          <p:cNvPicPr>
            <a:picLocks noChangeAspect="1"/>
          </p:cNvPicPr>
          <p:nvPr/>
        </p:nvPicPr>
        <p:blipFill>
          <a:blip r:embed="rId3"/>
          <a:stretch>
            <a:fillRect/>
          </a:stretch>
        </p:blipFill>
        <p:spPr>
          <a:xfrm>
            <a:off x="5649552" y="1938628"/>
            <a:ext cx="2447058" cy="1515022"/>
          </a:xfrm>
          <a:prstGeom prst="rect">
            <a:avLst/>
          </a:prstGeom>
        </p:spPr>
      </p:pic>
      <p:pic>
        <p:nvPicPr>
          <p:cNvPr id="6" name="图片 5"/>
          <p:cNvPicPr>
            <a:picLocks noChangeAspect="1"/>
          </p:cNvPicPr>
          <p:nvPr/>
        </p:nvPicPr>
        <p:blipFill>
          <a:blip r:embed="rId4"/>
          <a:stretch>
            <a:fillRect/>
          </a:stretch>
        </p:blipFill>
        <p:spPr>
          <a:xfrm>
            <a:off x="1516380" y="4482353"/>
            <a:ext cx="2283142" cy="1652467"/>
          </a:xfrm>
          <a:prstGeom prst="rect">
            <a:avLst/>
          </a:prstGeom>
        </p:spPr>
      </p:pic>
      <p:sp>
        <p:nvSpPr>
          <p:cNvPr id="7" name="文本框 6"/>
          <p:cNvSpPr txBox="1"/>
          <p:nvPr/>
        </p:nvSpPr>
        <p:spPr>
          <a:xfrm>
            <a:off x="1596332" y="3110456"/>
            <a:ext cx="1813560" cy="400110"/>
          </a:xfrm>
          <a:prstGeom prst="rect">
            <a:avLst/>
          </a:prstGeom>
          <a:noFill/>
        </p:spPr>
        <p:txBody>
          <a:bodyPr wrap="square" rtlCol="0">
            <a:spAutoFit/>
          </a:bodyPr>
          <a:lstStyle/>
          <a:p>
            <a:r>
              <a:rPr lang="en-US" altLang="zh-CN" b="1" dirty="0" smtClean="0"/>
              <a:t>a) </a:t>
            </a:r>
            <a:r>
              <a:rPr lang="en-US" altLang="zh-CN" b="1" dirty="0" smtClean="0"/>
              <a:t>Between 2 UEs: UE1 </a:t>
            </a:r>
            <a:r>
              <a:rPr lang="en-US" altLang="zh-CN" b="1" dirty="0" smtClean="0"/>
              <a:t>and UE2 are peers</a:t>
            </a:r>
            <a:endParaRPr lang="zh-CN" altLang="en-US" b="1" dirty="0"/>
          </a:p>
        </p:txBody>
      </p:sp>
      <p:sp>
        <p:nvSpPr>
          <p:cNvPr id="11" name="文本框 10"/>
          <p:cNvSpPr txBox="1"/>
          <p:nvPr/>
        </p:nvSpPr>
        <p:spPr>
          <a:xfrm>
            <a:off x="5743863" y="3453650"/>
            <a:ext cx="2920077" cy="246221"/>
          </a:xfrm>
          <a:prstGeom prst="rect">
            <a:avLst/>
          </a:prstGeom>
          <a:noFill/>
        </p:spPr>
        <p:txBody>
          <a:bodyPr wrap="square" rtlCol="0">
            <a:spAutoFit/>
          </a:bodyPr>
          <a:lstStyle/>
          <a:p>
            <a:r>
              <a:rPr lang="en-US" altLang="zh-CN" b="1" dirty="0"/>
              <a:t>b</a:t>
            </a:r>
            <a:r>
              <a:rPr lang="en-US" altLang="zh-CN" b="1" dirty="0" smtClean="0"/>
              <a:t>) UE0 positioned by multiple UEs over PC5</a:t>
            </a:r>
            <a:endParaRPr lang="zh-CN" altLang="en-US" b="1" dirty="0"/>
          </a:p>
        </p:txBody>
      </p:sp>
      <p:sp>
        <p:nvSpPr>
          <p:cNvPr id="12" name="文本框 11"/>
          <p:cNvSpPr txBox="1"/>
          <p:nvPr/>
        </p:nvSpPr>
        <p:spPr>
          <a:xfrm>
            <a:off x="53480" y="6068854"/>
            <a:ext cx="5211939" cy="246221"/>
          </a:xfrm>
          <a:prstGeom prst="rect">
            <a:avLst/>
          </a:prstGeom>
          <a:noFill/>
        </p:spPr>
        <p:txBody>
          <a:bodyPr wrap="square" rtlCol="0">
            <a:spAutoFit/>
          </a:bodyPr>
          <a:lstStyle/>
          <a:p>
            <a:r>
              <a:rPr lang="en-US" altLang="zh-CN" b="1" dirty="0"/>
              <a:t>c</a:t>
            </a:r>
            <a:r>
              <a:rPr lang="en-US" altLang="zh-CN" b="1" dirty="0" smtClean="0"/>
              <a:t>) UE1 and UE3 are peers, but no direct communication, UE3 providing assistance</a:t>
            </a:r>
            <a:endParaRPr lang="zh-CN" altLang="en-US" b="1" dirty="0"/>
          </a:p>
        </p:txBody>
      </p:sp>
      <p:sp>
        <p:nvSpPr>
          <p:cNvPr id="10" name="圆角矩形标注 9"/>
          <p:cNvSpPr/>
          <p:nvPr/>
        </p:nvSpPr>
        <p:spPr bwMode="auto">
          <a:xfrm>
            <a:off x="533442" y="1461407"/>
            <a:ext cx="638991" cy="385354"/>
          </a:xfrm>
          <a:prstGeom prst="wedgeRoundRectCallout">
            <a:avLst>
              <a:gd name="adj1" fmla="val 41009"/>
              <a:gd name="adj2" fmla="val 97167"/>
              <a:gd name="adj3" fmla="val 16667"/>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Target</a:t>
            </a:r>
            <a:r>
              <a:rPr kumimoji="0" lang="en-US" altLang="zh-CN" sz="1000" b="0" i="0" u="none" strike="noStrike" cap="none" normalizeH="0" dirty="0" smtClean="0">
                <a:ln>
                  <a:noFill/>
                </a:ln>
                <a:solidFill>
                  <a:schemeClr val="tx1"/>
                </a:solidFill>
                <a:effectLst/>
                <a:latin typeface="Arial" charset="0"/>
              </a:rPr>
              <a:t> UE</a:t>
            </a:r>
            <a:endParaRPr kumimoji="0" lang="zh-CN" altLang="en-US" sz="1000" b="0" i="0" u="none" strike="noStrike" cap="none" normalizeH="0" baseline="0" dirty="0" smtClean="0">
              <a:ln>
                <a:noFill/>
              </a:ln>
              <a:solidFill>
                <a:schemeClr val="tx1"/>
              </a:solidFill>
              <a:effectLst/>
              <a:latin typeface="Arial" charset="0"/>
            </a:endParaRPr>
          </a:p>
        </p:txBody>
      </p:sp>
      <p:sp>
        <p:nvSpPr>
          <p:cNvPr id="15" name="圆角矩形标注 14"/>
          <p:cNvSpPr/>
          <p:nvPr/>
        </p:nvSpPr>
        <p:spPr bwMode="auto">
          <a:xfrm>
            <a:off x="2979702" y="1150075"/>
            <a:ext cx="939155" cy="688317"/>
          </a:xfrm>
          <a:prstGeom prst="wedgeRoundRectCallout">
            <a:avLst>
              <a:gd name="adj1" fmla="val 22030"/>
              <a:gd name="adj2" fmla="val 81167"/>
              <a:gd name="adj3" fmla="val 16667"/>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Reference UE/ Anchor UE</a:t>
            </a:r>
            <a:endParaRPr kumimoji="0" lang="zh-CN" altLang="en-US" sz="1000" b="0" i="0" u="none" strike="noStrike" cap="none" normalizeH="0" baseline="0" dirty="0" smtClean="0">
              <a:ln>
                <a:noFill/>
              </a:ln>
              <a:solidFill>
                <a:schemeClr val="tx1"/>
              </a:solidFill>
              <a:effectLst/>
              <a:latin typeface="Arial" charset="0"/>
            </a:endParaRPr>
          </a:p>
        </p:txBody>
      </p:sp>
      <p:sp>
        <p:nvSpPr>
          <p:cNvPr id="16" name="圆角矩形标注 15"/>
          <p:cNvSpPr/>
          <p:nvPr/>
        </p:nvSpPr>
        <p:spPr bwMode="auto">
          <a:xfrm>
            <a:off x="6490372" y="1281793"/>
            <a:ext cx="638991" cy="385354"/>
          </a:xfrm>
          <a:prstGeom prst="wedgeRoundRectCallout">
            <a:avLst>
              <a:gd name="adj1" fmla="val 1401"/>
              <a:gd name="adj2" fmla="val 120473"/>
              <a:gd name="adj3" fmla="val 16667"/>
            </a:avLst>
          </a:prstGeom>
          <a:solidFill>
            <a:schemeClr val="bg2">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Target</a:t>
            </a:r>
            <a:r>
              <a:rPr kumimoji="0" lang="en-US" altLang="zh-CN" sz="1000" b="0" i="0" u="none" strike="noStrike" cap="none" normalizeH="0" dirty="0" smtClean="0">
                <a:ln>
                  <a:noFill/>
                </a:ln>
                <a:solidFill>
                  <a:schemeClr val="tx1"/>
                </a:solidFill>
                <a:effectLst/>
                <a:latin typeface="Arial" charset="0"/>
              </a:rPr>
              <a:t> UE</a:t>
            </a:r>
            <a:endParaRPr kumimoji="0" lang="zh-CN" altLang="en-US" sz="1000" b="0" i="0" u="none" strike="noStrike" cap="none" normalizeH="0" baseline="0" dirty="0" smtClean="0">
              <a:ln>
                <a:noFill/>
              </a:ln>
              <a:solidFill>
                <a:schemeClr val="tx1"/>
              </a:solidFill>
              <a:effectLst/>
              <a:latin typeface="Arial" charset="0"/>
            </a:endParaRPr>
          </a:p>
        </p:txBody>
      </p:sp>
      <p:sp>
        <p:nvSpPr>
          <p:cNvPr id="17" name="圆角矩形标注 16"/>
          <p:cNvSpPr/>
          <p:nvPr/>
        </p:nvSpPr>
        <p:spPr bwMode="auto">
          <a:xfrm>
            <a:off x="4887424" y="1144735"/>
            <a:ext cx="939155" cy="688317"/>
          </a:xfrm>
          <a:prstGeom prst="wedgeRoundRectCallout">
            <a:avLst>
              <a:gd name="adj1" fmla="val 39068"/>
              <a:gd name="adj2" fmla="val 64008"/>
              <a:gd name="adj3" fmla="val 16667"/>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Reference UE/ Anchor UE</a:t>
            </a:r>
            <a:endParaRPr kumimoji="0" lang="zh-CN" altLang="en-US" sz="1000" b="0" i="0" u="none" strike="noStrike" cap="none" normalizeH="0" baseline="0" dirty="0" smtClean="0">
              <a:ln>
                <a:noFill/>
              </a:ln>
              <a:solidFill>
                <a:schemeClr val="tx1"/>
              </a:solidFill>
              <a:effectLst/>
              <a:latin typeface="Arial" charset="0"/>
            </a:endParaRPr>
          </a:p>
        </p:txBody>
      </p:sp>
      <p:sp>
        <p:nvSpPr>
          <p:cNvPr id="18" name="圆角矩形标注 17"/>
          <p:cNvSpPr/>
          <p:nvPr/>
        </p:nvSpPr>
        <p:spPr bwMode="auto">
          <a:xfrm>
            <a:off x="5357001" y="2601080"/>
            <a:ext cx="939155" cy="688317"/>
          </a:xfrm>
          <a:prstGeom prst="wedgeRoundRectCallout">
            <a:avLst>
              <a:gd name="adj1" fmla="val 101138"/>
              <a:gd name="adj2" fmla="val 23047"/>
              <a:gd name="adj3" fmla="val 16667"/>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Reference UE/ Anchor UE</a:t>
            </a:r>
            <a:endParaRPr kumimoji="0" lang="zh-CN" altLang="en-US" sz="1000" b="0" i="0" u="none" strike="noStrike" cap="none" normalizeH="0" baseline="0" dirty="0" smtClean="0">
              <a:ln>
                <a:noFill/>
              </a:ln>
              <a:solidFill>
                <a:schemeClr val="tx1"/>
              </a:solidFill>
              <a:effectLst/>
              <a:latin typeface="Arial" charset="0"/>
            </a:endParaRPr>
          </a:p>
        </p:txBody>
      </p:sp>
      <p:sp>
        <p:nvSpPr>
          <p:cNvPr id="19" name="圆角矩形标注 18"/>
          <p:cNvSpPr/>
          <p:nvPr/>
        </p:nvSpPr>
        <p:spPr bwMode="auto">
          <a:xfrm>
            <a:off x="8076598" y="1248965"/>
            <a:ext cx="939155" cy="688317"/>
          </a:xfrm>
          <a:prstGeom prst="wedgeRoundRectCallout">
            <a:avLst>
              <a:gd name="adj1" fmla="val -41430"/>
              <a:gd name="adj2" fmla="val 79981"/>
              <a:gd name="adj3" fmla="val 16667"/>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Reference UE/ Anchor UE</a:t>
            </a:r>
            <a:endParaRPr kumimoji="0" lang="zh-CN" altLang="en-US" sz="1000" b="0" i="0" u="none" strike="noStrike" cap="none" normalizeH="0" baseline="0" dirty="0" smtClean="0">
              <a:ln>
                <a:noFill/>
              </a:ln>
              <a:solidFill>
                <a:schemeClr val="tx1"/>
              </a:solidFill>
              <a:effectLst/>
              <a:latin typeface="Arial" charset="0"/>
            </a:endParaRPr>
          </a:p>
        </p:txBody>
      </p:sp>
      <p:sp>
        <p:nvSpPr>
          <p:cNvPr id="20" name="圆角矩形标注 19"/>
          <p:cNvSpPr/>
          <p:nvPr/>
        </p:nvSpPr>
        <p:spPr bwMode="auto">
          <a:xfrm>
            <a:off x="1032414" y="3922455"/>
            <a:ext cx="638991" cy="385354"/>
          </a:xfrm>
          <a:prstGeom prst="wedgeRoundRectCallout">
            <a:avLst>
              <a:gd name="adj1" fmla="val 41009"/>
              <a:gd name="adj2" fmla="val 97167"/>
              <a:gd name="adj3" fmla="val 16667"/>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dirty="0">
                <a:latin typeface="Arial" charset="0"/>
              </a:rPr>
              <a:t>Target UE</a:t>
            </a:r>
            <a:endParaRPr lang="zh-CN" altLang="en-US" dirty="0">
              <a:latin typeface="Arial" charset="0"/>
            </a:endParaRPr>
          </a:p>
        </p:txBody>
      </p:sp>
      <p:sp>
        <p:nvSpPr>
          <p:cNvPr id="21" name="圆角矩形标注 20"/>
          <p:cNvSpPr/>
          <p:nvPr/>
        </p:nvSpPr>
        <p:spPr bwMode="auto">
          <a:xfrm>
            <a:off x="3310595" y="3669510"/>
            <a:ext cx="939155" cy="688317"/>
          </a:xfrm>
          <a:prstGeom prst="wedgeRoundRectCallout">
            <a:avLst>
              <a:gd name="adj1" fmla="val -3934"/>
              <a:gd name="adj2" fmla="val 68990"/>
              <a:gd name="adj3" fmla="val 16667"/>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Reference UE/ Anchor UE</a:t>
            </a:r>
            <a:endParaRPr kumimoji="0" lang="zh-CN" altLang="en-US" sz="1000" b="0" i="0" u="none" strike="noStrike" cap="none" normalizeH="0" baseline="0" dirty="0" smtClean="0">
              <a:ln>
                <a:noFill/>
              </a:ln>
              <a:solidFill>
                <a:schemeClr val="tx1"/>
              </a:solidFill>
              <a:effectLst/>
              <a:latin typeface="Arial" charset="0"/>
            </a:endParaRPr>
          </a:p>
        </p:txBody>
      </p:sp>
      <p:sp>
        <p:nvSpPr>
          <p:cNvPr id="22" name="圆角矩形标注 21"/>
          <p:cNvSpPr/>
          <p:nvPr/>
        </p:nvSpPr>
        <p:spPr bwMode="auto">
          <a:xfrm>
            <a:off x="975360" y="5489930"/>
            <a:ext cx="753101" cy="385354"/>
          </a:xfrm>
          <a:prstGeom prst="wedgeRoundRectCallout">
            <a:avLst>
              <a:gd name="adj1" fmla="val 153104"/>
              <a:gd name="adj2" fmla="val -3681"/>
              <a:gd name="adj3" fmla="val 16667"/>
            </a:avLst>
          </a:prstGeom>
          <a:solidFill>
            <a:schemeClr val="bg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dirty="0" smtClean="0">
                <a:latin typeface="Arial" charset="0"/>
              </a:rPr>
              <a:t>Assistan</a:t>
            </a:r>
            <a:r>
              <a:rPr kumimoji="0" lang="en-US" altLang="zh-CN" sz="1000" b="0" i="0" u="none" strike="noStrike" cap="none" normalizeH="0" baseline="0" dirty="0" smtClean="0">
                <a:ln>
                  <a:noFill/>
                </a:ln>
                <a:solidFill>
                  <a:schemeClr val="tx1"/>
                </a:solidFill>
                <a:effectLst/>
                <a:latin typeface="Arial" charset="0"/>
              </a:rPr>
              <a:t>t</a:t>
            </a:r>
            <a:r>
              <a:rPr kumimoji="0" lang="en-US" altLang="zh-CN" sz="1000" b="0" i="0" u="none" strike="noStrike" cap="none" normalizeH="0" dirty="0" smtClean="0">
                <a:ln>
                  <a:noFill/>
                </a:ln>
                <a:solidFill>
                  <a:schemeClr val="tx1"/>
                </a:solidFill>
                <a:effectLst/>
                <a:latin typeface="Arial" charset="0"/>
              </a:rPr>
              <a:t> UE</a:t>
            </a:r>
            <a:endParaRPr kumimoji="0" lang="zh-CN" altLang="en-US" sz="1000" b="0" i="0" u="none" strike="noStrike" cap="none" normalizeH="0" baseline="0" dirty="0" smtClean="0">
              <a:ln>
                <a:noFill/>
              </a:ln>
              <a:solidFill>
                <a:schemeClr val="tx1"/>
              </a:solidFill>
              <a:effectLst/>
              <a:latin typeface="Arial" charset="0"/>
            </a:endParaRPr>
          </a:p>
        </p:txBody>
      </p:sp>
      <p:pic>
        <p:nvPicPr>
          <p:cNvPr id="23" name="图片 22"/>
          <p:cNvPicPr>
            <a:picLocks noChangeAspect="1"/>
          </p:cNvPicPr>
          <p:nvPr/>
        </p:nvPicPr>
        <p:blipFill>
          <a:blip r:embed="rId3"/>
          <a:stretch>
            <a:fillRect/>
          </a:stretch>
        </p:blipFill>
        <p:spPr>
          <a:xfrm>
            <a:off x="5587533" y="4598364"/>
            <a:ext cx="2447058" cy="1515022"/>
          </a:xfrm>
          <a:prstGeom prst="rect">
            <a:avLst/>
          </a:prstGeom>
        </p:spPr>
      </p:pic>
      <p:sp>
        <p:nvSpPr>
          <p:cNvPr id="24" name="文本框 23"/>
          <p:cNvSpPr txBox="1"/>
          <p:nvPr/>
        </p:nvSpPr>
        <p:spPr>
          <a:xfrm>
            <a:off x="5681844" y="6113386"/>
            <a:ext cx="2768736" cy="246221"/>
          </a:xfrm>
          <a:prstGeom prst="rect">
            <a:avLst/>
          </a:prstGeom>
          <a:noFill/>
        </p:spPr>
        <p:txBody>
          <a:bodyPr wrap="square" rtlCol="0">
            <a:spAutoFit/>
          </a:bodyPr>
          <a:lstStyle/>
          <a:p>
            <a:r>
              <a:rPr lang="en-US" altLang="zh-CN" b="1" dirty="0"/>
              <a:t>d</a:t>
            </a:r>
            <a:r>
              <a:rPr lang="en-US" altLang="zh-CN" b="1" dirty="0" smtClean="0"/>
              <a:t>) UE0 to position multiple UEs over PC5</a:t>
            </a:r>
            <a:endParaRPr lang="zh-CN" altLang="en-US" b="1" dirty="0"/>
          </a:p>
        </p:txBody>
      </p:sp>
      <p:sp>
        <p:nvSpPr>
          <p:cNvPr id="25" name="圆角矩形标注 24"/>
          <p:cNvSpPr/>
          <p:nvPr/>
        </p:nvSpPr>
        <p:spPr bwMode="auto">
          <a:xfrm>
            <a:off x="5219996" y="3989046"/>
            <a:ext cx="638991" cy="385354"/>
          </a:xfrm>
          <a:prstGeom prst="wedgeRoundRectCallout">
            <a:avLst>
              <a:gd name="adj1" fmla="val 26444"/>
              <a:gd name="adj2" fmla="val 102677"/>
              <a:gd name="adj3" fmla="val 16667"/>
            </a:avLst>
          </a:prstGeom>
          <a:solidFill>
            <a:schemeClr val="bg2">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Target</a:t>
            </a:r>
            <a:r>
              <a:rPr kumimoji="0" lang="en-US" altLang="zh-CN" sz="1000" b="0" i="0" u="none" strike="noStrike" cap="none" normalizeH="0" dirty="0" smtClean="0">
                <a:ln>
                  <a:noFill/>
                </a:ln>
                <a:solidFill>
                  <a:schemeClr val="tx1"/>
                </a:solidFill>
                <a:effectLst/>
                <a:latin typeface="Arial" charset="0"/>
              </a:rPr>
              <a:t> UE</a:t>
            </a:r>
            <a:endParaRPr kumimoji="0" lang="zh-CN" altLang="en-US" sz="1000" b="0" i="0" u="none" strike="noStrike" cap="none" normalizeH="0" baseline="0" dirty="0" smtClean="0">
              <a:ln>
                <a:noFill/>
              </a:ln>
              <a:solidFill>
                <a:schemeClr val="tx1"/>
              </a:solidFill>
              <a:effectLst/>
              <a:latin typeface="Arial" charset="0"/>
            </a:endParaRPr>
          </a:p>
        </p:txBody>
      </p:sp>
      <p:sp>
        <p:nvSpPr>
          <p:cNvPr id="26" name="圆角矩形标注 25"/>
          <p:cNvSpPr/>
          <p:nvPr/>
        </p:nvSpPr>
        <p:spPr bwMode="auto">
          <a:xfrm>
            <a:off x="6340289" y="3725131"/>
            <a:ext cx="939155" cy="688317"/>
          </a:xfrm>
          <a:prstGeom prst="wedgeRoundRectCallout">
            <a:avLst>
              <a:gd name="adj1" fmla="val 4179"/>
              <a:gd name="adj2" fmla="val 76185"/>
              <a:gd name="adj3" fmla="val 16667"/>
            </a:avLst>
          </a:prstGeom>
          <a:solidFill>
            <a:schemeClr val="bg2">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Reference UE/ Anchor UE</a:t>
            </a:r>
            <a:endParaRPr kumimoji="0" lang="zh-CN" altLang="en-US" sz="1000" b="0" i="0" u="none" strike="noStrike" cap="none" normalizeH="0" baseline="0" dirty="0" smtClean="0">
              <a:ln>
                <a:noFill/>
              </a:ln>
              <a:solidFill>
                <a:schemeClr val="tx1"/>
              </a:solidFill>
              <a:effectLst/>
              <a:latin typeface="Arial" charset="0"/>
            </a:endParaRPr>
          </a:p>
        </p:txBody>
      </p:sp>
      <p:sp>
        <p:nvSpPr>
          <p:cNvPr id="29" name="圆角矩形标注 28"/>
          <p:cNvSpPr/>
          <p:nvPr/>
        </p:nvSpPr>
        <p:spPr bwMode="auto">
          <a:xfrm>
            <a:off x="7620783" y="3989046"/>
            <a:ext cx="638991" cy="385354"/>
          </a:xfrm>
          <a:prstGeom prst="wedgeRoundRectCallout">
            <a:avLst>
              <a:gd name="adj1" fmla="val -3369"/>
              <a:gd name="adj2" fmla="val 98722"/>
              <a:gd name="adj3" fmla="val 16667"/>
            </a:avLst>
          </a:prstGeom>
          <a:solidFill>
            <a:schemeClr val="bg2">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Target</a:t>
            </a:r>
            <a:r>
              <a:rPr kumimoji="0" lang="en-US" altLang="zh-CN" sz="1000" b="0" i="0" u="none" strike="noStrike" cap="none" normalizeH="0" dirty="0" smtClean="0">
                <a:ln>
                  <a:noFill/>
                </a:ln>
                <a:solidFill>
                  <a:schemeClr val="tx1"/>
                </a:solidFill>
                <a:effectLst/>
                <a:latin typeface="Arial" charset="0"/>
              </a:rPr>
              <a:t> UE</a:t>
            </a:r>
            <a:endParaRPr kumimoji="0" lang="zh-CN" altLang="en-US" sz="1000" b="0" i="0" u="none" strike="noStrike" cap="none" normalizeH="0" baseline="0" dirty="0" smtClean="0">
              <a:ln>
                <a:noFill/>
              </a:ln>
              <a:solidFill>
                <a:schemeClr val="tx1"/>
              </a:solidFill>
              <a:effectLst/>
              <a:latin typeface="Arial" charset="0"/>
            </a:endParaRPr>
          </a:p>
        </p:txBody>
      </p:sp>
      <p:sp>
        <p:nvSpPr>
          <p:cNvPr id="30" name="圆角矩形标注 29"/>
          <p:cNvSpPr/>
          <p:nvPr/>
        </p:nvSpPr>
        <p:spPr bwMode="auto">
          <a:xfrm>
            <a:off x="7240551" y="5480653"/>
            <a:ext cx="638991" cy="385354"/>
          </a:xfrm>
          <a:prstGeom prst="wedgeRoundRectCallout">
            <a:avLst>
              <a:gd name="adj1" fmla="val -84459"/>
              <a:gd name="adj2" fmla="val 29513"/>
              <a:gd name="adj3" fmla="val 16667"/>
            </a:avLst>
          </a:prstGeom>
          <a:solidFill>
            <a:schemeClr val="bg2">
              <a:lumMod val="9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Arial" charset="0"/>
              </a:rPr>
              <a:t>Target</a:t>
            </a:r>
            <a:r>
              <a:rPr kumimoji="0" lang="en-US" altLang="zh-CN" sz="1000" b="0" i="0" u="none" strike="noStrike" cap="none" normalizeH="0" dirty="0" smtClean="0">
                <a:ln>
                  <a:noFill/>
                </a:ln>
                <a:solidFill>
                  <a:schemeClr val="tx1"/>
                </a:solidFill>
                <a:effectLst/>
                <a:latin typeface="Arial" charset="0"/>
              </a:rPr>
              <a:t> UE</a:t>
            </a:r>
            <a:endParaRPr kumimoji="0" lang="zh-CN" altLang="en-US" sz="10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89419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rtlCol="0">
            <a:normAutofit/>
          </a:bodyPr>
          <a:lstStyle/>
          <a:p>
            <a:pPr algn="l" eaLnBrk="1" hangingPunct="1">
              <a:defRPr/>
            </a:pPr>
            <a:r>
              <a:rPr lang="en-US" sz="2800" dirty="0">
                <a:effectLst>
                  <a:outerShdw blurRad="38100" dist="38100" dir="2700000" algn="tl">
                    <a:srgbClr val="C0C0C0"/>
                  </a:outerShdw>
                </a:effectLst>
              </a:rPr>
              <a:t>Role of </a:t>
            </a:r>
            <a:r>
              <a:rPr lang="en-GB" altLang="zh-CN" sz="2800" dirty="0">
                <a:effectLst>
                  <a:outerShdw blurRad="38100" dist="38100" dir="2700000" algn="tl">
                    <a:srgbClr val="C0C0C0"/>
                  </a:outerShdw>
                </a:effectLst>
              </a:rPr>
              <a:t>Location Server UE</a:t>
            </a:r>
            <a:endParaRPr lang="en-US" sz="2800" dirty="0">
              <a:effectLst>
                <a:outerShdw blurRad="38100" dist="38100" dir="2700000" algn="tl">
                  <a:srgbClr val="C0C0C0"/>
                </a:outerShdw>
              </a:effectLst>
            </a:endParaRPr>
          </a:p>
        </p:txBody>
      </p:sp>
      <p:sp>
        <p:nvSpPr>
          <p:cNvPr id="21" name="矩形 20"/>
          <p:cNvSpPr/>
          <p:nvPr/>
        </p:nvSpPr>
        <p:spPr>
          <a:xfrm>
            <a:off x="5158740" y="1874519"/>
            <a:ext cx="1303020" cy="379591"/>
          </a:xfrm>
          <a:prstGeom prst="rect">
            <a:avLst/>
          </a:prstGeom>
          <a:solidFill>
            <a:schemeClr val="accent1">
              <a:lumOff val="13529"/>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altLang="zh-CN" sz="1800" b="0" i="0" u="none" strike="noStrike" cap="none" spc="0" normalizeH="0" baseline="0" dirty="0" smtClean="0">
                <a:ln>
                  <a:noFill/>
                </a:ln>
                <a:solidFill>
                  <a:srgbClr val="FFFFFF"/>
                </a:solidFill>
                <a:effectLst/>
                <a:uFillTx/>
                <a:latin typeface="+mn-lt"/>
                <a:ea typeface="+mn-ea"/>
                <a:cs typeface="+mn-cs"/>
                <a:sym typeface="Helvetica Neue Medium"/>
              </a:rPr>
              <a:t>Target</a:t>
            </a:r>
            <a:r>
              <a:rPr kumimoji="0" lang="en-US" altLang="zh-CN" sz="1800" b="0" i="0" u="none" strike="noStrike" cap="none" spc="0" normalizeH="0" dirty="0" smtClean="0">
                <a:ln>
                  <a:noFill/>
                </a:ln>
                <a:solidFill>
                  <a:srgbClr val="FFFFFF"/>
                </a:solidFill>
                <a:effectLst/>
                <a:uFillTx/>
                <a:latin typeface="+mn-lt"/>
                <a:ea typeface="+mn-ea"/>
                <a:cs typeface="+mn-cs"/>
                <a:sym typeface="Helvetica Neue Medium"/>
              </a:rPr>
              <a:t> UE</a:t>
            </a:r>
            <a:endParaRPr kumimoji="0" lang="zh-CN" altLang="en-US" sz="18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22" name="矩形 21"/>
          <p:cNvSpPr/>
          <p:nvPr/>
        </p:nvSpPr>
        <p:spPr>
          <a:xfrm>
            <a:off x="5132267" y="2937163"/>
            <a:ext cx="1355966" cy="379591"/>
          </a:xfrm>
          <a:prstGeom prst="rect">
            <a:avLst/>
          </a:prstGeom>
          <a:solidFill>
            <a:schemeClr val="accent1">
              <a:lumOff val="13529"/>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altLang="zh-CN" sz="1800" b="0" dirty="0" smtClean="0">
                <a:solidFill>
                  <a:schemeClr val="bg1"/>
                </a:solidFill>
                <a:latin typeface="+mn-lt"/>
                <a:ea typeface="+mn-ea"/>
                <a:cs typeface="+mn-cs"/>
                <a:sym typeface="Helvetica Neue Medium"/>
              </a:rPr>
              <a:t>Reference UE</a:t>
            </a:r>
            <a:endParaRPr kumimoji="0" lang="zh-CN" altLang="en-US" sz="1800" b="0" i="0" u="none" strike="noStrike" cap="none" spc="0" normalizeH="0" baseline="0" dirty="0">
              <a:ln>
                <a:noFill/>
              </a:ln>
              <a:solidFill>
                <a:schemeClr val="bg1"/>
              </a:solidFill>
              <a:effectLst/>
              <a:uFillTx/>
              <a:latin typeface="+mn-lt"/>
              <a:ea typeface="+mn-ea"/>
              <a:cs typeface="+mn-cs"/>
              <a:sym typeface="Helvetica Neue Medium"/>
            </a:endParaRPr>
          </a:p>
        </p:txBody>
      </p:sp>
      <p:sp>
        <p:nvSpPr>
          <p:cNvPr id="23" name="矩形 22"/>
          <p:cNvSpPr/>
          <p:nvPr/>
        </p:nvSpPr>
        <p:spPr>
          <a:xfrm>
            <a:off x="7415848" y="2190396"/>
            <a:ext cx="1218937" cy="656590"/>
          </a:xfrm>
          <a:prstGeom prst="rect">
            <a:avLst/>
          </a:prstGeom>
          <a:solidFill>
            <a:schemeClr val="accent1">
              <a:lumOff val="13529"/>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altLang="zh-CN" sz="1800" b="0" dirty="0" smtClean="0">
                <a:solidFill>
                  <a:schemeClr val="bg1"/>
                </a:solidFill>
                <a:latin typeface="+mn-lt"/>
                <a:ea typeface="+mn-ea"/>
                <a:cs typeface="+mn-cs"/>
                <a:sym typeface="Helvetica Neue Medium"/>
              </a:rPr>
              <a:t>LCS server UE</a:t>
            </a:r>
            <a:endParaRPr kumimoji="0" lang="zh-CN" altLang="en-US" sz="1800" b="0" i="0" u="none" strike="noStrike" cap="none" spc="0" normalizeH="0" baseline="0" dirty="0">
              <a:ln>
                <a:noFill/>
              </a:ln>
              <a:solidFill>
                <a:schemeClr val="bg1"/>
              </a:solidFill>
              <a:effectLst/>
              <a:uFillTx/>
              <a:latin typeface="+mn-lt"/>
              <a:ea typeface="+mn-ea"/>
              <a:cs typeface="+mn-cs"/>
              <a:sym typeface="Helvetica Neue Medium"/>
            </a:endParaRPr>
          </a:p>
        </p:txBody>
      </p:sp>
      <p:sp>
        <p:nvSpPr>
          <p:cNvPr id="24" name="矩形 23"/>
          <p:cNvSpPr/>
          <p:nvPr/>
        </p:nvSpPr>
        <p:spPr>
          <a:xfrm>
            <a:off x="7496120" y="3430500"/>
            <a:ext cx="1058392" cy="379591"/>
          </a:xfrm>
          <a:prstGeom prst="rect">
            <a:avLst/>
          </a:prstGeom>
          <a:solidFill>
            <a:schemeClr val="accent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altLang="zh-CN" sz="1800" b="0" dirty="0" smtClean="0">
                <a:solidFill>
                  <a:schemeClr val="bg1"/>
                </a:solidFill>
                <a:latin typeface="+mn-lt"/>
                <a:ea typeface="+mn-ea"/>
                <a:cs typeface="+mn-cs"/>
                <a:sym typeface="Helvetica Neue Medium"/>
              </a:rPr>
              <a:t>LMF</a:t>
            </a:r>
            <a:endParaRPr kumimoji="0" lang="zh-CN" altLang="en-US" sz="1800" b="0" i="0" u="none" strike="noStrike" cap="none" spc="0" normalizeH="0" baseline="0" dirty="0">
              <a:ln>
                <a:noFill/>
              </a:ln>
              <a:solidFill>
                <a:schemeClr val="bg1"/>
              </a:solidFill>
              <a:effectLst/>
              <a:uFillTx/>
              <a:latin typeface="+mn-lt"/>
              <a:ea typeface="+mn-ea"/>
              <a:cs typeface="+mn-cs"/>
              <a:sym typeface="Helvetica Neue Medium"/>
            </a:endParaRPr>
          </a:p>
        </p:txBody>
      </p:sp>
      <p:cxnSp>
        <p:nvCxnSpPr>
          <p:cNvPr id="25" name="直接连接符 24"/>
          <p:cNvCxnSpPr>
            <a:stCxn id="21" idx="3"/>
            <a:endCxn id="23" idx="1"/>
          </p:cNvCxnSpPr>
          <p:nvPr/>
        </p:nvCxnSpPr>
        <p:spPr>
          <a:xfrm>
            <a:off x="6461760" y="2064315"/>
            <a:ext cx="954088" cy="454376"/>
          </a:xfrm>
          <a:prstGeom prst="line">
            <a:avLst/>
          </a:prstGeom>
          <a:ln>
            <a:solidFill>
              <a:srgbClr val="FF0000"/>
            </a:solidFill>
          </a:ln>
        </p:spPr>
        <p:style>
          <a:lnRef idx="1">
            <a:schemeClr val="accent5"/>
          </a:lnRef>
          <a:fillRef idx="0">
            <a:schemeClr val="accent5"/>
          </a:fillRef>
          <a:effectRef idx="0">
            <a:schemeClr val="accent5"/>
          </a:effectRef>
          <a:fontRef idx="minor">
            <a:schemeClr val="tx1"/>
          </a:fontRef>
        </p:style>
      </p:cxnSp>
      <p:cxnSp>
        <p:nvCxnSpPr>
          <p:cNvPr id="26" name="直接连接符 25"/>
          <p:cNvCxnSpPr>
            <a:stCxn id="22" idx="3"/>
            <a:endCxn id="23" idx="1"/>
          </p:cNvCxnSpPr>
          <p:nvPr/>
        </p:nvCxnSpPr>
        <p:spPr>
          <a:xfrm flipV="1">
            <a:off x="6488233" y="2518691"/>
            <a:ext cx="927615" cy="608268"/>
          </a:xfrm>
          <a:prstGeom prst="line">
            <a:avLst/>
          </a:prstGeom>
          <a:ln>
            <a:solidFill>
              <a:srgbClr val="FF0000"/>
            </a:solidFill>
          </a:ln>
        </p:spPr>
        <p:style>
          <a:lnRef idx="1">
            <a:schemeClr val="accent5"/>
          </a:lnRef>
          <a:fillRef idx="0">
            <a:schemeClr val="accent5"/>
          </a:fillRef>
          <a:effectRef idx="0">
            <a:schemeClr val="accent5"/>
          </a:effectRef>
          <a:fontRef idx="minor">
            <a:schemeClr val="tx1"/>
          </a:fontRef>
        </p:style>
      </p:cxnSp>
      <p:cxnSp>
        <p:nvCxnSpPr>
          <p:cNvPr id="27" name="直接连接符 26"/>
          <p:cNvCxnSpPr>
            <a:stCxn id="21" idx="2"/>
            <a:endCxn id="22" idx="0"/>
          </p:cNvCxnSpPr>
          <p:nvPr/>
        </p:nvCxnSpPr>
        <p:spPr>
          <a:xfrm>
            <a:off x="5810250" y="2254110"/>
            <a:ext cx="0" cy="683053"/>
          </a:xfrm>
          <a:prstGeom prst="line">
            <a:avLst/>
          </a:prstGeom>
          <a:ln>
            <a:solidFill>
              <a:srgbClr val="FF0000"/>
            </a:solidFill>
          </a:ln>
        </p:spPr>
        <p:style>
          <a:lnRef idx="1">
            <a:schemeClr val="accent5"/>
          </a:lnRef>
          <a:fillRef idx="0">
            <a:schemeClr val="accent5"/>
          </a:fillRef>
          <a:effectRef idx="0">
            <a:schemeClr val="accent5"/>
          </a:effectRef>
          <a:fontRef idx="minor">
            <a:schemeClr val="tx1"/>
          </a:fontRef>
        </p:style>
      </p:cxnSp>
      <p:cxnSp>
        <p:nvCxnSpPr>
          <p:cNvPr id="70" name="直接连接符 69"/>
          <p:cNvCxnSpPr>
            <a:stCxn id="24" idx="0"/>
            <a:endCxn id="23" idx="2"/>
          </p:cNvCxnSpPr>
          <p:nvPr/>
        </p:nvCxnSpPr>
        <p:spPr>
          <a:xfrm flipV="1">
            <a:off x="8025316" y="2846986"/>
            <a:ext cx="1" cy="583514"/>
          </a:xfrm>
          <a:prstGeom prst="line">
            <a:avLst/>
          </a:prstGeom>
          <a:ln>
            <a:solidFill>
              <a:schemeClr val="tx1"/>
            </a:solidFill>
          </a:ln>
        </p:spPr>
        <p:style>
          <a:lnRef idx="1">
            <a:schemeClr val="accent5"/>
          </a:lnRef>
          <a:fillRef idx="0">
            <a:schemeClr val="accent5"/>
          </a:fillRef>
          <a:effectRef idx="0">
            <a:schemeClr val="accent5"/>
          </a:effectRef>
          <a:fontRef idx="minor">
            <a:schemeClr val="tx1"/>
          </a:fontRef>
        </p:style>
      </p:cxnSp>
      <p:pic>
        <p:nvPicPr>
          <p:cNvPr id="57360" name="图片 57359"/>
          <p:cNvPicPr>
            <a:picLocks noChangeAspect="1"/>
          </p:cNvPicPr>
          <p:nvPr/>
        </p:nvPicPr>
        <p:blipFill>
          <a:blip r:embed="rId2"/>
          <a:stretch>
            <a:fillRect/>
          </a:stretch>
        </p:blipFill>
        <p:spPr>
          <a:xfrm>
            <a:off x="6271260" y="5349711"/>
            <a:ext cx="2435652" cy="920526"/>
          </a:xfrm>
          <a:prstGeom prst="rect">
            <a:avLst/>
          </a:prstGeom>
        </p:spPr>
      </p:pic>
      <p:sp>
        <p:nvSpPr>
          <p:cNvPr id="57361" name="文本框 57360"/>
          <p:cNvSpPr txBox="1"/>
          <p:nvPr/>
        </p:nvSpPr>
        <p:spPr>
          <a:xfrm>
            <a:off x="790080" y="4503420"/>
            <a:ext cx="3522840" cy="400110"/>
          </a:xfrm>
          <a:prstGeom prst="rect">
            <a:avLst/>
          </a:prstGeom>
          <a:noFill/>
        </p:spPr>
        <p:txBody>
          <a:bodyPr wrap="square" rtlCol="0">
            <a:spAutoFit/>
          </a:bodyPr>
          <a:lstStyle/>
          <a:p>
            <a:r>
              <a:rPr lang="en-US" altLang="zh-CN" dirty="0" smtClean="0"/>
              <a:t>a) LMF and Target UE/Reference UE can directly communicate</a:t>
            </a:r>
            <a:endParaRPr lang="zh-CN" altLang="en-US" dirty="0"/>
          </a:p>
        </p:txBody>
      </p:sp>
      <p:sp>
        <p:nvSpPr>
          <p:cNvPr id="84" name="文本框 83"/>
          <p:cNvSpPr txBox="1"/>
          <p:nvPr/>
        </p:nvSpPr>
        <p:spPr>
          <a:xfrm>
            <a:off x="5158740" y="4435210"/>
            <a:ext cx="3522840" cy="400110"/>
          </a:xfrm>
          <a:prstGeom prst="rect">
            <a:avLst/>
          </a:prstGeom>
          <a:noFill/>
        </p:spPr>
        <p:txBody>
          <a:bodyPr wrap="square" rtlCol="0">
            <a:spAutoFit/>
          </a:bodyPr>
          <a:lstStyle/>
          <a:p>
            <a:r>
              <a:rPr lang="en-US" altLang="zh-CN" dirty="0" smtClean="0"/>
              <a:t>b) LMF and Target UE/Reference UE communicate via LCS server UE</a:t>
            </a:r>
            <a:endParaRPr lang="zh-CN" altLang="en-US" dirty="0"/>
          </a:p>
        </p:txBody>
      </p:sp>
      <p:sp>
        <p:nvSpPr>
          <p:cNvPr id="15" name="矩形 14"/>
          <p:cNvSpPr/>
          <p:nvPr/>
        </p:nvSpPr>
        <p:spPr>
          <a:xfrm>
            <a:off x="646856" y="1874519"/>
            <a:ext cx="1303020" cy="379591"/>
          </a:xfrm>
          <a:prstGeom prst="rect">
            <a:avLst/>
          </a:prstGeom>
          <a:solidFill>
            <a:schemeClr val="accent1">
              <a:lumOff val="13529"/>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altLang="zh-CN" sz="1800" b="0" i="0" u="none" strike="noStrike" cap="none" spc="0" normalizeH="0" baseline="0" dirty="0" smtClean="0">
                <a:ln>
                  <a:noFill/>
                </a:ln>
                <a:solidFill>
                  <a:srgbClr val="FFFFFF"/>
                </a:solidFill>
                <a:effectLst/>
                <a:uFillTx/>
                <a:latin typeface="+mn-lt"/>
                <a:ea typeface="+mn-ea"/>
                <a:cs typeface="+mn-cs"/>
                <a:sym typeface="Helvetica Neue Medium"/>
              </a:rPr>
              <a:t>Target</a:t>
            </a:r>
            <a:r>
              <a:rPr kumimoji="0" lang="en-US" altLang="zh-CN" sz="1800" b="0" i="0" u="none" strike="noStrike" cap="none" spc="0" normalizeH="0" dirty="0" smtClean="0">
                <a:ln>
                  <a:noFill/>
                </a:ln>
                <a:solidFill>
                  <a:srgbClr val="FFFFFF"/>
                </a:solidFill>
                <a:effectLst/>
                <a:uFillTx/>
                <a:latin typeface="+mn-lt"/>
                <a:ea typeface="+mn-ea"/>
                <a:cs typeface="+mn-cs"/>
                <a:sym typeface="Helvetica Neue Medium"/>
              </a:rPr>
              <a:t> UE</a:t>
            </a:r>
            <a:endParaRPr kumimoji="0" lang="zh-CN" altLang="en-US" sz="18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16" name="矩形 15"/>
          <p:cNvSpPr/>
          <p:nvPr/>
        </p:nvSpPr>
        <p:spPr>
          <a:xfrm>
            <a:off x="620383" y="2937163"/>
            <a:ext cx="1355966" cy="379591"/>
          </a:xfrm>
          <a:prstGeom prst="rect">
            <a:avLst/>
          </a:prstGeom>
          <a:solidFill>
            <a:schemeClr val="accent1">
              <a:lumOff val="13529"/>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altLang="zh-CN" sz="1800" b="0" dirty="0" smtClean="0">
                <a:solidFill>
                  <a:schemeClr val="bg1"/>
                </a:solidFill>
                <a:latin typeface="+mn-lt"/>
                <a:ea typeface="+mn-ea"/>
                <a:cs typeface="+mn-cs"/>
                <a:sym typeface="Helvetica Neue Medium"/>
              </a:rPr>
              <a:t>Reference UE</a:t>
            </a:r>
            <a:endParaRPr kumimoji="0" lang="zh-CN" altLang="en-US" sz="1800" b="0" i="0" u="none" strike="noStrike" cap="none" spc="0" normalizeH="0" baseline="0" dirty="0">
              <a:ln>
                <a:noFill/>
              </a:ln>
              <a:solidFill>
                <a:schemeClr val="bg1"/>
              </a:solidFill>
              <a:effectLst/>
              <a:uFillTx/>
              <a:latin typeface="+mn-lt"/>
              <a:ea typeface="+mn-ea"/>
              <a:cs typeface="+mn-cs"/>
              <a:sym typeface="Helvetica Neue Medium"/>
            </a:endParaRPr>
          </a:p>
        </p:txBody>
      </p:sp>
      <p:sp>
        <p:nvSpPr>
          <p:cNvPr id="17" name="矩形 16"/>
          <p:cNvSpPr/>
          <p:nvPr/>
        </p:nvSpPr>
        <p:spPr>
          <a:xfrm>
            <a:off x="2903964" y="2190396"/>
            <a:ext cx="1218937" cy="656590"/>
          </a:xfrm>
          <a:prstGeom prst="rect">
            <a:avLst/>
          </a:prstGeom>
          <a:solidFill>
            <a:schemeClr val="accent1">
              <a:lumOff val="13529"/>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altLang="zh-CN" sz="1800" b="0" dirty="0" smtClean="0">
                <a:solidFill>
                  <a:schemeClr val="bg1"/>
                </a:solidFill>
                <a:latin typeface="+mn-lt"/>
                <a:ea typeface="+mn-ea"/>
                <a:cs typeface="+mn-cs"/>
                <a:sym typeface="Helvetica Neue Medium"/>
              </a:rPr>
              <a:t>LCS server UE</a:t>
            </a:r>
            <a:endParaRPr kumimoji="0" lang="zh-CN" altLang="en-US" sz="1800" b="0" i="0" u="none" strike="noStrike" cap="none" spc="0" normalizeH="0" baseline="0" dirty="0">
              <a:ln>
                <a:noFill/>
              </a:ln>
              <a:solidFill>
                <a:schemeClr val="bg1"/>
              </a:solidFill>
              <a:effectLst/>
              <a:uFillTx/>
              <a:latin typeface="+mn-lt"/>
              <a:ea typeface="+mn-ea"/>
              <a:cs typeface="+mn-cs"/>
              <a:sym typeface="Helvetica Neue Medium"/>
            </a:endParaRPr>
          </a:p>
        </p:txBody>
      </p:sp>
      <p:sp>
        <p:nvSpPr>
          <p:cNvPr id="18" name="矩形 17"/>
          <p:cNvSpPr/>
          <p:nvPr/>
        </p:nvSpPr>
        <p:spPr>
          <a:xfrm>
            <a:off x="2984236" y="3430500"/>
            <a:ext cx="1058392" cy="379591"/>
          </a:xfrm>
          <a:prstGeom prst="rect">
            <a:avLst/>
          </a:prstGeom>
          <a:solidFill>
            <a:schemeClr val="accent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altLang="zh-CN" sz="1800" b="0" dirty="0" smtClean="0">
                <a:solidFill>
                  <a:schemeClr val="bg1"/>
                </a:solidFill>
                <a:latin typeface="+mn-lt"/>
                <a:ea typeface="+mn-ea"/>
                <a:cs typeface="+mn-cs"/>
                <a:sym typeface="Helvetica Neue Medium"/>
              </a:rPr>
              <a:t>LMF</a:t>
            </a:r>
            <a:endParaRPr kumimoji="0" lang="zh-CN" altLang="en-US" sz="1800" b="0" i="0" u="none" strike="noStrike" cap="none" spc="0" normalizeH="0" baseline="0" dirty="0">
              <a:ln>
                <a:noFill/>
              </a:ln>
              <a:solidFill>
                <a:schemeClr val="bg1"/>
              </a:solidFill>
              <a:effectLst/>
              <a:uFillTx/>
              <a:latin typeface="+mn-lt"/>
              <a:ea typeface="+mn-ea"/>
              <a:cs typeface="+mn-cs"/>
              <a:sym typeface="Helvetica Neue Medium"/>
            </a:endParaRPr>
          </a:p>
        </p:txBody>
      </p:sp>
      <p:cxnSp>
        <p:nvCxnSpPr>
          <p:cNvPr id="19" name="直接连接符 18"/>
          <p:cNvCxnSpPr>
            <a:stCxn id="15" idx="3"/>
            <a:endCxn id="17" idx="1"/>
          </p:cNvCxnSpPr>
          <p:nvPr/>
        </p:nvCxnSpPr>
        <p:spPr>
          <a:xfrm>
            <a:off x="1949876" y="2064315"/>
            <a:ext cx="954088" cy="454376"/>
          </a:xfrm>
          <a:prstGeom prst="line">
            <a:avLst/>
          </a:prstGeom>
          <a:ln>
            <a:solidFill>
              <a:srgbClr val="FF0000"/>
            </a:solidFill>
          </a:ln>
        </p:spPr>
        <p:style>
          <a:lnRef idx="1">
            <a:schemeClr val="accent5"/>
          </a:lnRef>
          <a:fillRef idx="0">
            <a:schemeClr val="accent5"/>
          </a:fillRef>
          <a:effectRef idx="0">
            <a:schemeClr val="accent5"/>
          </a:effectRef>
          <a:fontRef idx="minor">
            <a:schemeClr val="tx1"/>
          </a:fontRef>
        </p:style>
      </p:cxnSp>
      <p:cxnSp>
        <p:nvCxnSpPr>
          <p:cNvPr id="20" name="直接连接符 19"/>
          <p:cNvCxnSpPr>
            <a:stCxn id="16" idx="3"/>
            <a:endCxn id="17" idx="1"/>
          </p:cNvCxnSpPr>
          <p:nvPr/>
        </p:nvCxnSpPr>
        <p:spPr>
          <a:xfrm flipV="1">
            <a:off x="1976349" y="2518691"/>
            <a:ext cx="927615" cy="608268"/>
          </a:xfrm>
          <a:prstGeom prst="line">
            <a:avLst/>
          </a:prstGeom>
          <a:ln>
            <a:solidFill>
              <a:srgbClr val="FF0000"/>
            </a:solidFill>
          </a:ln>
        </p:spPr>
        <p:style>
          <a:lnRef idx="1">
            <a:schemeClr val="accent5"/>
          </a:lnRef>
          <a:fillRef idx="0">
            <a:schemeClr val="accent5"/>
          </a:fillRef>
          <a:effectRef idx="0">
            <a:schemeClr val="accent5"/>
          </a:effectRef>
          <a:fontRef idx="minor">
            <a:schemeClr val="tx1"/>
          </a:fontRef>
        </p:style>
      </p:cxnSp>
      <p:cxnSp>
        <p:nvCxnSpPr>
          <p:cNvPr id="28" name="直接连接符 27"/>
          <p:cNvCxnSpPr>
            <a:stCxn id="15" idx="2"/>
            <a:endCxn id="16" idx="0"/>
          </p:cNvCxnSpPr>
          <p:nvPr/>
        </p:nvCxnSpPr>
        <p:spPr>
          <a:xfrm>
            <a:off x="1298366" y="2254110"/>
            <a:ext cx="0" cy="683053"/>
          </a:xfrm>
          <a:prstGeom prst="line">
            <a:avLst/>
          </a:prstGeom>
          <a:ln>
            <a:solidFill>
              <a:srgbClr val="FF0000"/>
            </a:solidFill>
          </a:ln>
        </p:spPr>
        <p:style>
          <a:lnRef idx="1">
            <a:schemeClr val="accent5"/>
          </a:lnRef>
          <a:fillRef idx="0">
            <a:schemeClr val="accent5"/>
          </a:fillRef>
          <a:effectRef idx="0">
            <a:schemeClr val="accent5"/>
          </a:effectRef>
          <a:fontRef idx="minor">
            <a:schemeClr val="tx1"/>
          </a:fontRef>
        </p:style>
      </p:cxnSp>
      <p:cxnSp>
        <p:nvCxnSpPr>
          <p:cNvPr id="29" name="直接连接符 28"/>
          <p:cNvCxnSpPr>
            <a:stCxn id="18" idx="0"/>
            <a:endCxn id="16" idx="3"/>
          </p:cNvCxnSpPr>
          <p:nvPr/>
        </p:nvCxnSpPr>
        <p:spPr>
          <a:xfrm flipH="1" flipV="1">
            <a:off x="1976349" y="3126959"/>
            <a:ext cx="1537083" cy="303541"/>
          </a:xfrm>
          <a:prstGeom prst="line">
            <a:avLst/>
          </a:prstGeom>
          <a:ln>
            <a:solidFill>
              <a:schemeClr val="tx1"/>
            </a:solidFill>
          </a:ln>
        </p:spPr>
        <p:style>
          <a:lnRef idx="1">
            <a:schemeClr val="accent5"/>
          </a:lnRef>
          <a:fillRef idx="0">
            <a:schemeClr val="accent5"/>
          </a:fillRef>
          <a:effectRef idx="0">
            <a:schemeClr val="accent5"/>
          </a:effectRef>
          <a:fontRef idx="minor">
            <a:schemeClr val="tx1"/>
          </a:fontRef>
        </p:style>
      </p:cxnSp>
      <p:cxnSp>
        <p:nvCxnSpPr>
          <p:cNvPr id="30" name="直接连接符 29"/>
          <p:cNvCxnSpPr>
            <a:stCxn id="18" idx="0"/>
            <a:endCxn id="15" idx="3"/>
          </p:cNvCxnSpPr>
          <p:nvPr/>
        </p:nvCxnSpPr>
        <p:spPr>
          <a:xfrm flipH="1" flipV="1">
            <a:off x="1949876" y="2064315"/>
            <a:ext cx="1563556" cy="1366185"/>
          </a:xfrm>
          <a:prstGeom prst="line">
            <a:avLst/>
          </a:prstGeom>
          <a:ln>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31642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692512" y="122946"/>
            <a:ext cx="6827838" cy="906716"/>
          </a:xfrm>
        </p:spPr>
        <p:txBody>
          <a:bodyPr rtlCol="0">
            <a:normAutofit/>
          </a:bodyPr>
          <a:lstStyle/>
          <a:p>
            <a:pPr algn="l" eaLnBrk="1" hangingPunct="1">
              <a:defRPr/>
            </a:pPr>
            <a:r>
              <a:rPr lang="en-US" sz="2800" dirty="0" smtClean="0">
                <a:effectLst>
                  <a:outerShdw blurRad="38100" dist="38100" dir="2700000" algn="tl">
                    <a:srgbClr val="C0C0C0"/>
                  </a:outerShdw>
                </a:effectLst>
              </a:rPr>
              <a:t>Proposed Way Forward</a:t>
            </a:r>
            <a:endParaRPr lang="en-US" sz="2800" dirty="0">
              <a:effectLst>
                <a:outerShdw blurRad="38100" dist="38100" dir="2700000" algn="tl">
                  <a:srgbClr val="C0C0C0"/>
                </a:outerShdw>
              </a:effectLst>
            </a:endParaRPr>
          </a:p>
        </p:txBody>
      </p:sp>
      <p:sp>
        <p:nvSpPr>
          <p:cNvPr id="57347" name="Rectangle 3"/>
          <p:cNvSpPr>
            <a:spLocks noGrp="1"/>
          </p:cNvSpPr>
          <p:nvPr>
            <p:ph type="body" idx="1"/>
          </p:nvPr>
        </p:nvSpPr>
        <p:spPr>
          <a:xfrm>
            <a:off x="457200" y="1177041"/>
            <a:ext cx="8229600" cy="5059636"/>
          </a:xfrm>
        </p:spPr>
        <p:txBody>
          <a:bodyPr/>
          <a:lstStyle/>
          <a:p>
            <a:r>
              <a:rPr lang="en-GB" altLang="zh-CN" sz="1800" dirty="0" smtClean="0"/>
              <a:t>Terminology alignments:</a:t>
            </a:r>
          </a:p>
          <a:p>
            <a:pPr lvl="1"/>
            <a:r>
              <a:rPr lang="en-GB" altLang="zh-CN" sz="1400" dirty="0" smtClean="0"/>
              <a:t>Replace </a:t>
            </a:r>
            <a:r>
              <a:rPr lang="en-GB" altLang="zh-CN" sz="1400" dirty="0"/>
              <a:t>“Reference UE” with “Anchor UE</a:t>
            </a:r>
            <a:r>
              <a:rPr lang="en-GB" altLang="zh-CN" sz="1400" dirty="0" smtClean="0"/>
              <a:t>”, using the terminology defined by </a:t>
            </a:r>
            <a:r>
              <a:rPr lang="en-GB" altLang="zh-CN" sz="1400" dirty="0" smtClean="0"/>
              <a:t>RAN1</a:t>
            </a:r>
          </a:p>
          <a:p>
            <a:pPr lvl="1"/>
            <a:r>
              <a:rPr lang="en-US" altLang="zh-CN" sz="1400" dirty="0"/>
              <a:t>Align the definition of “Ranging” and “</a:t>
            </a:r>
            <a:r>
              <a:rPr lang="en-US" altLang="zh-CN" sz="1400" dirty="0" err="1"/>
              <a:t>Sidelink</a:t>
            </a:r>
            <a:r>
              <a:rPr lang="en-US" altLang="zh-CN" sz="1400" dirty="0"/>
              <a:t> Positioning” between SA2 and RAN1</a:t>
            </a:r>
            <a:endParaRPr lang="zh-CN" altLang="zh-CN" sz="1400" dirty="0"/>
          </a:p>
          <a:p>
            <a:endParaRPr lang="en-US" altLang="zh-CN" sz="1800" dirty="0" smtClean="0"/>
          </a:p>
          <a:p>
            <a:endParaRPr lang="en-US" altLang="zh-CN" sz="1800" dirty="0"/>
          </a:p>
          <a:p>
            <a:endParaRPr lang="en-US" altLang="zh-CN" sz="1800" dirty="0" smtClean="0"/>
          </a:p>
          <a:p>
            <a:endParaRPr lang="en-US" altLang="zh-CN" sz="1800" dirty="0"/>
          </a:p>
          <a:p>
            <a:endParaRPr lang="en-US" altLang="zh-CN" sz="1800" dirty="0" smtClean="0"/>
          </a:p>
          <a:p>
            <a:endParaRPr lang="en-US" altLang="zh-CN" sz="1800" dirty="0"/>
          </a:p>
          <a:p>
            <a:endParaRPr lang="en-US" altLang="zh-CN" sz="1800" dirty="0" smtClean="0"/>
          </a:p>
          <a:p>
            <a:endParaRPr lang="en-US" altLang="zh-CN" sz="1800" dirty="0"/>
          </a:p>
          <a:p>
            <a:endParaRPr lang="en-US" altLang="zh-CN" sz="1800" dirty="0" smtClean="0"/>
          </a:p>
          <a:p>
            <a:endParaRPr lang="en-US" altLang="zh-CN" sz="1800" dirty="0"/>
          </a:p>
          <a:p>
            <a:r>
              <a:rPr lang="en-US" altLang="zh-CN" sz="1800" dirty="0" smtClean="0"/>
              <a:t>Clarify </a:t>
            </a:r>
            <a:r>
              <a:rPr lang="en-US" altLang="zh-CN" sz="1800" dirty="0" smtClean="0"/>
              <a:t>definition of Location Server </a:t>
            </a:r>
            <a:r>
              <a:rPr lang="en-US" altLang="zh-CN" sz="1800" dirty="0" smtClean="0"/>
              <a:t>UE</a:t>
            </a:r>
          </a:p>
          <a:p>
            <a:r>
              <a:rPr lang="en-GB" altLang="zh-CN" sz="1800" dirty="0"/>
              <a:t>U</a:t>
            </a:r>
            <a:r>
              <a:rPr lang="en-GB" altLang="zh-CN" sz="1800" dirty="0" smtClean="0"/>
              <a:t>pdate </a:t>
            </a:r>
            <a:r>
              <a:rPr lang="en-GB" altLang="zh-CN" sz="1800" dirty="0"/>
              <a:t>related texts throughout the TR</a:t>
            </a:r>
          </a:p>
          <a:p>
            <a:r>
              <a:rPr lang="en-US" altLang="zh-CN" sz="1800" dirty="0" smtClean="0"/>
              <a:t>Send </a:t>
            </a:r>
            <a:r>
              <a:rPr lang="en-US" altLang="zh-CN" sz="1800" dirty="0" smtClean="0"/>
              <a:t>a LS to RAN  WG about SA2 defined terminology to avoid further </a:t>
            </a:r>
            <a:r>
              <a:rPr lang="en-US" altLang="zh-CN" sz="1800" dirty="0" err="1" smtClean="0"/>
              <a:t>mis</a:t>
            </a:r>
            <a:r>
              <a:rPr lang="en-US" altLang="zh-CN" sz="1800" dirty="0" smtClean="0"/>
              <a:t>-alignment</a:t>
            </a:r>
            <a:endParaRPr lang="zh-CN" altLang="zh-CN" sz="1800" dirty="0"/>
          </a:p>
        </p:txBody>
      </p:sp>
      <p:sp>
        <p:nvSpPr>
          <p:cNvPr id="2" name="圆角矩形 1"/>
          <p:cNvSpPr/>
          <p:nvPr/>
        </p:nvSpPr>
        <p:spPr bwMode="auto">
          <a:xfrm>
            <a:off x="578122" y="4226734"/>
            <a:ext cx="8034746" cy="1122506"/>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smtClean="0">
              <a:ln>
                <a:noFill/>
              </a:ln>
              <a:solidFill>
                <a:schemeClr val="tx1"/>
              </a:solidFill>
              <a:effectLst/>
              <a:latin typeface="Arial" charset="0"/>
            </a:endParaRPr>
          </a:p>
        </p:txBody>
      </p:sp>
      <p:sp>
        <p:nvSpPr>
          <p:cNvPr id="3" name="文本框 2"/>
          <p:cNvSpPr txBox="1"/>
          <p:nvPr/>
        </p:nvSpPr>
        <p:spPr>
          <a:xfrm>
            <a:off x="644071" y="3159521"/>
            <a:ext cx="7754983" cy="1277273"/>
          </a:xfrm>
          <a:prstGeom prst="rect">
            <a:avLst/>
          </a:prstGeom>
          <a:noFill/>
        </p:spPr>
        <p:txBody>
          <a:bodyPr wrap="square" rtlCol="0">
            <a:spAutoFit/>
          </a:bodyPr>
          <a:lstStyle/>
          <a:p>
            <a:r>
              <a:rPr lang="en-GB" altLang="zh-CN" sz="1100" b="1" dirty="0" smtClean="0"/>
              <a:t>[</a:t>
            </a:r>
            <a:r>
              <a:rPr lang="en-GB" altLang="zh-CN" sz="1100" b="1" dirty="0"/>
              <a:t>SA2] Ranging: </a:t>
            </a:r>
            <a:r>
              <a:rPr lang="en-GB" altLang="zh-CN" sz="1100" dirty="0"/>
              <a:t>refers to the determination of the distance between two UEs or more UEs and/or the direction and/or relative positioning of one UE (i.e. Target UE) from another UE (i.e. Reference UE) via PC5 interface.</a:t>
            </a:r>
          </a:p>
          <a:p>
            <a:r>
              <a:rPr lang="en-GB" altLang="zh-CN" sz="1100" b="1" dirty="0"/>
              <a:t>[RAN1</a:t>
            </a:r>
            <a:r>
              <a:rPr lang="en-GB" altLang="zh-CN" sz="1100" b="1" dirty="0" smtClean="0"/>
              <a:t>] Ranging</a:t>
            </a:r>
            <a:r>
              <a:rPr lang="en-GB" altLang="zh-CN" sz="1100" dirty="0"/>
              <a:t>: determination of the distance and/or the direction between a UE and another entity, e.g., anchor UE</a:t>
            </a:r>
            <a:r>
              <a:rPr lang="en-GB" altLang="zh-CN" sz="1100" dirty="0" smtClean="0"/>
              <a:t>.</a:t>
            </a:r>
          </a:p>
          <a:p>
            <a:r>
              <a:rPr lang="en-GB" altLang="zh-CN" sz="1100" b="1" dirty="0" smtClean="0"/>
              <a:t>Proposal:</a:t>
            </a:r>
            <a:r>
              <a:rPr lang="en-GB" altLang="zh-CN" sz="1100" dirty="0" smtClean="0"/>
              <a:t> </a:t>
            </a:r>
            <a:r>
              <a:rPr lang="en-GB" altLang="zh-CN" sz="1100" b="1" dirty="0"/>
              <a:t>Ranging: </a:t>
            </a:r>
            <a:r>
              <a:rPr lang="en-GB" altLang="zh-CN" sz="1100" dirty="0"/>
              <a:t>refers to the determination of the distance between two UEs or more UEs and/or the direction and/or relative positioning of one UE (i.e. Target UE) from another UE (i.e. </a:t>
            </a:r>
            <a:r>
              <a:rPr lang="en-GB" altLang="zh-CN" sz="1100" dirty="0" smtClean="0">
                <a:solidFill>
                  <a:srgbClr val="FF0000"/>
                </a:solidFill>
              </a:rPr>
              <a:t>Anchor</a:t>
            </a:r>
            <a:r>
              <a:rPr lang="en-GB" altLang="zh-CN" sz="1100" dirty="0" smtClean="0"/>
              <a:t> </a:t>
            </a:r>
            <a:r>
              <a:rPr lang="en-GB" altLang="zh-CN" sz="1100" dirty="0"/>
              <a:t>UE) via PC5 interface.</a:t>
            </a:r>
          </a:p>
          <a:p>
            <a:endParaRPr lang="en-GB" altLang="zh-CN" sz="1100" dirty="0"/>
          </a:p>
          <a:p>
            <a:endParaRPr lang="zh-CN" altLang="zh-CN" sz="1100" dirty="0">
              <a:solidFill>
                <a:srgbClr val="FF0000"/>
              </a:solidFill>
            </a:endParaRPr>
          </a:p>
        </p:txBody>
      </p:sp>
      <p:sp>
        <p:nvSpPr>
          <p:cNvPr id="6" name="圆角矩形 5"/>
          <p:cNvSpPr/>
          <p:nvPr/>
        </p:nvSpPr>
        <p:spPr bwMode="auto">
          <a:xfrm>
            <a:off x="557978" y="2102209"/>
            <a:ext cx="8034746" cy="922019"/>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smtClean="0">
              <a:ln>
                <a:noFill/>
              </a:ln>
              <a:solidFill>
                <a:schemeClr val="tx1"/>
              </a:solidFill>
              <a:effectLst/>
              <a:latin typeface="Arial" charset="0"/>
            </a:endParaRPr>
          </a:p>
        </p:txBody>
      </p:sp>
      <p:sp>
        <p:nvSpPr>
          <p:cNvPr id="7" name="文本框 6"/>
          <p:cNvSpPr txBox="1"/>
          <p:nvPr/>
        </p:nvSpPr>
        <p:spPr>
          <a:xfrm>
            <a:off x="644070" y="2130404"/>
            <a:ext cx="7857213" cy="938719"/>
          </a:xfrm>
          <a:prstGeom prst="rect">
            <a:avLst/>
          </a:prstGeom>
          <a:noFill/>
        </p:spPr>
        <p:txBody>
          <a:bodyPr wrap="square" rtlCol="0">
            <a:spAutoFit/>
          </a:bodyPr>
          <a:lstStyle/>
          <a:p>
            <a:r>
              <a:rPr lang="en-GB" altLang="zh-CN" sz="1100" b="1" dirty="0" smtClean="0"/>
              <a:t>[</a:t>
            </a:r>
            <a:r>
              <a:rPr lang="en-GB" altLang="zh-CN" sz="1100" b="1" dirty="0"/>
              <a:t>SA2] Sidelink Positioning: </a:t>
            </a:r>
            <a:r>
              <a:rPr lang="en-GB" altLang="zh-CN" sz="1100" dirty="0"/>
              <a:t>Positioning UE using </a:t>
            </a:r>
            <a:r>
              <a:rPr lang="en-GB" altLang="zh-CN" sz="1100" dirty="0" smtClean="0"/>
              <a:t>PC5.</a:t>
            </a:r>
            <a:endParaRPr lang="zh-CN" altLang="zh-CN" sz="1100" dirty="0"/>
          </a:p>
          <a:p>
            <a:pPr lvl="0"/>
            <a:r>
              <a:rPr lang="en-GB" altLang="zh-CN" sz="1100" b="1" dirty="0" smtClean="0"/>
              <a:t>[</a:t>
            </a:r>
            <a:r>
              <a:rPr lang="en-GB" altLang="zh-CN" sz="1100" b="1" dirty="0"/>
              <a:t>RAN1</a:t>
            </a:r>
            <a:r>
              <a:rPr lang="en-GB" altLang="zh-CN" sz="1100" b="1" dirty="0" smtClean="0"/>
              <a:t>] </a:t>
            </a:r>
            <a:r>
              <a:rPr lang="en-GB" altLang="zh-CN" sz="1100" b="1" dirty="0"/>
              <a:t>Sidelink positioning</a:t>
            </a:r>
            <a:r>
              <a:rPr lang="en-GB" altLang="zh-CN" sz="1100" dirty="0"/>
              <a:t>: Positioning UE using reference signals transmitted over SL, i.e., PC5 interface, to obtain absolute position, relative position, or ranging information.</a:t>
            </a:r>
            <a:endParaRPr lang="zh-CN" altLang="zh-CN" sz="1100" dirty="0"/>
          </a:p>
          <a:p>
            <a:r>
              <a:rPr lang="en-GB" altLang="zh-CN" sz="1100" b="1" dirty="0" smtClean="0"/>
              <a:t>Proposal</a:t>
            </a:r>
            <a:r>
              <a:rPr lang="en-GB" altLang="zh-CN" sz="1100" dirty="0" smtClean="0"/>
              <a:t>: </a:t>
            </a:r>
            <a:r>
              <a:rPr lang="en-GB" altLang="zh-CN" sz="1100" b="1" dirty="0" smtClean="0"/>
              <a:t>Sidelink </a:t>
            </a:r>
            <a:r>
              <a:rPr lang="en-GB" altLang="zh-CN" sz="1100" b="1" dirty="0"/>
              <a:t>Positioning: </a:t>
            </a:r>
            <a:r>
              <a:rPr lang="en-GB" altLang="zh-CN" sz="1100" dirty="0"/>
              <a:t>Positioning UE using </a:t>
            </a:r>
            <a:r>
              <a:rPr lang="en-GB" altLang="zh-CN" sz="1100" dirty="0" smtClean="0"/>
              <a:t>PC5 </a:t>
            </a:r>
            <a:r>
              <a:rPr lang="en-GB" altLang="zh-CN" sz="1100" dirty="0">
                <a:solidFill>
                  <a:srgbClr val="FF0000"/>
                </a:solidFill>
              </a:rPr>
              <a:t>to obtain absolute position, relative position, or ranging </a:t>
            </a:r>
            <a:r>
              <a:rPr lang="en-GB" altLang="zh-CN" sz="1100" dirty="0" smtClean="0">
                <a:solidFill>
                  <a:srgbClr val="FF0000"/>
                </a:solidFill>
              </a:rPr>
              <a:t>information</a:t>
            </a:r>
            <a:r>
              <a:rPr lang="en-GB" altLang="zh-CN" sz="1100" dirty="0" smtClean="0"/>
              <a:t>.</a:t>
            </a:r>
            <a:endParaRPr lang="zh-CN" altLang="zh-CN" sz="1100" dirty="0"/>
          </a:p>
        </p:txBody>
      </p:sp>
      <p:sp>
        <p:nvSpPr>
          <p:cNvPr id="9" name="圆角矩形 8"/>
          <p:cNvSpPr/>
          <p:nvPr/>
        </p:nvSpPr>
        <p:spPr bwMode="auto">
          <a:xfrm>
            <a:off x="578122" y="3159521"/>
            <a:ext cx="8034746" cy="922019"/>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000" b="0" i="0" u="none" strike="noStrike" cap="none" normalizeH="0" baseline="0" smtClean="0">
              <a:ln>
                <a:noFill/>
              </a:ln>
              <a:solidFill>
                <a:schemeClr val="tx1"/>
              </a:solidFill>
              <a:effectLst/>
              <a:latin typeface="Arial" charset="0"/>
            </a:endParaRPr>
          </a:p>
        </p:txBody>
      </p:sp>
      <p:sp>
        <p:nvSpPr>
          <p:cNvPr id="10" name="文本框 9"/>
          <p:cNvSpPr txBox="1"/>
          <p:nvPr/>
        </p:nvSpPr>
        <p:spPr>
          <a:xfrm>
            <a:off x="644070" y="4278130"/>
            <a:ext cx="7754983" cy="938719"/>
          </a:xfrm>
          <a:prstGeom prst="rect">
            <a:avLst/>
          </a:prstGeom>
          <a:noFill/>
        </p:spPr>
        <p:txBody>
          <a:bodyPr wrap="square" rtlCol="0">
            <a:spAutoFit/>
          </a:bodyPr>
          <a:lstStyle/>
          <a:p>
            <a:r>
              <a:rPr lang="en-GB" altLang="zh-CN" sz="1100" b="1" dirty="0" smtClean="0"/>
              <a:t>[</a:t>
            </a:r>
            <a:r>
              <a:rPr lang="en-GB" altLang="zh-CN" sz="1100" b="1" dirty="0"/>
              <a:t>SA2] Reference UE: </a:t>
            </a:r>
            <a:r>
              <a:rPr lang="en-GB" altLang="zh-CN" sz="1100" dirty="0"/>
              <a:t>A UE who determines a reference plane and reference direction in the Ranging based service and Sidelink positioning.</a:t>
            </a:r>
            <a:endParaRPr lang="zh-CN" altLang="zh-CN" sz="1100" dirty="0"/>
          </a:p>
          <a:p>
            <a:pPr lvl="0"/>
            <a:r>
              <a:rPr lang="en-GB" altLang="zh-CN" sz="1100" b="1" dirty="0" smtClean="0"/>
              <a:t>[</a:t>
            </a:r>
            <a:r>
              <a:rPr lang="en-GB" altLang="zh-CN" sz="1100" b="1" dirty="0"/>
              <a:t>RAN1</a:t>
            </a:r>
            <a:r>
              <a:rPr lang="en-GB" altLang="zh-CN" sz="1100" b="1" dirty="0" smtClean="0"/>
              <a:t>] </a:t>
            </a:r>
            <a:r>
              <a:rPr lang="en-GB" altLang="zh-CN" sz="1100" b="1" dirty="0"/>
              <a:t>Anchor UE</a:t>
            </a:r>
            <a:r>
              <a:rPr lang="en-GB" altLang="zh-CN" sz="1100" dirty="0"/>
              <a:t>: UE supporting positioning of target UE, e.g., by transmitting and/or receiving reference signals for positioning, providing positioning-related information, etc., over the SL interface. </a:t>
            </a:r>
            <a:endParaRPr lang="en-GB" altLang="zh-CN" sz="1100" dirty="0" smtClean="0"/>
          </a:p>
          <a:p>
            <a:pPr lvl="0"/>
            <a:r>
              <a:rPr lang="en-GB" altLang="zh-CN" sz="1100" b="1" dirty="0" smtClean="0"/>
              <a:t>Proposal: </a:t>
            </a:r>
            <a:r>
              <a:rPr lang="en-GB" altLang="zh-CN" sz="1100" dirty="0" smtClean="0"/>
              <a:t>Adopt RAN1 definition of Anchor UE to replace Reference UE.</a:t>
            </a:r>
            <a:endParaRPr lang="zh-CN" altLang="zh-CN" sz="1100" dirty="0"/>
          </a:p>
        </p:txBody>
      </p:sp>
    </p:spTree>
    <p:extLst>
      <p:ext uri="{BB962C8B-B14F-4D97-AF65-F5344CB8AC3E}">
        <p14:creationId xmlns:p14="http://schemas.microsoft.com/office/powerpoint/2010/main" val="2171446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11034</TotalTime>
  <Words>1143</Words>
  <Application>Microsoft Office PowerPoint</Application>
  <PresentationFormat>全屏显示(4:3)</PresentationFormat>
  <Paragraphs>90</Paragraphs>
  <Slides>7</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Arial </vt:lpstr>
      <vt:lpstr>Helvetica Neue Medium</vt:lpstr>
      <vt:lpstr>宋体</vt:lpstr>
      <vt:lpstr>Arial</vt:lpstr>
      <vt:lpstr>Calibri</vt:lpstr>
      <vt:lpstr>Times New Roman</vt:lpstr>
      <vt:lpstr>Office Theme</vt:lpstr>
      <vt:lpstr>PowerPoint 演示文稿</vt:lpstr>
      <vt:lpstr>Terms defined in FS_Ranging_SL (TR 23.700-86)</vt:lpstr>
      <vt:lpstr>Terms defined in RAN1</vt:lpstr>
      <vt:lpstr>Terms defined in FS_eLCS_Ph3 (TR 23.700-71)</vt:lpstr>
      <vt:lpstr>FS_Ranging_SL Scenarios</vt:lpstr>
      <vt:lpstr>Role of Location Server UE</vt:lpstr>
      <vt:lpstr>Proposed Way Forward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cp:lastModifiedBy>
  <cp:revision>1863</cp:revision>
  <dcterms:created xsi:type="dcterms:W3CDTF">2008-08-30T09:32:10Z</dcterms:created>
  <dcterms:modified xsi:type="dcterms:W3CDTF">2022-08-01T11:34:04Z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d71424e4-2b5e-4ef9-a35e-e093f5c635c8</vt:lpwstr>
  </property>
  <property fmtid="{D5CDD505-2E9C-101B-9397-08002B2CF9AE}" pid="7" name="CTP_TimeStamp">
    <vt:lpwstr>2020-06-24 16:05:50Z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WMbca934e95b4b434b9d8b1bc3fb865090">
    <vt:lpwstr>CWMPhSjHlI0HBpT70tMI9RGYaOrvhUfCQ2T9ajRqhDeNwiWtcFAkfvyT3m8eEtYtRoMjfmbY5N+w2jgavVqi140Cg==</vt:lpwstr>
  </property>
</Properties>
</file>