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823" r:id="rId6"/>
    <p:sldId id="825" r:id="rId7"/>
    <p:sldId id="82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60" d="100"/>
          <a:sy n="60" d="100"/>
        </p:scale>
        <p:origin x="-15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2211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22118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2572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S2-2206978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xmlns="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152E 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(e-meeting)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August 17th – 26th 2022,Elbonia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WG2#152E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Electronic meeting, </a:t>
            </a:r>
            <a:r>
              <a:rPr lang="en-US" altLang="de-DE" sz="1300" baseline="0" dirty="0" smtClean="0">
                <a:solidFill>
                  <a:schemeClr val="bg1"/>
                </a:solidFill>
                <a:latin typeface="+mn-lt"/>
              </a:rPr>
              <a:t>Aug.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17-26,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2022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zh-CN" sz="3600" b="1" dirty="0" smtClean="0"/>
              <a:t>FS_</a:t>
            </a:r>
            <a:r>
              <a:rPr lang="en-GB" sz="3600" b="1" dirty="0" smtClean="0"/>
              <a:t>NG_RTC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Yi Jiang (</a:t>
            </a:r>
            <a:r>
              <a:rPr lang="en-GB" altLang="en-US" sz="2000" b="1" dirty="0" err="1" smtClean="0"/>
              <a:t>Rapporteur</a:t>
            </a:r>
            <a:r>
              <a:rPr lang="en-GB" altLang="en-US" sz="2000" b="1" dirty="0" smtClean="0"/>
              <a:t>)</a:t>
            </a: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/>
              <a:t>China Mobile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b="1" dirty="0" smtClean="0"/>
              <a:t>FS_NG_RTC</a:t>
            </a:r>
            <a:r>
              <a:rPr lang="en-US" altLang="de-DE" b="1" dirty="0" smtClean="0"/>
              <a:t> status at </a:t>
            </a:r>
            <a:r>
              <a:rPr lang="en-US" altLang="de-DE" b="1" dirty="0" smtClean="0"/>
              <a:t>SA2#152</a:t>
            </a:r>
            <a:r>
              <a:rPr lang="en-US" altLang="zh-CN" b="1" dirty="0" smtClean="0"/>
              <a:t>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43195709"/>
              </p:ext>
            </p:extLst>
          </p:nvPr>
        </p:nvGraphicFramePr>
        <p:xfrm>
          <a:off x="179388" y="1299123"/>
          <a:ext cx="8810067" cy="8202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Work Item Title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FS_NG_RTC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architecture for next generation real time communication services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55%-&gt;79%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940066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103284"/>
            <a:ext cx="8554480" cy="424887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General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33 </a:t>
            </a:r>
            <a:r>
              <a:rPr lang="en-US" altLang="zh-CN" sz="1400" dirty="0" smtClean="0"/>
              <a:t>contributions from </a:t>
            </a:r>
            <a:r>
              <a:rPr lang="en-US" altLang="zh-CN" sz="1400" dirty="0" smtClean="0"/>
              <a:t>7 </a:t>
            </a:r>
            <a:r>
              <a:rPr lang="en-US" altLang="zh-CN" sz="1400" dirty="0" smtClean="0"/>
              <a:t>companies were submitted and </a:t>
            </a:r>
            <a:r>
              <a:rPr lang="en-US" altLang="zh-CN" sz="1400" dirty="0" smtClean="0"/>
              <a:t>32 was </a:t>
            </a:r>
            <a:r>
              <a:rPr lang="en-US" altLang="zh-CN" sz="1400" dirty="0" smtClean="0"/>
              <a:t>handled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Solution updates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</a:t>
            </a:r>
            <a:r>
              <a:rPr lang="en-US" altLang="zh-CN" sz="1000" dirty="0" smtClean="0"/>
              <a:t>solution 7 and 16 </a:t>
            </a:r>
            <a:r>
              <a:rPr lang="en-US" altLang="zh-CN" sz="1000" dirty="0" smtClean="0"/>
              <a:t>were updated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KI#2 (</a:t>
            </a:r>
            <a:r>
              <a:rPr lang="en-GB" altLang="zh-CN" sz="1000" dirty="0" smtClean="0"/>
              <a:t>AR Telephony Communication): </a:t>
            </a:r>
            <a:r>
              <a:rPr lang="en-GB" altLang="zh-CN" sz="1000" dirty="0" smtClean="0"/>
              <a:t>solution 9 is updated</a:t>
            </a:r>
            <a:endParaRPr lang="en-GB" altLang="zh-CN" sz="1000" dirty="0" smtClean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/>
              <a:t>KI#3 (third party specific user identities): </a:t>
            </a:r>
            <a:r>
              <a:rPr lang="en-US" altLang="zh-CN" sz="1000" dirty="0" smtClean="0"/>
              <a:t>solution 10, 12 and </a:t>
            </a:r>
            <a:r>
              <a:rPr lang="en-GB" altLang="zh-CN" sz="1000" dirty="0" smtClean="0"/>
              <a:t>were </a:t>
            </a:r>
            <a:r>
              <a:rPr lang="en-GB" altLang="zh-CN" sz="1000" dirty="0" smtClean="0"/>
              <a:t>updated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/>
              <a:t>KI#4 (SBA for media control): </a:t>
            </a:r>
            <a:r>
              <a:rPr lang="en-GB" altLang="zh-CN" sz="1000" dirty="0" smtClean="0"/>
              <a:t>solution 14 was </a:t>
            </a:r>
            <a:r>
              <a:rPr lang="en-GB" altLang="zh-CN" sz="1000" dirty="0" smtClean="0"/>
              <a:t>updated</a:t>
            </a:r>
            <a:endParaRPr lang="en-US" altLang="zh-CN" sz="1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New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</a:t>
            </a:r>
            <a:r>
              <a:rPr lang="en-US" altLang="zh-CN" sz="1000" dirty="0" smtClean="0"/>
              <a:t>6 </a:t>
            </a:r>
            <a:r>
              <a:rPr lang="en-US" altLang="zh-CN" sz="1000" dirty="0" smtClean="0"/>
              <a:t>new solutions were proposed and </a:t>
            </a:r>
            <a:r>
              <a:rPr lang="en-US" altLang="zh-CN" sz="1000" dirty="0" smtClean="0"/>
              <a:t>3 </a:t>
            </a:r>
            <a:r>
              <a:rPr lang="en-US" altLang="zh-CN" sz="1000" dirty="0" smtClean="0"/>
              <a:t>were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Evaluation and conclusions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Evaluations and conclusions </a:t>
            </a:r>
            <a:r>
              <a:rPr lang="en-GB" altLang="zh-CN" sz="1000" dirty="0" smtClean="0">
                <a:ea typeface="宋体"/>
                <a:cs typeface="Times New Roman"/>
              </a:rPr>
              <a:t>on </a:t>
            </a:r>
            <a:r>
              <a:rPr lang="en-GB" altLang="zh-CN" sz="1000" dirty="0" smtClean="0">
                <a:ea typeface="宋体"/>
                <a:cs typeface="Times New Roman"/>
              </a:rPr>
              <a:t>all KIs were proposed and </a:t>
            </a:r>
            <a:r>
              <a:rPr lang="en-GB" altLang="zh-CN" sz="1000" dirty="0" smtClean="0">
                <a:ea typeface="宋体"/>
                <a:cs typeface="Times New Roman"/>
              </a:rPr>
              <a:t>general </a:t>
            </a:r>
            <a:r>
              <a:rPr lang="en-GB" altLang="zh-CN" sz="1000" dirty="0" smtClean="0">
                <a:ea typeface="宋体"/>
                <a:cs typeface="Times New Roman"/>
              </a:rPr>
              <a:t>conclusions to KI#1, KI#2 and KI#3 were agreed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Conclusions to KI#4 is postponed due to UMF issue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TR 23.700-87 was sent to plenary for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A LS on media negotiation for AR is sent to SA4</a:t>
            </a:r>
            <a:endParaRPr lang="en-GB" altLang="zh-CN" sz="1400" dirty="0" smtClean="0">
              <a:ea typeface="宋体"/>
              <a:cs typeface="Times New Roman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None</a:t>
            </a:r>
            <a:endParaRPr lang="en-US" altLang="de-DE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Continue </a:t>
            </a:r>
            <a:r>
              <a:rPr lang="en-US" altLang="zh-CN" sz="1400" dirty="0" smtClean="0"/>
              <a:t>the solution </a:t>
            </a:r>
            <a:r>
              <a:rPr lang="en-US" altLang="zh-CN" sz="1400" dirty="0" smtClean="0"/>
              <a:t>evaluation and conclusions in SA2#153E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Start normative work </a:t>
            </a:r>
            <a:r>
              <a:rPr lang="en-US" altLang="zh-CN" sz="1400" dirty="0" smtClean="0"/>
              <a:t>on </a:t>
            </a:r>
            <a:r>
              <a:rPr lang="en-US" altLang="zh-CN" sz="1400" dirty="0" smtClean="0"/>
              <a:t>some aspects of  concluded KIs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Send the TR to plenary for </a:t>
            </a:r>
            <a:r>
              <a:rPr lang="en-US" altLang="zh-CN" sz="1400" dirty="0" smtClean="0"/>
              <a:t>approval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42721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b="1" dirty="0" smtClean="0"/>
              <a:t>FS_NG_RTC</a:t>
            </a:r>
            <a:r>
              <a:rPr lang="en-US" altLang="de-DE" b="1" dirty="0" smtClean="0"/>
              <a:t> status </a:t>
            </a:r>
            <a:r>
              <a:rPr lang="en-US" altLang="zh-CN" b="1" dirty="0" smtClean="0"/>
              <a:t>at</a:t>
            </a:r>
            <a:r>
              <a:rPr lang="en-US" altLang="de-DE" b="1" dirty="0" smtClean="0"/>
              <a:t> </a:t>
            </a:r>
            <a:r>
              <a:rPr lang="en-US" altLang="de-DE" b="1" dirty="0" smtClean="0"/>
              <a:t>SA#97E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43195709"/>
              </p:ext>
            </p:extLst>
          </p:nvPr>
        </p:nvGraphicFramePr>
        <p:xfrm>
          <a:off x="179388" y="1367219"/>
          <a:ext cx="8810067" cy="8202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Work Item Title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FS_NG_RTC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architecture for next generation real time communication services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55%-&gt;79%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940066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173059"/>
            <a:ext cx="8554480" cy="3908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dirty="0" smtClean="0"/>
              <a:t>General</a:t>
            </a:r>
            <a:endParaRPr lang="de-DE" altLang="de-DE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There are 4 KIs and </a:t>
            </a:r>
            <a:r>
              <a:rPr lang="en-US" altLang="zh-CN" sz="1200" dirty="0" smtClean="0"/>
              <a:t>22</a:t>
            </a:r>
            <a:r>
              <a:rPr lang="en-US" altLang="zh-CN" sz="1200" dirty="0" smtClean="0"/>
              <a:t> </a:t>
            </a:r>
            <a:r>
              <a:rPr lang="en-US" altLang="zh-CN" sz="1200" dirty="0" smtClean="0"/>
              <a:t>solutions currently captured in the TR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 smtClean="0"/>
              <a:t>KI#1 (IMS Data Channel): </a:t>
            </a:r>
            <a:r>
              <a:rPr lang="en-US" altLang="zh-CN" sz="1100" dirty="0" smtClean="0"/>
              <a:t>12 </a:t>
            </a:r>
            <a:r>
              <a:rPr lang="en-US" altLang="zh-CN" sz="1100" dirty="0" smtClean="0"/>
              <a:t>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100" dirty="0" smtClean="0"/>
              <a:t>KI#2 (</a:t>
            </a:r>
            <a:r>
              <a:rPr lang="en-GB" altLang="zh-CN" sz="1100" dirty="0" smtClean="0"/>
              <a:t>AR Telephony Communication): 2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100" dirty="0" smtClean="0"/>
              <a:t>KI#3 (third party specific user identities): 5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100" dirty="0" smtClean="0"/>
              <a:t>KI#4 (SBA for media control): 3 solutions</a:t>
            </a:r>
            <a:endParaRPr lang="en-US" altLang="zh-CN" sz="11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dirty="0" smtClean="0">
                <a:ea typeface="+mn-ea"/>
                <a:cs typeface="+mn-cs"/>
              </a:rPr>
              <a:t>Other WG dependencies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Coordination </a:t>
            </a:r>
            <a:r>
              <a:rPr lang="en-US" altLang="de-DE" sz="1200" dirty="0" smtClean="0"/>
              <a:t>with SA3 on security aspects of third party specific </a:t>
            </a:r>
            <a:r>
              <a:rPr lang="en-US" altLang="de-DE" sz="1200" dirty="0" smtClean="0"/>
              <a:t>ID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Coordination with SA4 on media negotiation</a:t>
            </a:r>
            <a:endParaRPr lang="en-US" altLang="de-DE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dirty="0" smtClean="0">
                <a:ea typeface="+mn-ea"/>
                <a:cs typeface="+mn-cs"/>
              </a:rPr>
              <a:t>Remaining issues</a:t>
            </a:r>
          </a:p>
          <a:p>
            <a:pPr lvl="1"/>
            <a:r>
              <a:rPr lang="en-US" altLang="zh-CN" sz="1200" dirty="0" smtClean="0"/>
              <a:t>The interaction between DCSF and IMS AS for DC event </a:t>
            </a:r>
            <a:r>
              <a:rPr lang="en-US" altLang="zh-CN" sz="1200" dirty="0" smtClean="0"/>
              <a:t>report</a:t>
            </a:r>
          </a:p>
          <a:p>
            <a:pPr lvl="1"/>
            <a:r>
              <a:rPr lang="en-US" altLang="zh-CN" sz="1200" dirty="0" smtClean="0"/>
              <a:t>How </a:t>
            </a:r>
            <a:r>
              <a:rPr lang="en-US" altLang="zh-CN" sz="1200" dirty="0" smtClean="0"/>
              <a:t>to identify the application used in application DC and ensure the same application is downloaded to originating and terminating </a:t>
            </a:r>
            <a:r>
              <a:rPr lang="en-US" altLang="zh-CN" sz="1200" dirty="0" smtClean="0"/>
              <a:t>UEs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Whether using a new functional entity EDS can be agreed as a solution for </a:t>
            </a:r>
            <a:r>
              <a:rPr lang="en-US" altLang="zh-CN" sz="1200" dirty="0" smtClean="0"/>
              <a:t>KI#3</a:t>
            </a:r>
            <a:endParaRPr lang="en-US" altLang="zh-CN" sz="1200" dirty="0" smtClean="0"/>
          </a:p>
          <a:p>
            <a:pPr lvl="1"/>
            <a:r>
              <a:rPr lang="en-US" altLang="zh-CN" sz="1200" dirty="0" smtClean="0"/>
              <a:t>Whether using CRS can be agreed as a procedure to deliver third party ID for KI#3</a:t>
            </a:r>
            <a:r>
              <a:rPr lang="en-US" altLang="zh-CN" sz="1200" dirty="0" smtClean="0"/>
              <a:t>.</a:t>
            </a:r>
          </a:p>
          <a:p>
            <a:pPr lvl="1"/>
            <a:r>
              <a:rPr lang="en-GB" altLang="zh-CN" sz="1200" dirty="0" smtClean="0"/>
              <a:t>No consensus could be reached to introduce a new optional function UMF in Rel-18</a:t>
            </a:r>
            <a:endParaRPr lang="en-US" altLang="zh-CN" sz="1200" dirty="0" smtClean="0"/>
          </a:p>
          <a:p>
            <a:r>
              <a:rPr lang="de-DE" sz="1800" dirty="0" smtClean="0">
                <a:ea typeface="+mn-ea"/>
                <a:cs typeface="+mn-cs"/>
              </a:rPr>
              <a:t>Next steps for SA2#153</a:t>
            </a:r>
            <a:r>
              <a:rPr lang="en-US" altLang="zh-CN" sz="1800" dirty="0" smtClean="0">
                <a:ea typeface="+mn-ea"/>
                <a:cs typeface="+mn-cs"/>
              </a:rPr>
              <a:t>E</a:t>
            </a:r>
            <a:r>
              <a:rPr lang="de-DE" sz="1800" dirty="0" smtClean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Continue </a:t>
            </a:r>
            <a:r>
              <a:rPr lang="en-US" altLang="zh-CN" sz="1200" dirty="0" smtClean="0"/>
              <a:t>the solution evaluation and conclusions in SA2#153E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Start normative work on some aspects of  concluded </a:t>
            </a:r>
            <a:r>
              <a:rPr lang="en-US" altLang="zh-CN" sz="1200" dirty="0" smtClean="0"/>
              <a:t>KIs</a:t>
            </a:r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xmlns="" val="1542721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96901" cy="787400"/>
          </a:xfrm>
        </p:spPr>
        <p:txBody>
          <a:bodyPr/>
          <a:lstStyle/>
          <a:p>
            <a:pPr algn="l"/>
            <a:r>
              <a:rPr lang="en-US" altLang="de-DE" b="1" dirty="0"/>
              <a:t> </a:t>
            </a:r>
            <a:r>
              <a:rPr lang="en-US" altLang="de-DE" b="1" dirty="0" smtClean="0"/>
              <a:t>FS_NG_RTC</a:t>
            </a:r>
            <a:r>
              <a:rPr lang="en-US" altLang="zh-CN" b="1" dirty="0" smtClean="0"/>
              <a:t> work plan updates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9244" y="2943870"/>
            <a:ext cx="8705300" cy="307755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4 </a:t>
            </a:r>
            <a:r>
              <a:rPr lang="en-US" altLang="zh-CN" sz="1800" b="1" dirty="0" smtClean="0"/>
              <a:t>TUs for study  were used 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2 </a:t>
            </a:r>
            <a:r>
              <a:rPr lang="en-US" altLang="zh-CN" sz="1800" b="1" dirty="0" smtClean="0"/>
              <a:t>TUs </a:t>
            </a:r>
            <a:r>
              <a:rPr lang="en-US" altLang="zh-CN" sz="1800" b="1" dirty="0" smtClean="0"/>
              <a:t> left for study conclusion and  </a:t>
            </a:r>
            <a:r>
              <a:rPr lang="en-US" altLang="zh-CN" sz="1800" b="1" dirty="0" smtClean="0"/>
              <a:t>normative phase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work plan is updated  according to the progress at #</a:t>
            </a:r>
            <a:r>
              <a:rPr lang="en-US" altLang="zh-CN" sz="1800" b="1" dirty="0" smtClean="0"/>
              <a:t>152E</a:t>
            </a:r>
            <a:r>
              <a:rPr lang="en-US" altLang="zh-CN" sz="1800" b="1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#150E meeting: finalized the KIs (no new KI proposal afterwards) and discuss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#151E meeting: continue the solution discussions including solution updates; start to evaluate solutions if possible; send TR to June Plenary for information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 #152E meeting: proposing, updating and merging solutions and try to finalize the evaluation and conclusion; send TR to Sept. Plenary for information and for approval; NG_RTC WID 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#153 meeting: </a:t>
            </a:r>
            <a:r>
              <a:rPr lang="en-US" altLang="zh-CN" sz="1600" dirty="0" smtClean="0"/>
              <a:t>c</a:t>
            </a:r>
            <a:r>
              <a:rPr lang="en-US" altLang="zh-CN" sz="1600" dirty="0" smtClean="0"/>
              <a:t>ontinue </a:t>
            </a:r>
            <a:r>
              <a:rPr lang="en-US" altLang="zh-CN" sz="1600" dirty="0" smtClean="0"/>
              <a:t>the solution evaluation and conclusions </a:t>
            </a:r>
            <a:r>
              <a:rPr lang="en-US" altLang="zh-CN" sz="1600" dirty="0" smtClean="0"/>
              <a:t>and start </a:t>
            </a:r>
            <a:r>
              <a:rPr lang="en-US" altLang="zh-CN" sz="1600" dirty="0" smtClean="0"/>
              <a:t>normative work for concluded KIs;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</a:t>
            </a:r>
            <a:r>
              <a:rPr lang="en-US" altLang="zh-CN" sz="1600" dirty="0" smtClean="0"/>
              <a:t>154AH </a:t>
            </a:r>
            <a:r>
              <a:rPr lang="en-US" altLang="zh-CN" sz="1600" dirty="0" smtClean="0"/>
              <a:t>and #155 meeting: complete normative </a:t>
            </a:r>
            <a:r>
              <a:rPr lang="en-US" altLang="zh-CN" sz="1600" dirty="0" smtClean="0"/>
              <a:t>work</a:t>
            </a:r>
            <a:endParaRPr lang="en-US" altLang="zh-CN" sz="1600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6410" y="1568728"/>
          <a:ext cx="8417668" cy="1106380"/>
        </p:xfrm>
        <a:graphic>
          <a:graphicData uri="http://schemas.openxmlformats.org/drawingml/2006/table">
            <a:tbl>
              <a:tblPr/>
              <a:tblGrid>
                <a:gridCol w="965009"/>
                <a:gridCol w="1011515"/>
                <a:gridCol w="895249"/>
                <a:gridCol w="709223"/>
                <a:gridCol w="614866"/>
                <a:gridCol w="594302"/>
                <a:gridCol w="604584"/>
                <a:gridCol w="604584"/>
                <a:gridCol w="604584"/>
                <a:gridCol w="604584"/>
                <a:gridCol w="604584"/>
                <a:gridCol w="604584"/>
              </a:tblGrid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Apr,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May,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Aug,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Oct,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Nov,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Jan,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149E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150E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151E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152E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153E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#154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#154AH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#155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SID/WID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Study Phase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Normative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Total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>
                          <a:latin typeface="等线"/>
                        </a:rPr>
                        <a:t>FS_NG_RTC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4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等线"/>
                        </a:rPr>
                        <a:t>2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6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1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0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7999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cc9c437c-ae0c-4066-8d90-a0f7de78612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34957</TotalTime>
  <Words>609</Words>
  <Application>Microsoft Office PowerPoint</Application>
  <PresentationFormat>全屏显示(4:3)</PresentationFormat>
  <Paragraphs>116</Paragraphs>
  <Slides>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   FS_NG_RTC Status Report</vt:lpstr>
      <vt:lpstr>FS_NG_RTC status at SA2#152E</vt:lpstr>
      <vt:lpstr>FS_NG_RTC status at SA#97E</vt:lpstr>
      <vt:lpstr> FS_NG_RTC work plan updates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JY R3</cp:lastModifiedBy>
  <cp:revision>1447</cp:revision>
  <dcterms:created xsi:type="dcterms:W3CDTF">2008-08-30T09:32:10Z</dcterms:created>
  <dcterms:modified xsi:type="dcterms:W3CDTF">2022-08-29T02:47:21Z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