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95" autoAdjust="0"/>
    <p:restoredTop sz="86016" autoAdjust="0"/>
  </p:normalViewPr>
  <p:slideViewPr>
    <p:cSldViewPr snapToGrid="0">
      <p:cViewPr varScale="1">
        <p:scale>
          <a:sx n="88" d="100"/>
          <a:sy n="88" d="100"/>
        </p:scale>
        <p:origin x="140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756" y="8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#152E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Elbonia, August 17 – 26,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S2-2206977</a:t>
            </a:r>
          </a:p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	</a:t>
            </a:r>
            <a:r>
              <a:rPr lang="sv-SE" altLang="en-US" sz="1200" b="1" i="1" dirty="0" smtClean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 smtClean="0">
                <a:latin typeface="Arial "/>
              </a:rPr>
              <a:t>	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9"/>
            <a:ext cx="7886700" cy="196561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FS_GMEC Status Report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127824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smtClean="0"/>
              <a:t>&lt;Qianghua Zhu&gt;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&lt;</a:t>
            </a:r>
            <a:r>
              <a:rPr lang="en-US" altLang="zh-CN" dirty="0"/>
              <a:t>Primary Rapporteur</a:t>
            </a:r>
            <a:r>
              <a:rPr lang="en-GB" altLang="en-US" dirty="0" smtClean="0"/>
              <a:t>, Huawei&gt;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&lt;</a:t>
            </a:r>
            <a:r>
              <a:rPr lang="de-DE" altLang="zh-CN" dirty="0"/>
              <a:t>Sang-Jun Moon</a:t>
            </a:r>
            <a:r>
              <a:rPr lang="en-GB" altLang="en-US" dirty="0" smtClean="0"/>
              <a:t>&gt;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&lt;</a:t>
            </a:r>
            <a:r>
              <a:rPr lang="en-GB" altLang="zh-CN" dirty="0"/>
              <a:t>Secondary</a:t>
            </a:r>
            <a:r>
              <a:rPr lang="en-US" altLang="zh-CN" dirty="0"/>
              <a:t> Rapporteur</a:t>
            </a:r>
            <a:r>
              <a:rPr lang="en-GB" altLang="en-US" dirty="0" smtClean="0"/>
              <a:t>, Samsung&gt;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dirty="0" smtClean="0"/>
              <a:t>FS_</a:t>
            </a:r>
            <a:r>
              <a:rPr lang="en-US" altLang="zh-CN" b="1" dirty="0" smtClean="0"/>
              <a:t>GMEC</a:t>
            </a:r>
            <a:r>
              <a:rPr lang="en-US" altLang="de-DE" b="1" dirty="0" smtClean="0"/>
              <a:t> </a:t>
            </a:r>
            <a:r>
              <a:rPr lang="en-US" altLang="zh-CN" b="1" dirty="0" smtClean="0"/>
              <a:t>S</a:t>
            </a:r>
            <a:r>
              <a:rPr lang="en-US" altLang="de-DE" b="1" dirty="0" smtClean="0"/>
              <a:t>tatus </a:t>
            </a:r>
            <a:r>
              <a:rPr lang="en-US" altLang="de-DE" b="1" dirty="0"/>
              <a:t>after </a:t>
            </a:r>
            <a:r>
              <a:rPr lang="en-US" altLang="de-DE" b="1" dirty="0" smtClean="0"/>
              <a:t>SA2#152E</a:t>
            </a:r>
            <a:endParaRPr lang="en-GB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01" y="2931064"/>
            <a:ext cx="10515600" cy="3327693"/>
          </a:xfrm>
        </p:spPr>
        <p:txBody>
          <a:bodyPr/>
          <a:lstStyle/>
          <a:p>
            <a:r>
              <a:rPr lang="en-US" altLang="en-US" sz="1300" dirty="0" smtClean="0"/>
              <a:t>General</a:t>
            </a:r>
          </a:p>
          <a:p>
            <a:pPr lvl="1"/>
            <a:r>
              <a:rPr lang="en-GB" altLang="zh-CN" sz="1300" dirty="0"/>
              <a:t>FS_GMEC TR 23.700-74 v0.4.0 will be available after </a:t>
            </a:r>
            <a:r>
              <a:rPr lang="de-DE" altLang="zh-CN" sz="1300" dirty="0"/>
              <a:t>SA2#152E meeting</a:t>
            </a:r>
            <a:r>
              <a:rPr lang="en-GB" altLang="zh-CN" sz="1300" dirty="0"/>
              <a:t>, this includes TR skeleton, TR scope, Architecture Assumptions and Requirements, definitions of terms and abbreviations, 5 key issues, 22 solutions, evaluations and conclusion for KI#1, KI#2, KI#3 and KI #5.</a:t>
            </a:r>
            <a:r>
              <a:rPr lang="en-US" altLang="de-DE" sz="1300" dirty="0" smtClean="0"/>
              <a:t>.</a:t>
            </a:r>
            <a:endParaRPr lang="de-DE" altLang="de-DE" sz="1300" dirty="0" smtClean="0"/>
          </a:p>
          <a:p>
            <a:pPr lvl="1"/>
            <a:r>
              <a:rPr lang="de-DE" altLang="en-US" sz="1300" dirty="0" smtClean="0"/>
              <a:t>Total TUs requested for FS_GMEC is 5.75 TUs, of which 4 TU has been used </a:t>
            </a:r>
            <a:r>
              <a:rPr lang="en-US" altLang="zh-CN" sz="1300" dirty="0" smtClean="0"/>
              <a:t>after </a:t>
            </a:r>
            <a:r>
              <a:rPr lang="de-DE" altLang="de-DE" sz="1300" dirty="0" smtClean="0"/>
              <a:t>SA2#151E meeting, and 1.75 TUs are left</a:t>
            </a:r>
            <a:endParaRPr lang="en-US" altLang="en-US" sz="1300" dirty="0" smtClean="0"/>
          </a:p>
          <a:p>
            <a:r>
              <a:rPr lang="en-US" altLang="en-US" sz="1300" dirty="0" smtClean="0"/>
              <a:t>Updates at SA2#152E</a:t>
            </a:r>
          </a:p>
          <a:p>
            <a:pPr lvl="1"/>
            <a:r>
              <a:rPr lang="en-US" altLang="en-US" sz="1300" dirty="0" smtClean="0"/>
              <a:t>18 </a:t>
            </a:r>
            <a:r>
              <a:rPr lang="en-US" altLang="zh-CN" sz="1300" dirty="0"/>
              <a:t>PCRs are agreed in total</a:t>
            </a:r>
          </a:p>
          <a:p>
            <a:pPr lvl="1"/>
            <a:r>
              <a:rPr lang="en-US" altLang="zh-CN" sz="1300" dirty="0" smtClean="0"/>
              <a:t>1 PCR for </a:t>
            </a:r>
            <a:r>
              <a:rPr lang="en-GB" altLang="zh-CN" sz="1300" dirty="0" smtClean="0"/>
              <a:t>evaluations and conclusions, </a:t>
            </a:r>
            <a:r>
              <a:rPr lang="en-US" altLang="zh-CN" sz="1300" dirty="0" smtClean="0"/>
              <a:t>4 </a:t>
            </a:r>
            <a:r>
              <a:rPr lang="en-US" altLang="zh-CN" sz="1300" dirty="0"/>
              <a:t>PCRs for solution update are agreed for Key Issue #1: Enhance group attribute management</a:t>
            </a:r>
          </a:p>
          <a:p>
            <a:pPr lvl="1"/>
            <a:r>
              <a:rPr lang="en-US" altLang="zh-CN" sz="1300" dirty="0"/>
              <a:t>1 PCR for </a:t>
            </a:r>
            <a:r>
              <a:rPr lang="en-GB" altLang="zh-CN" sz="1300" dirty="0" smtClean="0"/>
              <a:t>conclusions </a:t>
            </a:r>
            <a:r>
              <a:rPr lang="en-US" altLang="zh-CN" sz="1300" dirty="0" smtClean="0"/>
              <a:t>is agreed </a:t>
            </a:r>
            <a:r>
              <a:rPr lang="en-US" altLang="zh-CN" sz="1300" dirty="0"/>
              <a:t>for Key Issue #2: Enhance group status event reporting</a:t>
            </a:r>
          </a:p>
          <a:p>
            <a:pPr lvl="1"/>
            <a:r>
              <a:rPr lang="en-US" altLang="zh-CN" sz="1300" dirty="0"/>
              <a:t>1 PCR for </a:t>
            </a:r>
            <a:r>
              <a:rPr lang="en-GB" altLang="zh-CN" sz="1300" dirty="0"/>
              <a:t>evaluations and </a:t>
            </a:r>
            <a:r>
              <a:rPr lang="en-GB" altLang="zh-CN" sz="1300" dirty="0" smtClean="0"/>
              <a:t>conclusions, </a:t>
            </a:r>
            <a:r>
              <a:rPr lang="en-US" altLang="zh-CN" sz="1300" dirty="0" smtClean="0"/>
              <a:t>2 </a:t>
            </a:r>
            <a:r>
              <a:rPr lang="en-US" altLang="zh-CN" sz="1300" dirty="0"/>
              <a:t>PCRs for solution update are agreed for Key Issue #3: NEF exposure framework for provisioning of traffic characteristics and monitoring of performance characteristics</a:t>
            </a:r>
          </a:p>
          <a:p>
            <a:pPr lvl="1"/>
            <a:r>
              <a:rPr lang="en-US" altLang="zh-CN" sz="1300" dirty="0"/>
              <a:t>7 PCRs for solution update are agreed for Key Issue #4: Multiple SMFs for VN group </a:t>
            </a:r>
            <a:r>
              <a:rPr lang="en-US" altLang="zh-CN" sz="1300" dirty="0" smtClean="0"/>
              <a:t>communication, and related </a:t>
            </a:r>
            <a:r>
              <a:rPr lang="en-GB" altLang="zh-CN" sz="1300" dirty="0" smtClean="0"/>
              <a:t>evaluations </a:t>
            </a:r>
            <a:r>
              <a:rPr lang="en-GB" altLang="zh-CN" sz="1300" dirty="0"/>
              <a:t>and conclusions</a:t>
            </a:r>
            <a:r>
              <a:rPr lang="en-US" altLang="zh-CN" sz="1300" dirty="0"/>
              <a:t> </a:t>
            </a:r>
            <a:r>
              <a:rPr lang="en-US" altLang="zh-CN" sz="1300" dirty="0" smtClean="0"/>
              <a:t>are postponed</a:t>
            </a:r>
            <a:endParaRPr lang="en-US" altLang="zh-CN" sz="1300" dirty="0"/>
          </a:p>
          <a:p>
            <a:pPr lvl="1"/>
            <a:r>
              <a:rPr lang="en-US" altLang="zh-CN" sz="1300" dirty="0"/>
              <a:t>2 PCR for </a:t>
            </a:r>
            <a:r>
              <a:rPr lang="en-GB" altLang="zh-CN" sz="1300" dirty="0"/>
              <a:t>evaluations and conclusions</a:t>
            </a:r>
            <a:r>
              <a:rPr lang="en-US" altLang="zh-CN" sz="1300" dirty="0"/>
              <a:t> are agreed for Key Issue #5: Allowing UE to simultaneously send data to different groups with different QoS policy</a:t>
            </a:r>
            <a:endParaRPr lang="en-US" altLang="en-US" sz="1300" dirty="0"/>
          </a:p>
          <a:p>
            <a:pPr lvl="1"/>
            <a:endParaRPr lang="en-US" altLang="en-US" sz="1300" dirty="0" smtClean="0"/>
          </a:p>
        </p:txBody>
      </p:sp>
      <p:graphicFrame>
        <p:nvGraphicFramePr>
          <p:cNvPr id="4" name="Content Placeholder 8">
            <a:extLst>
              <a:ext uri="{FF2B5EF4-FFF2-40B4-BE49-F238E27FC236}">
                <a16:creationId xmlns:a16="http://schemas.microsoft.com/office/drawing/2014/main" xmlns="" id="{542FBB54-B6B3-47FA-AF8E-F1894DC52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106954"/>
              </p:ext>
            </p:extLst>
          </p:nvPr>
        </p:nvGraphicFramePr>
        <p:xfrm>
          <a:off x="1690965" y="1804297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FS_GMEC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generic group management, exposure and communication enhancements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Sept. 2022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SP-211603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b="1" dirty="0" smtClean="0"/>
              <a:t>FS_GMEC </a:t>
            </a:r>
            <a:r>
              <a:rPr lang="en-US" altLang="de-DE" b="1" dirty="0"/>
              <a:t>Status at </a:t>
            </a:r>
            <a:r>
              <a:rPr lang="en-US" altLang="de-DE" b="1" dirty="0" smtClean="0"/>
              <a:t>SA#97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" y="2851167"/>
            <a:ext cx="11155532" cy="3473337"/>
          </a:xfrm>
        </p:spPr>
        <p:txBody>
          <a:bodyPr/>
          <a:lstStyle/>
          <a:p>
            <a:r>
              <a:rPr lang="de-DE" altLang="de-DE" sz="1400" kern="0" dirty="0"/>
              <a:t>Progress since </a:t>
            </a:r>
            <a:r>
              <a:rPr lang="de-DE" altLang="de-DE" sz="1400" kern="0" dirty="0" smtClean="0"/>
              <a:t>SA#96:</a:t>
            </a:r>
          </a:p>
          <a:p>
            <a:pPr lvl="1"/>
            <a:r>
              <a:rPr lang="en-US" altLang="de-DE" sz="1200" dirty="0" smtClean="0"/>
              <a:t>Agree: </a:t>
            </a:r>
            <a:r>
              <a:rPr lang="en-US" altLang="zh-CN" sz="1200" dirty="0" smtClean="0"/>
              <a:t>5 </a:t>
            </a:r>
            <a:r>
              <a:rPr lang="en-US" altLang="zh-CN" sz="1200" dirty="0"/>
              <a:t>PCR agreed for </a:t>
            </a:r>
            <a:r>
              <a:rPr lang="en-US" altLang="zh-CN" sz="1200" dirty="0" smtClean="0"/>
              <a:t>KI#1/#2/#3/#5 evaluations and conclusions</a:t>
            </a:r>
            <a:r>
              <a:rPr lang="en-US" altLang="de-DE" sz="1200" dirty="0" smtClean="0"/>
              <a:t>, 13 </a:t>
            </a:r>
            <a:r>
              <a:rPr lang="en-US" altLang="de-DE" sz="1200" dirty="0"/>
              <a:t>PCRs for </a:t>
            </a:r>
            <a:r>
              <a:rPr lang="en-US" altLang="de-DE" sz="1200" dirty="0" smtClean="0"/>
              <a:t>solution update</a:t>
            </a:r>
            <a:endParaRPr lang="de-DE" altLang="de-DE" sz="1200" dirty="0"/>
          </a:p>
          <a:p>
            <a:r>
              <a:rPr lang="en-US" altLang="en-US" sz="1400" dirty="0" smtClean="0"/>
              <a:t>RAN/CT </a:t>
            </a:r>
            <a:r>
              <a:rPr lang="en-US" altLang="en-US" sz="1400" dirty="0"/>
              <a:t>impacts and </a:t>
            </a:r>
            <a:r>
              <a:rPr lang="en-US" altLang="en-US" sz="1400" dirty="0" smtClean="0"/>
              <a:t>dependencies</a:t>
            </a:r>
          </a:p>
          <a:p>
            <a:pPr lvl="1"/>
            <a:r>
              <a:rPr lang="en-US" altLang="en-US" sz="1200" dirty="0" smtClean="0"/>
              <a:t>Conclusions on key issue #3 may have potential impacts on RAN</a:t>
            </a:r>
          </a:p>
          <a:p>
            <a:r>
              <a:rPr lang="en-US" altLang="en-US" sz="1400" dirty="0" smtClean="0"/>
              <a:t>Contentious </a:t>
            </a:r>
            <a:r>
              <a:rPr lang="en-US" altLang="en-US" sz="1400" dirty="0"/>
              <a:t>Issue</a:t>
            </a:r>
          </a:p>
          <a:p>
            <a:pPr lvl="1"/>
            <a:r>
              <a:rPr lang="en-US" altLang="zh-CN" sz="1200" dirty="0" smtClean="0"/>
              <a:t>no</a:t>
            </a:r>
            <a:endParaRPr lang="en-US" altLang="en-US" sz="1200" dirty="0"/>
          </a:p>
          <a:p>
            <a:r>
              <a:rPr lang="en-US" altLang="en-US" sz="1400" dirty="0" smtClean="0"/>
              <a:t>Outstanding </a:t>
            </a:r>
            <a:r>
              <a:rPr lang="en-US" altLang="en-US" sz="1400" dirty="0"/>
              <a:t>Issue</a:t>
            </a:r>
          </a:p>
          <a:p>
            <a:pPr lvl="1"/>
            <a:r>
              <a:rPr lang="en-GB" altLang="zh-CN" sz="1200" dirty="0"/>
              <a:t>Evaluations and conclusion for KI#4: Multiple SMFs for VN group </a:t>
            </a:r>
            <a:r>
              <a:rPr lang="en-GB" altLang="zh-CN" sz="1200" dirty="0" smtClean="0"/>
              <a:t>communication</a:t>
            </a:r>
          </a:p>
          <a:p>
            <a:pPr lvl="1"/>
            <a:r>
              <a:rPr lang="en-GB" altLang="en-US" sz="1200" dirty="0" smtClean="0"/>
              <a:t>Remaining open issues in conclusions of KI#1, #3</a:t>
            </a:r>
            <a:endParaRPr lang="en-US" altLang="en-US" sz="1200" dirty="0"/>
          </a:p>
          <a:p>
            <a:r>
              <a:rPr lang="en-US" altLang="en-US" sz="1400" dirty="0" smtClean="0"/>
              <a:t>Next Steps: </a:t>
            </a:r>
          </a:p>
          <a:p>
            <a:pPr lvl="1"/>
            <a:r>
              <a:rPr lang="en-US" altLang="en-US" sz="1200" dirty="0"/>
              <a:t>SA2#153-E, 0.5 TU assigned: (normative work for KI#1, #2, #3, #5 and continue conclusion/evaluations for KI#4)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xmlns="" id="{542FBB54-B6B3-47FA-AF8E-F1894DC52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731273"/>
              </p:ext>
            </p:extLst>
          </p:nvPr>
        </p:nvGraphicFramePr>
        <p:xfrm>
          <a:off x="1690965" y="1804297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FS_GMEC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generic group management, exposure and communication enhancements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Sept. 2022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SP-211603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Work Planning for FS_GMEC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3101499"/>
            <a:ext cx="10515600" cy="2828786"/>
          </a:xfrm>
        </p:spPr>
        <p:txBody>
          <a:bodyPr/>
          <a:lstStyle/>
          <a:p>
            <a:r>
              <a:rPr lang="en-US" altLang="zh-CN" sz="1600" dirty="0"/>
              <a:t>SA2#149-E, 1 TU </a:t>
            </a:r>
            <a:r>
              <a:rPr lang="en-US" altLang="zh-CN" sz="1600" dirty="0" smtClean="0"/>
              <a:t>assigned: (</a:t>
            </a:r>
            <a:r>
              <a:rPr lang="en-US" altLang="zh-CN" sz="1600" dirty="0"/>
              <a:t>TR skeleton, </a:t>
            </a:r>
            <a:r>
              <a:rPr lang="en-US" altLang="zh-CN" sz="1600" dirty="0" smtClean="0"/>
              <a:t>TR scope</a:t>
            </a:r>
            <a:r>
              <a:rPr lang="en-US" altLang="zh-CN" sz="1600" dirty="0"/>
              <a:t>, assumptions, </a:t>
            </a:r>
            <a:r>
              <a:rPr lang="en-US" altLang="zh-CN" sz="1600" dirty="0" smtClean="0"/>
              <a:t>terms, key issues, </a:t>
            </a:r>
            <a:r>
              <a:rPr lang="en-US" altLang="zh-CN" sz="1600" dirty="0"/>
              <a:t>some </a:t>
            </a:r>
            <a:r>
              <a:rPr lang="en-US" altLang="zh-CN" sz="1600" dirty="0" smtClean="0"/>
              <a:t>solutions)</a:t>
            </a:r>
            <a:endParaRPr lang="zh-CN" altLang="zh-CN" sz="1600" dirty="0"/>
          </a:p>
          <a:p>
            <a:r>
              <a:rPr lang="en-US" altLang="zh-CN" sz="1600" dirty="0"/>
              <a:t>SA2#150-E, 1 TU </a:t>
            </a:r>
            <a:r>
              <a:rPr lang="en-US" altLang="zh-CN" sz="1600" dirty="0" smtClean="0"/>
              <a:t>assigned: (key </a:t>
            </a:r>
            <a:r>
              <a:rPr lang="en-US" altLang="zh-CN" sz="1600" dirty="0"/>
              <a:t>issue </a:t>
            </a:r>
            <a:r>
              <a:rPr lang="en-US" altLang="zh-CN" sz="1600" dirty="0" smtClean="0"/>
              <a:t>updates, solutions, last </a:t>
            </a:r>
            <a:r>
              <a:rPr lang="en-US" altLang="zh-CN" sz="1600" dirty="0"/>
              <a:t>meeting for new </a:t>
            </a:r>
            <a:r>
              <a:rPr lang="en-US" altLang="zh-CN" sz="1600" dirty="0" smtClean="0"/>
              <a:t>KIs)</a:t>
            </a:r>
            <a:endParaRPr lang="zh-CN" altLang="zh-CN" sz="1600" dirty="0"/>
          </a:p>
          <a:p>
            <a:r>
              <a:rPr lang="en-US" altLang="zh-CN" sz="1600" dirty="0"/>
              <a:t>SA2#151-E</a:t>
            </a:r>
            <a:r>
              <a:rPr lang="en-US" altLang="zh-CN" sz="1600" dirty="0" smtClean="0"/>
              <a:t>, 1 </a:t>
            </a:r>
            <a:r>
              <a:rPr lang="en-US" altLang="zh-CN" sz="1600" dirty="0"/>
              <a:t>TU </a:t>
            </a:r>
            <a:r>
              <a:rPr lang="en-US" altLang="zh-CN" sz="1600" dirty="0" smtClean="0"/>
              <a:t>assigned: (solution </a:t>
            </a:r>
            <a:r>
              <a:rPr lang="en-US" altLang="zh-CN" sz="1600" dirty="0"/>
              <a:t>updates, </a:t>
            </a:r>
            <a:r>
              <a:rPr lang="en-US" altLang="zh-CN" sz="1600" dirty="0" smtClean="0"/>
              <a:t> initial evaluations and conclusions, last </a:t>
            </a:r>
            <a:r>
              <a:rPr lang="en-US" altLang="zh-CN" sz="1600" dirty="0"/>
              <a:t>meeting for new </a:t>
            </a:r>
            <a:r>
              <a:rPr lang="en-US" altLang="zh-CN" sz="1600" dirty="0" smtClean="0"/>
              <a:t>solution)</a:t>
            </a:r>
            <a:endParaRPr lang="zh-CN" altLang="zh-CN" sz="1600" dirty="0"/>
          </a:p>
          <a:p>
            <a:r>
              <a:rPr lang="en-US" altLang="zh-CN" sz="1600" dirty="0"/>
              <a:t>SA2#152-E, 1 TU </a:t>
            </a:r>
            <a:r>
              <a:rPr lang="en-US" altLang="zh-CN" sz="1600" dirty="0" smtClean="0"/>
              <a:t>assigned: (</a:t>
            </a:r>
            <a:r>
              <a:rPr lang="en-US" altLang="zh-CN" sz="1600" dirty="0"/>
              <a:t>solution updates, finial evaluations and conclusions,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send TR for approval, WID approval</a:t>
            </a:r>
            <a:r>
              <a:rPr lang="en-US" altLang="zh-CN" sz="1600" dirty="0" smtClean="0"/>
              <a:t>)</a:t>
            </a:r>
            <a:endParaRPr lang="zh-CN" altLang="zh-CN" sz="1600" dirty="0"/>
          </a:p>
          <a:p>
            <a:r>
              <a:rPr lang="en-US" altLang="zh-CN" sz="1600" dirty="0" smtClean="0"/>
              <a:t>SA2#153-E, </a:t>
            </a:r>
            <a:r>
              <a:rPr lang="en-US" altLang="zh-CN" sz="1600" dirty="0"/>
              <a:t>0.5 TU </a:t>
            </a:r>
            <a:r>
              <a:rPr lang="en-US" altLang="zh-CN" sz="1600" dirty="0" smtClean="0"/>
              <a:t>assigned: (</a:t>
            </a:r>
            <a:r>
              <a:rPr lang="en-US" altLang="zh-CN" sz="1600" dirty="0"/>
              <a:t>normative work </a:t>
            </a:r>
            <a:r>
              <a:rPr lang="en-US" altLang="zh-CN" sz="1600" dirty="0" smtClean="0"/>
              <a:t>for KI#1</a:t>
            </a:r>
            <a:r>
              <a:rPr lang="en-US" altLang="zh-CN" sz="1600" dirty="0"/>
              <a:t>, #2, #3, #5 </a:t>
            </a:r>
            <a:r>
              <a:rPr lang="en-US" altLang="zh-CN" sz="1600" dirty="0" smtClean="0"/>
              <a:t>and continue conclusion/evaluations for KI#4)</a:t>
            </a:r>
            <a:endParaRPr lang="zh-CN" altLang="zh-CN" sz="1600" dirty="0" smtClean="0"/>
          </a:p>
          <a:p>
            <a:r>
              <a:rPr lang="en-US" altLang="zh-CN" sz="1600" dirty="0" smtClean="0"/>
              <a:t>SA2#154-E, 0 TU assigned: (</a:t>
            </a:r>
            <a:r>
              <a:rPr lang="en-US" altLang="zh-CN" sz="1600" dirty="0"/>
              <a:t>normative </a:t>
            </a:r>
            <a:r>
              <a:rPr lang="en-US" altLang="zh-CN" sz="1600" dirty="0" smtClean="0"/>
              <a:t>work)</a:t>
            </a:r>
            <a:endParaRPr lang="zh-CN" altLang="zh-CN" sz="1600" dirty="0" smtClean="0"/>
          </a:p>
          <a:p>
            <a:r>
              <a:rPr lang="en-US" altLang="zh-CN" sz="1600" dirty="0" smtClean="0"/>
              <a:t>SA2#154-E AH, 0.75 TU assigned: </a:t>
            </a:r>
            <a:r>
              <a:rPr lang="en-US" altLang="zh-CN" sz="1600" dirty="0"/>
              <a:t>(normative work)</a:t>
            </a:r>
            <a:endParaRPr lang="zh-CN" altLang="zh-CN" sz="1600" dirty="0"/>
          </a:p>
          <a:p>
            <a:r>
              <a:rPr lang="en-US" altLang="zh-CN" sz="1600" dirty="0" smtClean="0"/>
              <a:t>SA2#155-E, </a:t>
            </a:r>
            <a:r>
              <a:rPr lang="en-US" altLang="zh-CN" sz="1600" dirty="0"/>
              <a:t>0.5 TU </a:t>
            </a:r>
            <a:r>
              <a:rPr lang="en-US" altLang="zh-CN" sz="1600" dirty="0" smtClean="0"/>
              <a:t>assigned: </a:t>
            </a:r>
            <a:r>
              <a:rPr lang="en-US" altLang="zh-CN" sz="1600" dirty="0"/>
              <a:t>(normative work</a:t>
            </a:r>
            <a:r>
              <a:rPr lang="en-US" altLang="zh-CN" sz="1600" dirty="0" smtClean="0"/>
              <a:t>)</a:t>
            </a:r>
            <a:endParaRPr lang="en-US" altLang="en-US" sz="1600" dirty="0"/>
          </a:p>
        </p:txBody>
      </p:sp>
      <p:graphicFrame>
        <p:nvGraphicFramePr>
          <p:cNvPr id="7" name="Table 2">
            <a:extLst>
              <a:ext uri="{FF2B5EF4-FFF2-40B4-BE49-F238E27FC236}">
                <a16:creationId xmlns="" xmlns:a16="http://schemas.microsoft.com/office/drawing/2014/main" id="{3BF5E871-8602-48B9-8AEE-2BB38E66B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206287"/>
              </p:ext>
            </p:extLst>
          </p:nvPr>
        </p:nvGraphicFramePr>
        <p:xfrm>
          <a:off x="2246747" y="2117170"/>
          <a:ext cx="6846175" cy="670560"/>
        </p:xfrm>
        <a:graphic>
          <a:graphicData uri="http://schemas.openxmlformats.org/drawingml/2006/table">
            <a:tbl>
              <a:tblPr/>
              <a:tblGrid>
                <a:gridCol w="1051839">
                  <a:extLst>
                    <a:ext uri="{9D8B030D-6E8A-4147-A177-3AD203B41FA5}">
                      <a16:colId xmlns="" xmlns:a16="http://schemas.microsoft.com/office/drawing/2014/main" val="2271092161"/>
                    </a:ext>
                  </a:extLst>
                </a:gridCol>
                <a:gridCol w="557804">
                  <a:extLst>
                    <a:ext uri="{9D8B030D-6E8A-4147-A177-3AD203B41FA5}">
                      <a16:colId xmlns="" xmlns:a16="http://schemas.microsoft.com/office/drawing/2014/main" val="36966613"/>
                    </a:ext>
                  </a:extLst>
                </a:gridCol>
                <a:gridCol w="695781">
                  <a:extLst>
                    <a:ext uri="{9D8B030D-6E8A-4147-A177-3AD203B41FA5}">
                      <a16:colId xmlns="" xmlns:a16="http://schemas.microsoft.com/office/drawing/2014/main" val="1181478946"/>
                    </a:ext>
                  </a:extLst>
                </a:gridCol>
                <a:gridCol w="552991">
                  <a:extLst>
                    <a:ext uri="{9D8B030D-6E8A-4147-A177-3AD203B41FA5}">
                      <a16:colId xmlns="" xmlns:a16="http://schemas.microsoft.com/office/drawing/2014/main" val="1895195791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3673217493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2040787730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4217812726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50854303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3549632657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2538006669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3241766887"/>
                    </a:ext>
                  </a:extLst>
                </a:gridCol>
                <a:gridCol w="498470">
                  <a:extLst>
                    <a:ext uri="{9D8B030D-6E8A-4147-A177-3AD203B41FA5}">
                      <a16:colId xmlns="" xmlns:a16="http://schemas.microsoft.com/office/drawing/2014/main" val="3393141567"/>
                    </a:ext>
                  </a:extLst>
                </a:gridCol>
              </a:tblGrid>
              <a:tr h="15583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Nov, 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Jan, 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Feb, 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17654772"/>
                  </a:ext>
                </a:extLst>
              </a:tr>
              <a:tr h="1558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SID/WID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Study  TU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Normative TU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#154AH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9406500"/>
                  </a:ext>
                </a:extLst>
              </a:tr>
              <a:tr h="15583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FS_GMEC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73321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0476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280d8efa-eff2-4910-88d2-79ca146720c4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11038</TotalTime>
  <Words>605</Words>
  <Application>Microsoft Office PowerPoint</Application>
  <PresentationFormat>宽屏</PresentationFormat>
  <Paragraphs>90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FS_GMEC Status Report</vt:lpstr>
      <vt:lpstr>FS_GMEC Status after SA2#152E</vt:lpstr>
      <vt:lpstr>FS_GMEC Status at SA#97</vt:lpstr>
      <vt:lpstr>Work Planning for FS_GMEC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Huawei_Z_r09</cp:lastModifiedBy>
  <cp:revision>758</cp:revision>
  <dcterms:created xsi:type="dcterms:W3CDTF">2010-02-05T13:52:04Z</dcterms:created>
  <dcterms:modified xsi:type="dcterms:W3CDTF">2022-08-29T10:27:02Z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(3)euTruyuB/MIVgG2aCnjMuFCOrgSm45BMmwmWNmr/50vnTL6o1VdCWj/RFTEROcxmWjgbFWrS
nLA/MF3nRHuKKPQ1fFi/BhoQiB10bGMXS6S+tRVKJad///GK0hzyqphq81wPPdewPNhBD2yK
nnBeJJJA3cWKxfHXPVR5QAUorHAkXflV/jg6QOK7vQ4DHYXkfeeJk9ocEs3TrnJ61c1PHGNi
iesRa5xK/bp2RzSEpO</vt:lpwstr>
  </property>
  <property fmtid="{D5CDD505-2E9C-101B-9397-08002B2CF9AE}" pid="4" name="_2015_ms_pID_7253431">
    <vt:lpwstr>hxVGPCKeLM7ZMDnaVerENTvcAModPBe8MMkxtrC1lnJR8jLlGgGPlL
6wLzUwEuRVC9U7p3DzIfLC99XOXZq+dpR6+wEJnnjhdPLfCzQaHuVoPtCEavVfoRYM0f3O2p
gsqzplS3qeQnxFwevI9Dj3rrxPsREkcztLtvklxpCQMOKGWpNdnQLSSE6Rx8B1KC2FtzUh6A
RoFvY4NsYH+xj34ck55q7pF/7dqD1Plr0q8w</vt:lpwstr>
  </property>
  <property fmtid="{D5CDD505-2E9C-101B-9397-08002B2CF9AE}" pid="5" name="_2015_ms_pID_7253432">
    <vt:lpwstr>6g==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1661768801</vt:lpwstr>
  </property>
</Properties>
</file>