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6"/>
  </p:notesMasterIdLst>
  <p:handoutMasterIdLst>
    <p:handoutMasterId r:id="rId17"/>
  </p:handoutMasterIdLst>
  <p:sldIdLst>
    <p:sldId id="341" r:id="rId5"/>
    <p:sldId id="377" r:id="rId6"/>
    <p:sldId id="366" r:id="rId7"/>
    <p:sldId id="370" r:id="rId8"/>
    <p:sldId id="371" r:id="rId9"/>
    <p:sldId id="372" r:id="rId10"/>
    <p:sldId id="373" r:id="rId11"/>
    <p:sldId id="375" r:id="rId12"/>
    <p:sldId id="374" r:id="rId13"/>
    <p:sldId id="376" r:id="rId14"/>
    <p:sldId id="378" r:id="rId15"/>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95" autoAdjust="0"/>
    <p:restoredTop sz="95954" autoAdjust="0"/>
  </p:normalViewPr>
  <p:slideViewPr>
    <p:cSldViewPr snapToGrid="0">
      <p:cViewPr varScale="1">
        <p:scale>
          <a:sx n="89" d="100"/>
          <a:sy n="89" d="100"/>
        </p:scale>
        <p:origin x="84" y="356"/>
      </p:cViewPr>
      <p:guideLst>
        <p:guide orient="horz" pos="2160"/>
        <p:guide pos="3840"/>
      </p:guideLst>
    </p:cSldViewPr>
  </p:slideViewPr>
  <p:outlineViewPr>
    <p:cViewPr>
      <p:scale>
        <a:sx n="33" d="100"/>
        <a:sy n="33" d="100"/>
      </p:scale>
      <p:origin x="0" y="-2604"/>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8" d="100"/>
          <a:sy n="78" d="100"/>
        </p:scale>
        <p:origin x="3948" y="90"/>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Flynn" userId="8512d3b6-9e1b-4dce-bd11-e4335739214c" providerId="ADAL" clId="{5FEC037C-5135-422F-A7A0-A6F4C6D26DAA}"/>
    <pc:docChg chg="modMainMaster">
      <pc:chgData name="Kevin Flynn" userId="8512d3b6-9e1b-4dce-bd11-e4335739214c" providerId="ADAL" clId="{5FEC037C-5135-422F-A7A0-A6F4C6D26DAA}" dt="2022-01-08T13:43:11.136" v="7" actId="20577"/>
      <pc:docMkLst>
        <pc:docMk/>
      </pc:docMkLst>
      <pc:sldMasterChg chg="modSp mod">
        <pc:chgData name="Kevin Flynn" userId="8512d3b6-9e1b-4dce-bd11-e4335739214c" providerId="ADAL" clId="{5FEC037C-5135-422F-A7A0-A6F4C6D26DAA}" dt="2022-01-08T13:43:11.136" v="7" actId="20577"/>
        <pc:sldMasterMkLst>
          <pc:docMk/>
          <pc:sldMasterMk cId="0" sldId="2147485146"/>
        </pc:sldMasterMkLst>
        <pc:spChg chg="mod">
          <ac:chgData name="Kevin Flynn" userId="8512d3b6-9e1b-4dce-bd11-e4335739214c" providerId="ADAL" clId="{5FEC037C-5135-422F-A7A0-A6F4C6D26DAA}" dt="2022-01-08T13:43:11.136" v="7" actId="20577"/>
          <ac:spMkLst>
            <pc:docMk/>
            <pc:sldMasterMk cId="0" sldId="2147485146"/>
            <ac:spMk id="9" creationId="{ED4BE506-C0F9-461F-89BC-4B3F6F61A38D}"/>
          </ac:spMkLst>
        </pc:spChg>
        <pc:spChg chg="mod">
          <ac:chgData name="Kevin Flynn" userId="8512d3b6-9e1b-4dce-bd11-e4335739214c" providerId="ADAL" clId="{5FEC037C-5135-422F-A7A0-A6F4C6D26DAA}" dt="2022-01-08T13:43:03.480" v="3" actId="20577"/>
          <ac:spMkLst>
            <pc:docMk/>
            <pc:sldMasterMk cId="0" sldId="2147485146"/>
            <ac:spMk id="11" creationId="{AA2802BD-1B72-4AD1-8184-0FD099607084}"/>
          </ac:spMkLst>
        </pc:spChg>
      </pc:sldMasterChg>
    </pc:docChg>
  </pc:docChgLst>
  <pc:docChgLst>
    <pc:chgData name="Kevin Flynn" userId="8512d3b6-9e1b-4dce-bd11-e4335739214c" providerId="ADAL" clId="{FF3B571D-72DD-4010-A68E-2ADC139F31DB}"/>
    <pc:docChg chg="modMainMaster">
      <pc:chgData name="Kevin Flynn" userId="8512d3b6-9e1b-4dce-bd11-e4335739214c" providerId="ADAL" clId="{FF3B571D-72DD-4010-A68E-2ADC139F31DB}" dt="2021-10-14T13:09:27.621" v="8" actId="21"/>
      <pc:docMkLst>
        <pc:docMk/>
      </pc:docMkLst>
      <pc:sldMasterChg chg="modSp mod modSldLayout">
        <pc:chgData name="Kevin Flynn" userId="8512d3b6-9e1b-4dce-bd11-e4335739214c" providerId="ADAL" clId="{FF3B571D-72DD-4010-A68E-2ADC139F31DB}" dt="2021-10-14T13:09:27.621" v="8" actId="21"/>
        <pc:sldMasterMkLst>
          <pc:docMk/>
          <pc:sldMasterMk cId="0" sldId="2147485146"/>
        </pc:sldMasterMkLst>
        <pc:spChg chg="mod">
          <ac:chgData name="Kevin Flynn" userId="8512d3b6-9e1b-4dce-bd11-e4335739214c" providerId="ADAL" clId="{FF3B571D-72DD-4010-A68E-2ADC139F31DB}" dt="2021-10-14T13:09:01.249" v="3" actId="20577"/>
          <ac:spMkLst>
            <pc:docMk/>
            <pc:sldMasterMk cId="0" sldId="2147485146"/>
            <ac:spMk id="11" creationId="{AA2802BD-1B72-4AD1-8184-0FD099607084}"/>
          </ac:spMkLst>
        </pc:spChg>
        <pc:sldLayoutChg chg="delSp modSp mod">
          <pc:chgData name="Kevin Flynn" userId="8512d3b6-9e1b-4dce-bd11-e4335739214c" providerId="ADAL" clId="{FF3B571D-72DD-4010-A68E-2ADC139F31DB}" dt="2021-10-14T13:09:27.621" v="8" actId="21"/>
          <pc:sldLayoutMkLst>
            <pc:docMk/>
            <pc:sldMasterMk cId="0" sldId="2147485146"/>
            <pc:sldLayoutMk cId="2576406219" sldId="2147485163"/>
          </pc:sldLayoutMkLst>
          <pc:spChg chg="del mod">
            <ac:chgData name="Kevin Flynn" userId="8512d3b6-9e1b-4dce-bd11-e4335739214c" providerId="ADAL" clId="{FF3B571D-72DD-4010-A68E-2ADC139F31DB}" dt="2021-10-14T13:09:27.621" v="8" actId="21"/>
            <ac:spMkLst>
              <pc:docMk/>
              <pc:sldMasterMk cId="0" sldId="2147485146"/>
              <pc:sldLayoutMk cId="2576406219" sldId="2147485163"/>
              <ac:spMk id="4" creationId="{BB8994A5-D808-4BF9-9C30-40F75349FF45}"/>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xmlns=""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xmlns=""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xmlns=""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xmlns=""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xmlns=""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xmlns=""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xmlns=""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xmlns=""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xmlns=""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extLst>
      <p:ext uri="{BB962C8B-B14F-4D97-AF65-F5344CB8AC3E}">
        <p14:creationId xmlns:p14="http://schemas.microsoft.com/office/powerpoint/2010/main" val="11512357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2847288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ECB452CC-48C9-4997-9257-C682E2A70ECE}" type="slidenum">
              <a:rPr lang="en-GB" altLang="en-US" smtClean="0"/>
              <a:pPr>
                <a:defRPr/>
              </a:pPr>
              <a:t>3</a:t>
            </a:fld>
            <a:endParaRPr lang="en-GB" altLang="en-US"/>
          </a:p>
        </p:txBody>
      </p:sp>
    </p:spTree>
    <p:extLst>
      <p:ext uri="{BB962C8B-B14F-4D97-AF65-F5344CB8AC3E}">
        <p14:creationId xmlns:p14="http://schemas.microsoft.com/office/powerpoint/2010/main" val="2029117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ECB452CC-48C9-4997-9257-C682E2A70ECE}" type="slidenum">
              <a:rPr lang="en-GB" altLang="en-US" smtClean="0"/>
              <a:pPr>
                <a:defRPr/>
              </a:pPr>
              <a:t>4</a:t>
            </a:fld>
            <a:endParaRPr lang="en-GB" altLang="en-US"/>
          </a:p>
        </p:txBody>
      </p:sp>
    </p:spTree>
    <p:extLst>
      <p:ext uri="{BB962C8B-B14F-4D97-AF65-F5344CB8AC3E}">
        <p14:creationId xmlns:p14="http://schemas.microsoft.com/office/powerpoint/2010/main" val="673631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zh-CN" dirty="0" smtClean="0">
              <a:effectLst/>
            </a:endParaRPr>
          </a:p>
        </p:txBody>
      </p:sp>
      <p:sp>
        <p:nvSpPr>
          <p:cNvPr id="4" name="灯片编号占位符 3"/>
          <p:cNvSpPr>
            <a:spLocks noGrp="1"/>
          </p:cNvSpPr>
          <p:nvPr>
            <p:ph type="sldNum" sz="quarter" idx="10"/>
          </p:nvPr>
        </p:nvSpPr>
        <p:spPr/>
        <p:txBody>
          <a:bodyPr/>
          <a:lstStyle/>
          <a:p>
            <a:pPr>
              <a:defRPr/>
            </a:pPr>
            <a:fld id="{ECB452CC-48C9-4997-9257-C682E2A70ECE}" type="slidenum">
              <a:rPr lang="en-GB" altLang="en-US" smtClean="0"/>
              <a:pPr>
                <a:defRPr/>
              </a:pPr>
              <a:t>9</a:t>
            </a:fld>
            <a:endParaRPr lang="en-GB" altLang="en-US"/>
          </a:p>
        </p:txBody>
      </p:sp>
    </p:spTree>
    <p:extLst>
      <p:ext uri="{BB962C8B-B14F-4D97-AF65-F5344CB8AC3E}">
        <p14:creationId xmlns:p14="http://schemas.microsoft.com/office/powerpoint/2010/main" val="3075441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xmlns=""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xmlns=""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xmlns=""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xmlns=""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xmlns=""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1" name="Picture 1">
            <a:extLst>
              <a:ext uri="{FF2B5EF4-FFF2-40B4-BE49-F238E27FC236}">
                <a16:creationId xmlns:a16="http://schemas.microsoft.com/office/drawing/2014/main" xmlns=""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xmlns=""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xmlns="" id="{AA2802BD-1B72-4AD1-8184-0FD099607084}"/>
              </a:ext>
            </a:extLst>
          </p:cNvPr>
          <p:cNvSpPr txBox="1">
            <a:spLocks noChangeArrowheads="1"/>
          </p:cNvSpPr>
          <p:nvPr userDrawn="1"/>
        </p:nvSpPr>
        <p:spPr bwMode="auto">
          <a:xfrm>
            <a:off x="133350" y="36513"/>
            <a:ext cx="260191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zh-CN" sz="1000" b="1" kern="1200" dirty="0" smtClean="0">
                <a:solidFill>
                  <a:schemeClr val="tx1"/>
                </a:solidFill>
                <a:effectLst/>
                <a:latin typeface="Arial" panose="020B0604020202020204" pitchFamily="34" charset="0"/>
                <a:ea typeface="+mn-ea"/>
                <a:cs typeface="Arial" panose="020B0604020202020204" pitchFamily="34" charset="0"/>
              </a:rPr>
              <a:t>3GPP TSG-WG SA2 Meeting #152E </a:t>
            </a:r>
            <a:r>
              <a:rPr lang="sv-SE" altLang="en-US" sz="1200" b="1" dirty="0">
                <a:latin typeface="Arial "/>
              </a:rPr>
              <a:t>	</a:t>
            </a:r>
          </a:p>
          <a:p>
            <a:pPr eaLnBrk="1" hangingPunct="1">
              <a:defRPr/>
            </a:pPr>
            <a:r>
              <a:rPr lang="en-GB" altLang="zh-CN" sz="1000" b="1" kern="1200" dirty="0" smtClean="0">
                <a:solidFill>
                  <a:schemeClr val="tx1"/>
                </a:solidFill>
                <a:effectLst/>
                <a:latin typeface="Arial" panose="020B0604020202020204" pitchFamily="34" charset="0"/>
                <a:ea typeface="+mn-ea"/>
                <a:cs typeface="Arial" panose="020B0604020202020204" pitchFamily="34" charset="0"/>
              </a:rPr>
              <a:t>Elbonia, 17 - 26 </a:t>
            </a:r>
            <a:r>
              <a:rPr lang="en-US" altLang="zh-CN" sz="1000" b="1" kern="1200" dirty="0" smtClean="0">
                <a:solidFill>
                  <a:schemeClr val="tx1"/>
                </a:solidFill>
                <a:effectLst/>
                <a:latin typeface="Arial" panose="020B0604020202020204" pitchFamily="34" charset="0"/>
                <a:ea typeface="+mn-ea"/>
                <a:cs typeface="Arial" panose="020B0604020202020204" pitchFamily="34" charset="0"/>
              </a:rPr>
              <a:t>Aug</a:t>
            </a:r>
            <a:r>
              <a:rPr lang="en-GB" altLang="zh-CN" sz="1000" b="1" kern="1200" dirty="0" smtClean="0">
                <a:solidFill>
                  <a:schemeClr val="tx1"/>
                </a:solidFill>
                <a:effectLst/>
                <a:latin typeface="Arial" panose="020B0604020202020204" pitchFamily="34" charset="0"/>
                <a:ea typeface="+mn-ea"/>
                <a:cs typeface="Arial" panose="020B0604020202020204" pitchFamily="34" charset="0"/>
              </a:rPr>
              <a:t>, 2022</a:t>
            </a:r>
            <a:endParaRPr lang="sv-SE" altLang="en-US" sz="1200" b="1" dirty="0">
              <a:latin typeface="Arial "/>
            </a:endParaRPr>
          </a:p>
        </p:txBody>
      </p:sp>
      <p:sp>
        <p:nvSpPr>
          <p:cNvPr id="13" name="Text Box 14">
            <a:extLst>
              <a:ext uri="{FF2B5EF4-FFF2-40B4-BE49-F238E27FC236}">
                <a16:creationId xmlns:a16="http://schemas.microsoft.com/office/drawing/2014/main" xmlns="" id="{AF4006C6-1A95-4284-A498-917EA49F0F95}"/>
              </a:ext>
            </a:extLst>
          </p:cNvPr>
          <p:cNvSpPr txBox="1">
            <a:spLocks noChangeArrowheads="1"/>
          </p:cNvSpPr>
          <p:nvPr userDrawn="1"/>
        </p:nvSpPr>
        <p:spPr bwMode="auto">
          <a:xfrm>
            <a:off x="9271793" y="11004"/>
            <a:ext cx="26003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i="1" dirty="0" smtClean="0">
                <a:latin typeface="Arial "/>
              </a:rPr>
              <a:t>S2-220xxxx </a:t>
            </a:r>
          </a:p>
          <a:p>
            <a:pPr algn="r" eaLnBrk="1" hangingPunct="1">
              <a:defRPr/>
            </a:pPr>
            <a:r>
              <a:rPr lang="sv-SE" altLang="en-US" sz="1200" b="1" i="1" dirty="0" smtClean="0">
                <a:latin typeface="Arial "/>
              </a:rPr>
              <a:t>	</a:t>
            </a:r>
            <a:r>
              <a:rPr lang="sv-SE" altLang="en-US" sz="1200" b="1" i="1" dirty="0" smtClean="0">
                <a:solidFill>
                  <a:srgbClr val="0070C0"/>
                </a:solidFill>
                <a:latin typeface="Arial "/>
              </a:rPr>
              <a:t>was S2-220xxxx</a:t>
            </a:r>
            <a:r>
              <a:rPr lang="sv-SE" altLang="en-US" sz="1200" b="1" dirty="0" smtClean="0">
                <a:latin typeface="Arial "/>
              </a:rPr>
              <a:t>	</a:t>
            </a:r>
            <a:endParaRPr lang="sv-SE" altLang="en-US" sz="1200" b="1" dirty="0">
              <a:latin typeface="Arial "/>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timing>
    <p:tnLst>
      <p:par>
        <p:cTn id="1" dur="indefinite" restart="never" nodeType="tmRoot"/>
      </p:par>
    </p:tnLst>
  </p:timing>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xmlns="" id="{6BFCA172-672F-4297-B767-9F7EDE373FA1}"/>
              </a:ext>
            </a:extLst>
          </p:cNvPr>
          <p:cNvSpPr>
            <a:spLocks noGrp="1"/>
          </p:cNvSpPr>
          <p:nvPr>
            <p:ph type="title"/>
          </p:nvPr>
        </p:nvSpPr>
        <p:spPr>
          <a:xfrm>
            <a:off x="1300976" y="1709739"/>
            <a:ext cx="10065834" cy="1965616"/>
          </a:xfrm>
        </p:spPr>
        <p:txBody>
          <a:bodyPr/>
          <a:lstStyle/>
          <a:p>
            <a:pPr eaLnBrk="1" hangingPunct="1"/>
            <a:r>
              <a:rPr lang="en-US" altLang="zh-CN" dirty="0" smtClean="0"/>
              <a:t>FS_GMEC CC:</a:t>
            </a:r>
            <a:br>
              <a:rPr lang="en-US" altLang="zh-CN" dirty="0" smtClean="0"/>
            </a:br>
            <a:r>
              <a:rPr lang="en-US" altLang="zh-CN" dirty="0" smtClean="0"/>
              <a:t>Conclusion Discussion</a:t>
            </a:r>
            <a:endParaRPr lang="en-GB" altLang="en-US" dirty="0"/>
          </a:p>
        </p:txBody>
      </p:sp>
      <p:sp>
        <p:nvSpPr>
          <p:cNvPr id="2" name="文本框 1"/>
          <p:cNvSpPr txBox="1"/>
          <p:nvPr/>
        </p:nvSpPr>
        <p:spPr>
          <a:xfrm>
            <a:off x="1442225" y="4252331"/>
            <a:ext cx="1210588" cy="369332"/>
          </a:xfrm>
          <a:prstGeom prst="rect">
            <a:avLst/>
          </a:prstGeom>
          <a:noFill/>
        </p:spPr>
        <p:txBody>
          <a:bodyPr wrap="none" rtlCol="0">
            <a:spAutoFit/>
          </a:bodyPr>
          <a:lstStyle/>
          <a:p>
            <a:r>
              <a:rPr lang="en-US" altLang="zh-CN" smtClean="0"/>
              <a:t>2022/7/12</a:t>
            </a:r>
            <a:endParaRPr lang="zh-CN" altLang="en-US"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Moderator for each Key Issue</a:t>
            </a:r>
          </a:p>
        </p:txBody>
      </p:sp>
      <p:sp>
        <p:nvSpPr>
          <p:cNvPr id="3" name="内容占位符 2"/>
          <p:cNvSpPr>
            <a:spLocks noGrp="1"/>
          </p:cNvSpPr>
          <p:nvPr>
            <p:ph idx="1"/>
          </p:nvPr>
        </p:nvSpPr>
        <p:spPr/>
        <p:txBody>
          <a:bodyPr/>
          <a:lstStyle/>
          <a:p>
            <a:r>
              <a:rPr lang="en-US" altLang="zh-CN" sz="2000" dirty="0" smtClean="0"/>
              <a:t>KI#1:</a:t>
            </a:r>
            <a:endParaRPr lang="en-US" altLang="zh-CN" sz="1600" dirty="0" smtClean="0"/>
          </a:p>
          <a:p>
            <a:pPr lvl="1"/>
            <a:endParaRPr lang="en-US" altLang="zh-CN" sz="1600" dirty="0"/>
          </a:p>
          <a:p>
            <a:r>
              <a:rPr lang="en-US" altLang="zh-CN" sz="2000" dirty="0" smtClean="0"/>
              <a:t>KI#2: </a:t>
            </a:r>
            <a:endParaRPr lang="en-US" altLang="zh-CN" sz="1600" dirty="0" smtClean="0"/>
          </a:p>
          <a:p>
            <a:pPr lvl="1"/>
            <a:endParaRPr lang="en-US" altLang="zh-CN" sz="1600" dirty="0"/>
          </a:p>
          <a:p>
            <a:r>
              <a:rPr lang="en-US" altLang="zh-CN" sz="2000" dirty="0" smtClean="0"/>
              <a:t>KI#3: </a:t>
            </a:r>
            <a:endParaRPr lang="en-US" altLang="zh-CN" sz="1600" dirty="0" smtClean="0"/>
          </a:p>
          <a:p>
            <a:pPr lvl="1"/>
            <a:endParaRPr lang="en-US" altLang="zh-CN" sz="1600" dirty="0"/>
          </a:p>
          <a:p>
            <a:r>
              <a:rPr lang="en-US" altLang="zh-CN" sz="2000" dirty="0" smtClean="0"/>
              <a:t>KI#4: </a:t>
            </a:r>
            <a:endParaRPr lang="en-US" altLang="zh-CN" sz="1600" dirty="0" smtClean="0"/>
          </a:p>
          <a:p>
            <a:pPr lvl="1"/>
            <a:endParaRPr lang="en-US" altLang="zh-CN" sz="1600" dirty="0" smtClean="0"/>
          </a:p>
          <a:p>
            <a:r>
              <a:rPr lang="en-US" altLang="zh-CN" sz="2000" dirty="0" smtClean="0"/>
              <a:t>KI#5: </a:t>
            </a:r>
            <a:endParaRPr lang="zh-CN" altLang="en-US" sz="2000" dirty="0"/>
          </a:p>
          <a:p>
            <a:pPr lvl="1"/>
            <a:endParaRPr lang="en-US" altLang="zh-CN" sz="1600" dirty="0" smtClean="0"/>
          </a:p>
          <a:p>
            <a:pPr lvl="1"/>
            <a:endParaRPr lang="en-US" altLang="zh-CN" sz="1600" dirty="0"/>
          </a:p>
          <a:p>
            <a:r>
              <a:rPr lang="en-US" altLang="zh-CN" sz="2000" dirty="0" smtClean="0"/>
              <a:t>Way Forward: Bring Company Paper to August meeting, Rapporteur chose the baseline paper for discussion</a:t>
            </a:r>
            <a:endParaRPr lang="zh-CN" altLang="en-US" sz="2000" dirty="0"/>
          </a:p>
        </p:txBody>
      </p:sp>
    </p:spTree>
    <p:extLst>
      <p:ext uri="{BB962C8B-B14F-4D97-AF65-F5344CB8AC3E}">
        <p14:creationId xmlns:p14="http://schemas.microsoft.com/office/powerpoint/2010/main" val="1962067369"/>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3" name="Title 1">
            <a:extLst>
              <a:ext uri="{FF2B5EF4-FFF2-40B4-BE49-F238E27FC236}">
                <a16:creationId xmlns:a16="http://schemas.microsoft.com/office/drawing/2014/main" xmlns="" id="{ED202260-4FEC-490C-8680-4D82A94BFB7A}"/>
              </a:ext>
            </a:extLst>
          </p:cNvPr>
          <p:cNvSpPr>
            <a:spLocks noGrp="1"/>
          </p:cNvSpPr>
          <p:nvPr>
            <p:ph type="title"/>
          </p:nvPr>
        </p:nvSpPr>
        <p:spPr>
          <a:xfrm>
            <a:off x="1264200" y="722091"/>
            <a:ext cx="7567565" cy="585162"/>
          </a:xfrm>
        </p:spPr>
        <p:txBody>
          <a:bodyPr/>
          <a:lstStyle/>
          <a:p>
            <a:pPr eaLnBrk="1" hangingPunct="1"/>
            <a:r>
              <a:rPr lang="en-US" altLang="en-US" b="1" dirty="0"/>
              <a:t>Rel-18 TU Update for SA2#154</a:t>
            </a:r>
          </a:p>
        </p:txBody>
      </p:sp>
      <p:sp>
        <p:nvSpPr>
          <p:cNvPr id="2" name="TextBox 1">
            <a:extLst>
              <a:ext uri="{FF2B5EF4-FFF2-40B4-BE49-F238E27FC236}">
                <a16:creationId xmlns:a16="http://schemas.microsoft.com/office/drawing/2014/main" xmlns="" id="{3CA5B2E3-0348-4FED-AB10-699532D40C5A}"/>
              </a:ext>
            </a:extLst>
          </p:cNvPr>
          <p:cNvSpPr txBox="1"/>
          <p:nvPr/>
        </p:nvSpPr>
        <p:spPr>
          <a:xfrm>
            <a:off x="7279114" y="2154520"/>
            <a:ext cx="4554071" cy="1119922"/>
          </a:xfrm>
          <a:prstGeom prst="rect">
            <a:avLst/>
          </a:prstGeom>
          <a:noFill/>
        </p:spPr>
        <p:txBody>
          <a:bodyPr wrap="square" rtlCol="0">
            <a:spAutoFit/>
          </a:bodyPr>
          <a:lstStyle/>
          <a:p>
            <a:pPr marL="232315" indent="-232315">
              <a:buFont typeface="Arial" panose="020B0604020202020204" pitchFamily="34" charset="0"/>
              <a:buChar char="•"/>
            </a:pPr>
            <a:r>
              <a:rPr lang="en-US" sz="1626" dirty="0"/>
              <a:t>SA2#154 is planned as F2F meeting. </a:t>
            </a:r>
          </a:p>
          <a:p>
            <a:pPr marL="232315" indent="-232315">
              <a:buFont typeface="Arial" panose="020B0604020202020204" pitchFamily="34" charset="0"/>
              <a:buChar char="•"/>
            </a:pPr>
            <a:r>
              <a:rPr lang="en-US" sz="1626" dirty="0" smtClean="0"/>
              <a:t>Move GMEC </a:t>
            </a:r>
            <a:r>
              <a:rPr lang="en-US" sz="1626" dirty="0"/>
              <a:t>with 0.5 TUs allocation from SA2#154 </a:t>
            </a:r>
            <a:r>
              <a:rPr lang="en-US" sz="1626" dirty="0" smtClean="0"/>
              <a:t>to </a:t>
            </a:r>
            <a:r>
              <a:rPr lang="en-US" altLang="zh-CN" sz="1626" dirty="0" smtClean="0"/>
              <a:t>SA2#154AH?</a:t>
            </a:r>
            <a:endParaRPr lang="en-US" sz="1626" dirty="0"/>
          </a:p>
          <a:p>
            <a:r>
              <a:rPr lang="en-US" dirty="0"/>
              <a:t> </a:t>
            </a:r>
          </a:p>
        </p:txBody>
      </p:sp>
      <p:graphicFrame>
        <p:nvGraphicFramePr>
          <p:cNvPr id="4" name="Table 3">
            <a:extLst>
              <a:ext uri="{FF2B5EF4-FFF2-40B4-BE49-F238E27FC236}">
                <a16:creationId xmlns:a16="http://schemas.microsoft.com/office/drawing/2014/main" xmlns="" id="{94D243A8-5D7B-47E3-9650-A684573332CD}"/>
              </a:ext>
            </a:extLst>
          </p:cNvPr>
          <p:cNvGraphicFramePr>
            <a:graphicFrameLocks noGrp="1"/>
          </p:cNvGraphicFramePr>
          <p:nvPr>
            <p:extLst>
              <p:ext uri="{D42A27DB-BD31-4B8C-83A1-F6EECF244321}">
                <p14:modId xmlns:p14="http://schemas.microsoft.com/office/powerpoint/2010/main" val="693286734"/>
              </p:ext>
            </p:extLst>
          </p:nvPr>
        </p:nvGraphicFramePr>
        <p:xfrm>
          <a:off x="529872" y="1871354"/>
          <a:ext cx="6005449" cy="4462807"/>
        </p:xfrm>
        <a:graphic>
          <a:graphicData uri="http://schemas.openxmlformats.org/drawingml/2006/table">
            <a:tbl>
              <a:tblPr/>
              <a:tblGrid>
                <a:gridCol w="751738">
                  <a:extLst>
                    <a:ext uri="{9D8B030D-6E8A-4147-A177-3AD203B41FA5}">
                      <a16:colId xmlns:a16="http://schemas.microsoft.com/office/drawing/2014/main" xmlns="" val="3407928065"/>
                    </a:ext>
                  </a:extLst>
                </a:gridCol>
                <a:gridCol w="557468">
                  <a:extLst>
                    <a:ext uri="{9D8B030D-6E8A-4147-A177-3AD203B41FA5}">
                      <a16:colId xmlns:a16="http://schemas.microsoft.com/office/drawing/2014/main" xmlns="" val="912141288"/>
                    </a:ext>
                  </a:extLst>
                </a:gridCol>
                <a:gridCol w="565914">
                  <a:extLst>
                    <a:ext uri="{9D8B030D-6E8A-4147-A177-3AD203B41FA5}">
                      <a16:colId xmlns:a16="http://schemas.microsoft.com/office/drawing/2014/main" xmlns="" val="137774085"/>
                    </a:ext>
                  </a:extLst>
                </a:gridCol>
                <a:gridCol w="481450">
                  <a:extLst>
                    <a:ext uri="{9D8B030D-6E8A-4147-A177-3AD203B41FA5}">
                      <a16:colId xmlns:a16="http://schemas.microsoft.com/office/drawing/2014/main" xmlns="" val="2406722553"/>
                    </a:ext>
                  </a:extLst>
                </a:gridCol>
                <a:gridCol w="405431">
                  <a:extLst>
                    <a:ext uri="{9D8B030D-6E8A-4147-A177-3AD203B41FA5}">
                      <a16:colId xmlns:a16="http://schemas.microsoft.com/office/drawing/2014/main" xmlns="" val="4048149592"/>
                    </a:ext>
                  </a:extLst>
                </a:gridCol>
                <a:gridCol w="405431">
                  <a:extLst>
                    <a:ext uri="{9D8B030D-6E8A-4147-A177-3AD203B41FA5}">
                      <a16:colId xmlns:a16="http://schemas.microsoft.com/office/drawing/2014/main" xmlns="" val="2990332358"/>
                    </a:ext>
                  </a:extLst>
                </a:gridCol>
                <a:gridCol w="405431">
                  <a:extLst>
                    <a:ext uri="{9D8B030D-6E8A-4147-A177-3AD203B41FA5}">
                      <a16:colId xmlns:a16="http://schemas.microsoft.com/office/drawing/2014/main" xmlns="" val="4292958630"/>
                    </a:ext>
                  </a:extLst>
                </a:gridCol>
                <a:gridCol w="405431">
                  <a:extLst>
                    <a:ext uri="{9D8B030D-6E8A-4147-A177-3AD203B41FA5}">
                      <a16:colId xmlns:a16="http://schemas.microsoft.com/office/drawing/2014/main" xmlns="" val="2660785293"/>
                    </a:ext>
                  </a:extLst>
                </a:gridCol>
                <a:gridCol w="405431">
                  <a:extLst>
                    <a:ext uri="{9D8B030D-6E8A-4147-A177-3AD203B41FA5}">
                      <a16:colId xmlns:a16="http://schemas.microsoft.com/office/drawing/2014/main" xmlns="" val="836155440"/>
                    </a:ext>
                  </a:extLst>
                </a:gridCol>
                <a:gridCol w="405431">
                  <a:extLst>
                    <a:ext uri="{9D8B030D-6E8A-4147-A177-3AD203B41FA5}">
                      <a16:colId xmlns:a16="http://schemas.microsoft.com/office/drawing/2014/main" xmlns="" val="2038655999"/>
                    </a:ext>
                  </a:extLst>
                </a:gridCol>
                <a:gridCol w="405431">
                  <a:extLst>
                    <a:ext uri="{9D8B030D-6E8A-4147-A177-3AD203B41FA5}">
                      <a16:colId xmlns:a16="http://schemas.microsoft.com/office/drawing/2014/main" xmlns="" val="1677337318"/>
                    </a:ext>
                  </a:extLst>
                </a:gridCol>
                <a:gridCol w="405431">
                  <a:extLst>
                    <a:ext uri="{9D8B030D-6E8A-4147-A177-3AD203B41FA5}">
                      <a16:colId xmlns:a16="http://schemas.microsoft.com/office/drawing/2014/main" xmlns="" val="2773966359"/>
                    </a:ext>
                  </a:extLst>
                </a:gridCol>
                <a:gridCol w="405431">
                  <a:extLst>
                    <a:ext uri="{9D8B030D-6E8A-4147-A177-3AD203B41FA5}">
                      <a16:colId xmlns:a16="http://schemas.microsoft.com/office/drawing/2014/main" xmlns="" val="3561389642"/>
                    </a:ext>
                  </a:extLst>
                </a:gridCol>
              </a:tblGrid>
              <a:tr h="130103">
                <a:tc>
                  <a:txBody>
                    <a:bodyPr/>
                    <a:lstStyle/>
                    <a:p>
                      <a:pPr algn="ctr" fontAlgn="b"/>
                      <a:endParaRPr lang="en-US" sz="8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solidFill>
                            <a:srgbClr val="000000"/>
                          </a:solidFill>
                          <a:effectLst/>
                          <a:latin typeface="Calibri" panose="020F0502020204030204" pitchFamily="34" charset="0"/>
                        </a:rPr>
                        <a:t>Feb, 22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1" i="0" u="none" strike="noStrike">
                          <a:solidFill>
                            <a:srgbClr val="000000"/>
                          </a:solidFill>
                          <a:effectLst/>
                          <a:latin typeface="Calibri" panose="020F0502020204030204" pitchFamily="34" charset="0"/>
                        </a:rPr>
                        <a:t>Apr, 22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1" i="0" u="none" strike="noStrike">
                          <a:solidFill>
                            <a:srgbClr val="000000"/>
                          </a:solidFill>
                          <a:effectLst/>
                          <a:latin typeface="Calibri" panose="020F0502020204030204" pitchFamily="34" charset="0"/>
                        </a:rPr>
                        <a:t>May, 22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1" i="0" u="none" strike="noStrike">
                          <a:solidFill>
                            <a:srgbClr val="000000"/>
                          </a:solidFill>
                          <a:effectLst/>
                          <a:latin typeface="Calibri" panose="020F0502020204030204" pitchFamily="34" charset="0"/>
                        </a:rPr>
                        <a:t>Aug, 22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1" i="0" u="none" strike="noStrike">
                          <a:solidFill>
                            <a:srgbClr val="000000"/>
                          </a:solidFill>
                          <a:effectLst/>
                          <a:latin typeface="Calibri" panose="020F0502020204030204" pitchFamily="34" charset="0"/>
                        </a:rPr>
                        <a:t>Oct, 22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1" i="0" u="none" strike="noStrike">
                          <a:solidFill>
                            <a:srgbClr val="000000"/>
                          </a:solidFill>
                          <a:effectLst/>
                          <a:latin typeface="Calibri" panose="020F0502020204030204" pitchFamily="34" charset="0"/>
                        </a:rPr>
                        <a:t>Nov, 22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1" i="0" u="none" strike="noStrike">
                          <a:solidFill>
                            <a:srgbClr val="000000"/>
                          </a:solidFill>
                          <a:effectLst/>
                          <a:latin typeface="Calibri" panose="020F0502020204030204" pitchFamily="34" charset="0"/>
                        </a:rPr>
                        <a:t>Jan, 23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1" i="0" u="none" strike="noStrike">
                          <a:solidFill>
                            <a:srgbClr val="000000"/>
                          </a:solidFill>
                          <a:effectLst/>
                          <a:latin typeface="Calibri" panose="020F0502020204030204" pitchFamily="34" charset="0"/>
                        </a:rPr>
                        <a:t>Feb, 23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4205772530"/>
                  </a:ext>
                </a:extLst>
              </a:tr>
              <a:tr h="247815">
                <a:tc>
                  <a:txBody>
                    <a:bodyPr/>
                    <a:lstStyle/>
                    <a:p>
                      <a:pPr algn="ctr" fontAlgn="b"/>
                      <a:r>
                        <a:rPr lang="en-US" sz="800" b="1" i="0" u="none" strike="noStrike">
                          <a:solidFill>
                            <a:srgbClr val="000000"/>
                          </a:solidFill>
                          <a:effectLst/>
                          <a:latin typeface="Calibri" panose="020F0502020204030204" pitchFamily="34" charset="0"/>
                        </a:rPr>
                        <a:t>SID/WID</a:t>
                      </a:r>
                    </a:p>
                  </a:txBody>
                  <a:tcPr marL="0" marR="0" marT="0" marB="0" anchor="b">
                    <a:lnL>
                      <a:noFill/>
                    </a:lnL>
                    <a:lnR>
                      <a:noFill/>
                    </a:lnR>
                    <a:lnT>
                      <a:noFill/>
                    </a:lnT>
                    <a:lnB>
                      <a:noFill/>
                    </a:lnB>
                    <a:solidFill>
                      <a:srgbClr val="D9E1F2"/>
                    </a:solidFill>
                  </a:tcPr>
                </a:tc>
                <a:tc>
                  <a:txBody>
                    <a:bodyPr/>
                    <a:lstStyle/>
                    <a:p>
                      <a:pPr algn="ctr" fontAlgn="b"/>
                      <a:r>
                        <a:rPr lang="en-US" sz="800" b="1" i="0" u="none" strike="noStrike">
                          <a:solidFill>
                            <a:srgbClr val="000000"/>
                          </a:solidFill>
                          <a:effectLst/>
                          <a:latin typeface="Calibri" panose="020F0502020204030204" pitchFamily="34" charset="0"/>
                        </a:rPr>
                        <a:t>Study  TU</a:t>
                      </a:r>
                    </a:p>
                  </a:txBody>
                  <a:tcPr marL="0" marR="0" marT="0" marB="0" anchor="b">
                    <a:lnL>
                      <a:noFill/>
                    </a:lnL>
                    <a:lnR>
                      <a:noFill/>
                    </a:lnR>
                    <a:lnT>
                      <a:noFill/>
                    </a:lnT>
                    <a:lnB>
                      <a:noFill/>
                    </a:lnB>
                    <a:solidFill>
                      <a:srgbClr val="D9E1F2"/>
                    </a:solidFill>
                  </a:tcPr>
                </a:tc>
                <a:tc>
                  <a:txBody>
                    <a:bodyPr/>
                    <a:lstStyle/>
                    <a:p>
                      <a:pPr algn="ctr" fontAlgn="b"/>
                      <a:r>
                        <a:rPr lang="en-US" sz="800" b="1" i="0" u="none" strike="noStrike">
                          <a:solidFill>
                            <a:srgbClr val="000000"/>
                          </a:solidFill>
                          <a:effectLst/>
                          <a:latin typeface="Calibri" panose="020F0502020204030204" pitchFamily="34" charset="0"/>
                        </a:rPr>
                        <a:t>Normative TU</a:t>
                      </a:r>
                    </a:p>
                  </a:txBody>
                  <a:tcPr marL="0" marR="0" marT="0" marB="0" anchor="b">
                    <a:lnL>
                      <a:noFill/>
                    </a:lnL>
                    <a:lnR>
                      <a:noFill/>
                    </a:lnR>
                    <a:lnT>
                      <a:noFill/>
                    </a:lnT>
                    <a:lnB>
                      <a:noFill/>
                    </a:lnB>
                    <a:solidFill>
                      <a:srgbClr val="D9E1F2"/>
                    </a:solidFill>
                  </a:tcPr>
                </a:tc>
                <a:tc>
                  <a:txBody>
                    <a:bodyPr/>
                    <a:lstStyle/>
                    <a:p>
                      <a:pPr algn="ctr" fontAlgn="b"/>
                      <a:r>
                        <a:rPr lang="en-US" sz="800" b="1" i="0" u="none" strike="noStrike">
                          <a:solidFill>
                            <a:srgbClr val="000000"/>
                          </a:solidFill>
                          <a:effectLst/>
                          <a:latin typeface="Calibri" panose="020F0502020204030204" pitchFamily="34" charset="0"/>
                        </a:rPr>
                        <a:t>Total TU</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D9E1F2"/>
                    </a:solidFill>
                  </a:tcPr>
                </a:tc>
                <a:tc>
                  <a:txBody>
                    <a:bodyPr/>
                    <a:lstStyle/>
                    <a:p>
                      <a:pPr algn="l" fontAlgn="b"/>
                      <a:r>
                        <a:rPr lang="en-US" sz="800" b="1" i="0" u="none" strike="noStrike">
                          <a:solidFill>
                            <a:srgbClr val="000000"/>
                          </a:solidFill>
                          <a:effectLst/>
                          <a:latin typeface="Calibri" panose="020F0502020204030204" pitchFamily="34" charset="0"/>
                        </a:rPr>
                        <a:t>#149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en-US" sz="800" b="1" i="0" u="none" strike="noStrike">
                          <a:solidFill>
                            <a:srgbClr val="000000"/>
                          </a:solidFill>
                          <a:effectLst/>
                          <a:latin typeface="Calibri" panose="020F0502020204030204" pitchFamily="34" charset="0"/>
                        </a:rPr>
                        <a:t>#150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en-US" sz="800" b="1" i="0" u="none" strike="noStrike">
                          <a:solidFill>
                            <a:srgbClr val="000000"/>
                          </a:solidFill>
                          <a:effectLst/>
                          <a:latin typeface="Calibri" panose="020F0502020204030204" pitchFamily="34" charset="0"/>
                        </a:rPr>
                        <a:t>#151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en-US" sz="800" b="1" i="0" u="none" strike="noStrike">
                          <a:solidFill>
                            <a:srgbClr val="000000"/>
                          </a:solidFill>
                          <a:effectLst/>
                          <a:latin typeface="Calibri" panose="020F0502020204030204" pitchFamily="34" charset="0"/>
                        </a:rPr>
                        <a:t>#152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en-US" sz="800" b="1" i="0" u="none" strike="noStrike">
                          <a:solidFill>
                            <a:srgbClr val="000000"/>
                          </a:solidFill>
                          <a:effectLst/>
                          <a:latin typeface="Calibri" panose="020F0502020204030204" pitchFamily="34" charset="0"/>
                        </a:rPr>
                        <a:t>#153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en-US" sz="800" b="1" i="0" u="none" strike="noStrike">
                          <a:solidFill>
                            <a:srgbClr val="000000"/>
                          </a:solidFill>
                          <a:effectLst/>
                          <a:latin typeface="Calibri" panose="020F0502020204030204" pitchFamily="34" charset="0"/>
                        </a:rPr>
                        <a:t>#154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en-US" sz="800" b="1" i="0" u="none" strike="noStrike">
                          <a:solidFill>
                            <a:srgbClr val="000000"/>
                          </a:solidFill>
                          <a:effectLst/>
                          <a:latin typeface="Calibri" panose="020F0502020204030204" pitchFamily="34" charset="0"/>
                        </a:rPr>
                        <a:t>#154AH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en-US" sz="800" b="1" i="0" u="none" strike="noStrike">
                          <a:solidFill>
                            <a:srgbClr val="000000"/>
                          </a:solidFill>
                          <a:effectLst/>
                          <a:latin typeface="Calibri" panose="020F0502020204030204" pitchFamily="34" charset="0"/>
                        </a:rPr>
                        <a:t>#155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6DCE4"/>
                    </a:solidFill>
                  </a:tcPr>
                </a:tc>
                <a:tc>
                  <a:txBody>
                    <a:bodyPr/>
                    <a:lstStyle/>
                    <a:p>
                      <a:pPr algn="ctr" fontAlgn="b"/>
                      <a:r>
                        <a:rPr lang="en-US" sz="800" b="1" i="0" u="none" strike="noStrike">
                          <a:solidFill>
                            <a:srgbClr val="000000"/>
                          </a:solidFill>
                          <a:effectLst/>
                          <a:latin typeface="Calibri" panose="020F0502020204030204" pitchFamily="34" charset="0"/>
                        </a:rPr>
                        <a:t>Total TU</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D9E1F2"/>
                    </a:solidFill>
                  </a:tcPr>
                </a:tc>
                <a:extLst>
                  <a:ext uri="{0D108BD9-81ED-4DB2-BD59-A6C34878D82A}">
                    <a16:rowId xmlns:a16="http://schemas.microsoft.com/office/drawing/2014/main" xmlns="" val="3577734068"/>
                  </a:ext>
                </a:extLst>
              </a:tr>
              <a:tr h="130103">
                <a:tc>
                  <a:txBody>
                    <a:bodyPr/>
                    <a:lstStyle/>
                    <a:p>
                      <a:pPr algn="r" fontAlgn="b"/>
                      <a:r>
                        <a:rPr lang="en-US" sz="800" b="0" i="0" u="none" strike="noStrike">
                          <a:solidFill>
                            <a:srgbClr val="000000"/>
                          </a:solidFill>
                          <a:effectLst/>
                          <a:latin typeface="Calibri" panose="020F0502020204030204" pitchFamily="34" charset="0"/>
                        </a:rPr>
                        <a:t>FS_AMP</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968083323"/>
                  </a:ext>
                </a:extLst>
              </a:tr>
              <a:tr h="130103">
                <a:tc>
                  <a:txBody>
                    <a:bodyPr/>
                    <a:lstStyle/>
                    <a:p>
                      <a:pPr algn="r" fontAlgn="b"/>
                      <a:r>
                        <a:rPr lang="en-US" sz="800" b="0" i="0" u="none" strike="noStrike">
                          <a:solidFill>
                            <a:srgbClr val="000000"/>
                          </a:solidFill>
                          <a:effectLst/>
                          <a:latin typeface="Calibri" panose="020F0502020204030204" pitchFamily="34" charset="0"/>
                        </a:rPr>
                        <a:t>FS_5WWC_Ph2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2.5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071703517"/>
                  </a:ext>
                </a:extLst>
              </a:tr>
              <a:tr h="130103">
                <a:tc>
                  <a:txBody>
                    <a:bodyPr/>
                    <a:lstStyle/>
                    <a:p>
                      <a:pPr algn="r" fontAlgn="b"/>
                      <a:r>
                        <a:rPr lang="en-US" sz="800" b="0" i="0" u="none" strike="noStrike">
                          <a:solidFill>
                            <a:srgbClr val="000000"/>
                          </a:solidFill>
                          <a:effectLst/>
                          <a:latin typeface="Calibri" panose="020F0502020204030204" pitchFamily="34" charset="0"/>
                        </a:rPr>
                        <a:t>FS_VMR</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2.75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2.25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221949043"/>
                  </a:ext>
                </a:extLst>
              </a:tr>
              <a:tr h="130103">
                <a:tc>
                  <a:txBody>
                    <a:bodyPr/>
                    <a:lstStyle/>
                    <a:p>
                      <a:pPr algn="r" fontAlgn="b"/>
                      <a:r>
                        <a:rPr lang="en-US" sz="800" b="0" i="0" u="none" strike="noStrike">
                          <a:solidFill>
                            <a:srgbClr val="000000"/>
                          </a:solidFill>
                          <a:effectLst/>
                          <a:latin typeface="Calibri" panose="020F0502020204030204" pitchFamily="34" charset="0"/>
                        </a:rPr>
                        <a:t>FS_TRS_URLLC</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4</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9</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011253146"/>
                  </a:ext>
                </a:extLst>
              </a:tr>
              <a:tr h="130103">
                <a:tc>
                  <a:txBody>
                    <a:bodyPr/>
                    <a:lstStyle/>
                    <a:p>
                      <a:pPr algn="r" fontAlgn="b"/>
                      <a:r>
                        <a:rPr lang="en-US" sz="800" b="0" i="0" u="none" strike="noStrike">
                          <a:solidFill>
                            <a:srgbClr val="000000"/>
                          </a:solidFill>
                          <a:effectLst/>
                          <a:latin typeface="Calibri" panose="020F0502020204030204" pitchFamily="34" charset="0"/>
                        </a:rPr>
                        <a:t>FS_Ranging_SL</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3.5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5.5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448022131"/>
                  </a:ext>
                </a:extLst>
              </a:tr>
              <a:tr h="247815">
                <a:tc>
                  <a:txBody>
                    <a:bodyPr/>
                    <a:lstStyle/>
                    <a:p>
                      <a:pPr algn="r" fontAlgn="b"/>
                      <a:r>
                        <a:rPr lang="en-US" sz="800" b="0" i="0" u="none" strike="noStrike">
                          <a:solidFill>
                            <a:srgbClr val="000000"/>
                          </a:solidFill>
                          <a:effectLst/>
                          <a:latin typeface="Calibri" panose="020F0502020204030204" pitchFamily="34" charset="0"/>
                        </a:rPr>
                        <a:t>FS_5G_ProSe_Ph2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3.25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9.25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9.25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478631002"/>
                  </a:ext>
                </a:extLst>
              </a:tr>
              <a:tr h="130103">
                <a:tc>
                  <a:txBody>
                    <a:bodyPr/>
                    <a:lstStyle/>
                    <a:p>
                      <a:pPr algn="r" fontAlgn="b"/>
                      <a:r>
                        <a:rPr lang="en-US" sz="800" b="0" i="0" u="none" strike="noStrike">
                          <a:solidFill>
                            <a:srgbClr val="000000"/>
                          </a:solidFill>
                          <a:effectLst/>
                          <a:latin typeface="Calibri" panose="020F0502020204030204" pitchFamily="34" charset="0"/>
                        </a:rPr>
                        <a:t>FS_SATB</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3.5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1.5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178398075"/>
                  </a:ext>
                </a:extLst>
              </a:tr>
              <a:tr h="130103">
                <a:tc>
                  <a:txBody>
                    <a:bodyPr/>
                    <a:lstStyle/>
                    <a:p>
                      <a:pPr algn="r" fontAlgn="b"/>
                      <a:r>
                        <a:rPr lang="en-US" sz="800" b="0" i="0" u="none" strike="noStrike">
                          <a:solidFill>
                            <a:srgbClr val="000000"/>
                          </a:solidFill>
                          <a:effectLst/>
                          <a:latin typeface="Calibri" panose="020F0502020204030204" pitchFamily="34" charset="0"/>
                        </a:rPr>
                        <a:t>FS_AIMLsys</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12</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472500866"/>
                  </a:ext>
                </a:extLst>
              </a:tr>
              <a:tr h="130103">
                <a:tc>
                  <a:txBody>
                    <a:bodyPr/>
                    <a:lstStyle/>
                    <a:p>
                      <a:pPr algn="r" fontAlgn="b"/>
                      <a:r>
                        <a:rPr lang="en-US" sz="800" b="0" i="0" u="none" strike="noStrike">
                          <a:solidFill>
                            <a:srgbClr val="000000"/>
                          </a:solidFill>
                          <a:effectLst/>
                          <a:latin typeface="Calibri" panose="020F0502020204030204" pitchFamily="34" charset="0"/>
                        </a:rPr>
                        <a:t>FS_XRM</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14</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14</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4240937002"/>
                  </a:ext>
                </a:extLst>
              </a:tr>
              <a:tr h="130103">
                <a:tc>
                  <a:txBody>
                    <a:bodyPr/>
                    <a:lstStyle/>
                    <a:p>
                      <a:pPr algn="r" fontAlgn="b"/>
                      <a:r>
                        <a:rPr lang="en-US" sz="800" b="0" i="0" u="none" strike="noStrike">
                          <a:solidFill>
                            <a:srgbClr val="000000"/>
                          </a:solidFill>
                          <a:effectLst/>
                          <a:latin typeface="Calibri" panose="020F0502020204030204" pitchFamily="34" charset="0"/>
                        </a:rPr>
                        <a:t>FS_5GSAT_Ph2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4</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787150432"/>
                  </a:ext>
                </a:extLst>
              </a:tr>
              <a:tr h="130103">
                <a:tc>
                  <a:txBody>
                    <a:bodyPr/>
                    <a:lstStyle/>
                    <a:p>
                      <a:pPr algn="r" fontAlgn="b"/>
                      <a:r>
                        <a:rPr lang="en-US" sz="800" b="0" i="0" u="none" strike="noStrike">
                          <a:solidFill>
                            <a:srgbClr val="000000"/>
                          </a:solidFill>
                          <a:effectLst/>
                          <a:latin typeface="Calibri" panose="020F0502020204030204" pitchFamily="34" charset="0"/>
                        </a:rPr>
                        <a:t>FS_UPEAS</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3.25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2.25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5.5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41833874"/>
                  </a:ext>
                </a:extLst>
              </a:tr>
              <a:tr h="130103">
                <a:tc>
                  <a:txBody>
                    <a:bodyPr/>
                    <a:lstStyle/>
                    <a:p>
                      <a:pPr algn="r" fontAlgn="b"/>
                      <a:r>
                        <a:rPr lang="en-US" sz="800" b="0" i="0" u="none" strike="noStrike">
                          <a:solidFill>
                            <a:srgbClr val="000000"/>
                          </a:solidFill>
                          <a:effectLst/>
                          <a:latin typeface="Calibri" panose="020F0502020204030204" pitchFamily="34" charset="0"/>
                        </a:rPr>
                        <a:t>FS_eNA_Ph3</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6</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14</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14</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452562316"/>
                  </a:ext>
                </a:extLst>
              </a:tr>
              <a:tr h="130103">
                <a:tc>
                  <a:txBody>
                    <a:bodyPr/>
                    <a:lstStyle/>
                    <a:p>
                      <a:pPr algn="r" fontAlgn="b"/>
                      <a:r>
                        <a:rPr lang="en-US" sz="800" b="0" i="0" u="none" strike="noStrike">
                          <a:solidFill>
                            <a:srgbClr val="000000"/>
                          </a:solidFill>
                          <a:effectLst/>
                          <a:latin typeface="Calibri" panose="020F0502020204030204" pitchFamily="34" charset="0"/>
                        </a:rPr>
                        <a:t>FS_5MBS_Ph2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4.5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12</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353371974"/>
                  </a:ext>
                </a:extLst>
              </a:tr>
              <a:tr h="130103">
                <a:tc>
                  <a:txBody>
                    <a:bodyPr/>
                    <a:lstStyle/>
                    <a:p>
                      <a:pPr algn="r" fontAlgn="b"/>
                      <a:r>
                        <a:rPr lang="en-US" sz="800" b="0" i="0" u="none" strike="noStrike">
                          <a:solidFill>
                            <a:srgbClr val="000000"/>
                          </a:solidFill>
                          <a:effectLst/>
                          <a:latin typeface="Calibri" panose="020F0502020204030204" pitchFamily="34" charset="0"/>
                        </a:rPr>
                        <a:t>FS_PIN</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3.5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5.5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614446241"/>
                  </a:ext>
                </a:extLst>
              </a:tr>
              <a:tr h="130103">
                <a:tc>
                  <a:txBody>
                    <a:bodyPr/>
                    <a:lstStyle/>
                    <a:p>
                      <a:pPr algn="r" fontAlgn="b"/>
                      <a:r>
                        <a:rPr lang="en-US" sz="800" b="0" i="0" u="none" strike="noStrike">
                          <a:solidFill>
                            <a:srgbClr val="000000"/>
                          </a:solidFill>
                          <a:effectLst/>
                          <a:latin typeface="Calibri" panose="020F0502020204030204" pitchFamily="34" charset="0"/>
                        </a:rPr>
                        <a:t>FS_DetNet</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457614111"/>
                  </a:ext>
                </a:extLst>
              </a:tr>
              <a:tr h="130103">
                <a:tc>
                  <a:txBody>
                    <a:bodyPr/>
                    <a:lstStyle/>
                    <a:p>
                      <a:pPr algn="r" fontAlgn="b"/>
                      <a:r>
                        <a:rPr lang="en-US" sz="800" b="0" i="0" u="none" strike="noStrike">
                          <a:solidFill>
                            <a:srgbClr val="000000"/>
                          </a:solidFill>
                          <a:effectLst/>
                          <a:latin typeface="Calibri" panose="020F0502020204030204" pitchFamily="34" charset="0"/>
                        </a:rPr>
                        <a:t>FS_eNPN_Ph2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5.5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4.25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9.75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9.75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447375549"/>
                  </a:ext>
                </a:extLst>
              </a:tr>
              <a:tr h="130103">
                <a:tc>
                  <a:txBody>
                    <a:bodyPr/>
                    <a:lstStyle/>
                    <a:p>
                      <a:pPr algn="r" fontAlgn="b"/>
                      <a:r>
                        <a:rPr lang="en-US" sz="800" b="0" i="0" u="none" strike="noStrike">
                          <a:solidFill>
                            <a:srgbClr val="000000"/>
                          </a:solidFill>
                          <a:effectLst/>
                          <a:latin typeface="Calibri" panose="020F0502020204030204" pitchFamily="34" charset="0"/>
                        </a:rPr>
                        <a:t>FS_SUECR</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0.25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1.75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1.75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176060527"/>
                  </a:ext>
                </a:extLst>
              </a:tr>
              <a:tr h="130103">
                <a:tc>
                  <a:txBody>
                    <a:bodyPr/>
                    <a:lstStyle/>
                    <a:p>
                      <a:pPr algn="r" fontAlgn="b"/>
                      <a:r>
                        <a:rPr lang="en-US" sz="800" b="0" i="0" u="none" strike="noStrike">
                          <a:solidFill>
                            <a:srgbClr val="000000"/>
                          </a:solidFill>
                          <a:effectLst/>
                          <a:latin typeface="Calibri" panose="020F0502020204030204" pitchFamily="34" charset="0"/>
                        </a:rPr>
                        <a:t>MPS_WLAN</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564276334"/>
                  </a:ext>
                </a:extLst>
              </a:tr>
              <a:tr h="130103">
                <a:tc>
                  <a:txBody>
                    <a:bodyPr/>
                    <a:lstStyle/>
                    <a:p>
                      <a:pPr algn="r" fontAlgn="b"/>
                      <a:r>
                        <a:rPr lang="en-US" sz="800" b="0" i="0" u="none" strike="noStrike">
                          <a:solidFill>
                            <a:srgbClr val="000000"/>
                          </a:solidFill>
                          <a:effectLst/>
                          <a:latin typeface="Calibri" panose="020F0502020204030204" pitchFamily="34" charset="0"/>
                        </a:rPr>
                        <a:t>FS_REDCAP_Ph2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3</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0" i="0" u="none" strike="noStrike">
                          <a:solidFill>
                            <a:srgbClr val="000000"/>
                          </a:solidFill>
                          <a:effectLst/>
                          <a:latin typeface="Calibri" panose="020F0502020204030204" pitchFamily="34" charset="0"/>
                        </a:rPr>
                        <a:t>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3</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4109002631"/>
                  </a:ext>
                </a:extLst>
              </a:tr>
              <a:tr h="130103">
                <a:tc>
                  <a:txBody>
                    <a:bodyPr/>
                    <a:lstStyle/>
                    <a:p>
                      <a:pPr algn="r" fontAlgn="b"/>
                      <a:r>
                        <a:rPr lang="en-US" sz="800" b="0" i="0" u="none" strike="noStrike">
                          <a:solidFill>
                            <a:srgbClr val="000000"/>
                          </a:solidFill>
                          <a:effectLst/>
                          <a:latin typeface="Calibri" panose="020F0502020204030204" pitchFamily="34" charset="0"/>
                        </a:rPr>
                        <a:t>FS_eLCS_Ph3</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6.25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4</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10.25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10.25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74145743"/>
                  </a:ext>
                </a:extLst>
              </a:tr>
              <a:tr h="130103">
                <a:tc>
                  <a:txBody>
                    <a:bodyPr/>
                    <a:lstStyle/>
                    <a:p>
                      <a:pPr algn="r" fontAlgn="b"/>
                      <a:r>
                        <a:rPr lang="en-US" sz="800" b="0" i="0" u="none" strike="noStrike">
                          <a:solidFill>
                            <a:srgbClr val="000000"/>
                          </a:solidFill>
                          <a:effectLst/>
                          <a:latin typeface="Calibri" panose="020F0502020204030204" pitchFamily="34" charset="0"/>
                        </a:rPr>
                        <a:t>FS_UAS_Ph2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3.25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2.25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5.5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889819044"/>
                  </a:ext>
                </a:extLst>
              </a:tr>
              <a:tr h="130103">
                <a:tc>
                  <a:txBody>
                    <a:bodyPr/>
                    <a:lstStyle/>
                    <a:p>
                      <a:pPr algn="r" fontAlgn="b"/>
                      <a:r>
                        <a:rPr lang="en-US" sz="800" b="0" i="0" u="none" strike="noStrike">
                          <a:solidFill>
                            <a:srgbClr val="000000"/>
                          </a:solidFill>
                          <a:effectLst/>
                          <a:latin typeface="Calibri" panose="020F0502020204030204" pitchFamily="34" charset="0"/>
                        </a:rPr>
                        <a:t>FS_ATSSS_ph3</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2.5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8.5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258789917"/>
                  </a:ext>
                </a:extLst>
              </a:tr>
              <a:tr h="130103">
                <a:tc>
                  <a:txBody>
                    <a:bodyPr/>
                    <a:lstStyle/>
                    <a:p>
                      <a:pPr algn="r" fontAlgn="b"/>
                      <a:r>
                        <a:rPr lang="en-US" sz="800" b="0" i="0" u="none" strike="noStrike">
                          <a:solidFill>
                            <a:srgbClr val="000000"/>
                          </a:solidFill>
                          <a:effectLst/>
                          <a:latin typeface="Calibri" panose="020F0502020204030204" pitchFamily="34" charset="0"/>
                        </a:rPr>
                        <a:t>FS_EDGE_Ph2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7.25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4.25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11.5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914552307"/>
                  </a:ext>
                </a:extLst>
              </a:tr>
              <a:tr h="130103">
                <a:tc>
                  <a:txBody>
                    <a:bodyPr/>
                    <a:lstStyle/>
                    <a:p>
                      <a:pPr algn="r" fontAlgn="b"/>
                      <a:r>
                        <a:rPr lang="en-US" sz="800" b="0" i="0" u="none" strike="noStrike">
                          <a:solidFill>
                            <a:srgbClr val="000000"/>
                          </a:solidFill>
                          <a:effectLst/>
                          <a:latin typeface="Calibri" panose="020F0502020204030204" pitchFamily="34" charset="0"/>
                        </a:rPr>
                        <a:t>FS_eNS_Ph3</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3.25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9.25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9.25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246507256"/>
                  </a:ext>
                </a:extLst>
              </a:tr>
              <a:tr h="130103">
                <a:tc>
                  <a:txBody>
                    <a:bodyPr/>
                    <a:lstStyle/>
                    <a:p>
                      <a:pPr algn="r" fontAlgn="b"/>
                      <a:r>
                        <a:rPr lang="en-US" sz="800" b="0" i="0" u="none" strike="noStrike">
                          <a:solidFill>
                            <a:srgbClr val="000000"/>
                          </a:solidFill>
                          <a:effectLst/>
                          <a:latin typeface="Calibri" panose="020F0502020204030204" pitchFamily="34" charset="0"/>
                        </a:rPr>
                        <a:t>FS_eUEPO</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4.25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1.5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5.75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5.75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8971700"/>
                  </a:ext>
                </a:extLst>
              </a:tr>
              <a:tr h="130103">
                <a:tc>
                  <a:txBody>
                    <a:bodyPr/>
                    <a:lstStyle/>
                    <a:p>
                      <a:pPr algn="r" fontAlgn="b"/>
                      <a:r>
                        <a:rPr lang="en-US" sz="800" b="0" i="0" u="none" strike="noStrike">
                          <a:solidFill>
                            <a:srgbClr val="000000"/>
                          </a:solidFill>
                          <a:effectLst/>
                          <a:latin typeface="Calibri" panose="020F0502020204030204" pitchFamily="34" charset="0"/>
                        </a:rPr>
                        <a:t>FS_SFC</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2.5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1.5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4</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4</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962493617"/>
                  </a:ext>
                </a:extLst>
              </a:tr>
              <a:tr h="130103">
                <a:tc>
                  <a:txBody>
                    <a:bodyPr/>
                    <a:lstStyle/>
                    <a:p>
                      <a:pPr algn="r" fontAlgn="b"/>
                      <a:r>
                        <a:rPr lang="en-US" sz="800" b="0" i="0" u="none" strike="noStrike" dirty="0">
                          <a:solidFill>
                            <a:srgbClr val="000000"/>
                          </a:solidFill>
                          <a:effectLst/>
                          <a:latin typeface="Calibri" panose="020F0502020204030204" pitchFamily="34" charset="0"/>
                        </a:rPr>
                        <a:t>FS_GMEC</a:t>
                      </a:r>
                    </a:p>
                  </a:txBody>
                  <a:tcPr marL="0" marR="0" marT="0" marB="0" anchor="b">
                    <a:lnL>
                      <a:noFill/>
                    </a:lnL>
                    <a:lnR>
                      <a:noFill/>
                    </a:lnR>
                    <a:lnT>
                      <a:noFill/>
                    </a:lnT>
                    <a:lnB>
                      <a:noFill/>
                    </a:lnB>
                    <a:solidFill>
                      <a:srgbClr val="FFFF00"/>
                    </a:solidFill>
                  </a:tcPr>
                </a:tc>
                <a:tc>
                  <a:txBody>
                    <a:bodyPr/>
                    <a:lstStyle/>
                    <a:p>
                      <a:pPr algn="r" fontAlgn="b"/>
                      <a:r>
                        <a:rPr lang="en-US" sz="800" b="0" i="0" u="none" strike="noStrike" dirty="0">
                          <a:solidFill>
                            <a:srgbClr val="000000"/>
                          </a:solidFill>
                          <a:effectLst/>
                          <a:latin typeface="Calibri" panose="020F0502020204030204" pitchFamily="34" charset="0"/>
                        </a:rPr>
                        <a:t>4</a:t>
                      </a:r>
                    </a:p>
                  </a:txBody>
                  <a:tcPr marL="0" marR="0" marT="0" marB="0" anchor="b">
                    <a:lnL>
                      <a:noFill/>
                    </a:lnL>
                    <a:lnR>
                      <a:noFill/>
                    </a:lnR>
                    <a:lnT>
                      <a:noFill/>
                    </a:lnT>
                    <a:lnB>
                      <a:noFill/>
                    </a:lnB>
                    <a:solidFill>
                      <a:srgbClr val="FFFF00"/>
                    </a:solidFill>
                  </a:tcPr>
                </a:tc>
                <a:tc>
                  <a:txBody>
                    <a:bodyPr/>
                    <a:lstStyle/>
                    <a:p>
                      <a:pPr algn="r" fontAlgn="b"/>
                      <a:r>
                        <a:rPr lang="en-US" sz="800" b="0" i="0" u="none" strike="noStrike" dirty="0">
                          <a:solidFill>
                            <a:srgbClr val="FF0000"/>
                          </a:solidFill>
                          <a:effectLst/>
                          <a:latin typeface="Calibri" panose="020F0502020204030204" pitchFamily="34" charset="0"/>
                        </a:rPr>
                        <a:t>1.75</a:t>
                      </a:r>
                    </a:p>
                  </a:txBody>
                  <a:tcPr marL="0" marR="0" marT="0" marB="0" anchor="b">
                    <a:lnL>
                      <a:noFill/>
                    </a:lnL>
                    <a:lnR>
                      <a:noFill/>
                    </a:lnR>
                    <a:lnT>
                      <a:noFill/>
                    </a:lnT>
                    <a:lnB>
                      <a:noFill/>
                    </a:lnB>
                    <a:solidFill>
                      <a:srgbClr val="FFFF00"/>
                    </a:solidFill>
                  </a:tcPr>
                </a:tc>
                <a:tc>
                  <a:txBody>
                    <a:bodyPr/>
                    <a:lstStyle/>
                    <a:p>
                      <a:pPr algn="r" fontAlgn="b"/>
                      <a:r>
                        <a:rPr lang="en-US" sz="800" b="0" i="0" u="none" strike="noStrike" dirty="0">
                          <a:solidFill>
                            <a:srgbClr val="000000"/>
                          </a:solidFill>
                          <a:effectLst/>
                          <a:latin typeface="Calibri" panose="020F0502020204030204" pitchFamily="34" charset="0"/>
                        </a:rPr>
                        <a:t>5.75</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b"/>
                      <a:r>
                        <a:rPr lang="en-US" sz="800" b="0" i="0" u="none" strike="noStrike" dirty="0">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800" b="0" i="0" u="none" strike="noStrike" dirty="0">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800" b="0" i="0" u="none" strike="noStrike" dirty="0">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800" b="0" i="0" u="none" strike="noStrike" dirty="0">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800" b="0" i="0" u="none" strike="noStrike" dirty="0">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800" b="0" i="0" u="none" strike="noStrike" dirty="0">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800" b="0" i="0" u="none" strike="noStrike" dirty="0">
                          <a:solidFill>
                            <a:srgbClr val="FF0000"/>
                          </a:solidFill>
                          <a:effectLst/>
                          <a:latin typeface="Calibri" panose="020F0502020204030204" pitchFamily="34" charset="0"/>
                        </a:rPr>
                        <a:t>0.75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800" b="0" i="0" u="none" strike="noStrike" dirty="0">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dirty="0">
                          <a:solidFill>
                            <a:srgbClr val="000000"/>
                          </a:solidFill>
                          <a:effectLst/>
                          <a:latin typeface="Calibri" panose="020F0502020204030204" pitchFamily="34" charset="0"/>
                        </a:rPr>
                        <a:t>5.75</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extLst>
                  <a:ext uri="{0D108BD9-81ED-4DB2-BD59-A6C34878D82A}">
                    <a16:rowId xmlns:a16="http://schemas.microsoft.com/office/drawing/2014/main" xmlns="" val="1848533144"/>
                  </a:ext>
                </a:extLst>
              </a:tr>
              <a:tr h="130103">
                <a:tc>
                  <a:txBody>
                    <a:bodyPr/>
                    <a:lstStyle/>
                    <a:p>
                      <a:pPr algn="r" fontAlgn="b"/>
                      <a:r>
                        <a:rPr lang="en-US" sz="800" b="0" i="0" u="none" strike="noStrike">
                          <a:solidFill>
                            <a:srgbClr val="000000"/>
                          </a:solidFill>
                          <a:effectLst/>
                          <a:latin typeface="Calibri" panose="020F0502020204030204" pitchFamily="34" charset="0"/>
                        </a:rPr>
                        <a:t>FS_NG_RTC</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4</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6</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648361339"/>
                  </a:ext>
                </a:extLst>
              </a:tr>
              <a:tr h="126697">
                <a:tc>
                  <a:txBody>
                    <a:bodyPr/>
                    <a:lstStyle/>
                    <a:p>
                      <a:pPr algn="ctr" fontAlgn="b"/>
                      <a:r>
                        <a:rPr lang="en-US" sz="800" b="1" i="0" u="none" strike="noStrike">
                          <a:solidFill>
                            <a:srgbClr val="000000"/>
                          </a:solidFill>
                          <a:effectLst/>
                          <a:latin typeface="Calibri" panose="020F0502020204030204" pitchFamily="34" charset="0"/>
                        </a:rPr>
                        <a:t>Total</a:t>
                      </a:r>
                    </a:p>
                  </a:txBody>
                  <a:tcPr marL="0" marR="0" marT="0" marB="0" anchor="b">
                    <a:lnL>
                      <a:noFill/>
                    </a:lnL>
                    <a:lnR>
                      <a:noFill/>
                    </a:lnR>
                    <a:lnT>
                      <a:noFill/>
                    </a:lnT>
                    <a:lnB>
                      <a:noFill/>
                    </a:lnB>
                    <a:solidFill>
                      <a:srgbClr val="FFC000"/>
                    </a:solidFill>
                  </a:tcPr>
                </a:tc>
                <a:tc>
                  <a:txBody>
                    <a:bodyPr/>
                    <a:lstStyle/>
                    <a:p>
                      <a:pPr algn="r" fontAlgn="b"/>
                      <a:r>
                        <a:rPr lang="en-US" sz="800" b="0" i="0" u="none" strike="noStrike">
                          <a:solidFill>
                            <a:srgbClr val="000000"/>
                          </a:solidFill>
                          <a:effectLst/>
                          <a:latin typeface="Calibri" panose="020F0502020204030204" pitchFamily="34" charset="0"/>
                        </a:rPr>
                        <a:t>119.5</a:t>
                      </a:r>
                    </a:p>
                  </a:txBody>
                  <a:tcPr marL="0" marR="0" marT="0" marB="0" anchor="b">
                    <a:lnL>
                      <a:noFill/>
                    </a:lnL>
                    <a:lnR>
                      <a:noFill/>
                    </a:lnR>
                    <a:lnT>
                      <a:noFill/>
                    </a:lnT>
                    <a:lnB>
                      <a:noFill/>
                    </a:lnB>
                    <a:solidFill>
                      <a:srgbClr val="FFC000"/>
                    </a:solidFill>
                  </a:tcPr>
                </a:tc>
                <a:tc>
                  <a:txBody>
                    <a:bodyPr/>
                    <a:lstStyle/>
                    <a:p>
                      <a:pPr algn="r" fontAlgn="b"/>
                      <a:r>
                        <a:rPr lang="en-US" sz="800" b="0" i="0" u="none" strike="noStrike">
                          <a:solidFill>
                            <a:srgbClr val="FF0000"/>
                          </a:solidFill>
                          <a:effectLst/>
                          <a:latin typeface="Calibri" panose="020F0502020204030204" pitchFamily="34" charset="0"/>
                        </a:rPr>
                        <a:t>71.75</a:t>
                      </a:r>
                    </a:p>
                  </a:txBody>
                  <a:tcPr marL="0" marR="0" marT="0" marB="0" anchor="b">
                    <a:lnL>
                      <a:noFill/>
                    </a:lnL>
                    <a:lnR>
                      <a:noFill/>
                    </a:lnR>
                    <a:lnT>
                      <a:noFill/>
                    </a:lnT>
                    <a:lnB>
                      <a:noFill/>
                    </a:lnB>
                    <a:solidFill>
                      <a:srgbClr val="FFC000"/>
                    </a:solidFill>
                  </a:tcPr>
                </a:tc>
                <a:tc>
                  <a:txBody>
                    <a:bodyPr/>
                    <a:lstStyle/>
                    <a:p>
                      <a:pPr algn="r" fontAlgn="b"/>
                      <a:r>
                        <a:rPr lang="en-US" sz="800" b="1" i="0" u="none" strike="noStrike">
                          <a:solidFill>
                            <a:srgbClr val="000000"/>
                          </a:solidFill>
                          <a:effectLst/>
                          <a:latin typeface="Calibri" panose="020F0502020204030204" pitchFamily="34" charset="0"/>
                        </a:rPr>
                        <a:t>191.25</a:t>
                      </a:r>
                    </a:p>
                  </a:txBody>
                  <a:tcPr marL="0" marR="0" marT="0" marB="0" anchor="b">
                    <a:lnL>
                      <a:noFill/>
                    </a:lnL>
                    <a:lnR>
                      <a:noFill/>
                    </a:lnR>
                    <a:lnT>
                      <a:noFill/>
                    </a:lnT>
                    <a:lnB>
                      <a:noFill/>
                    </a:lnB>
                    <a:solidFill>
                      <a:srgbClr val="FFC000"/>
                    </a:solidFill>
                  </a:tcPr>
                </a:tc>
                <a:tc>
                  <a:txBody>
                    <a:bodyPr/>
                    <a:lstStyle/>
                    <a:p>
                      <a:pPr algn="r" fontAlgn="b"/>
                      <a:r>
                        <a:rPr lang="en-US" sz="800" b="0" i="0" u="none" strike="noStrike">
                          <a:solidFill>
                            <a:srgbClr val="000000"/>
                          </a:solidFill>
                          <a:effectLst/>
                          <a:latin typeface="Calibri" panose="020F0502020204030204" pitchFamily="34" charset="0"/>
                        </a:rPr>
                        <a:t>19.25</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C000"/>
                    </a:solidFill>
                  </a:tcPr>
                </a:tc>
                <a:tc>
                  <a:txBody>
                    <a:bodyPr/>
                    <a:lstStyle/>
                    <a:p>
                      <a:pPr algn="r" fontAlgn="b"/>
                      <a:r>
                        <a:rPr lang="en-US" sz="800" b="0" i="0" u="none" strike="noStrike">
                          <a:solidFill>
                            <a:srgbClr val="000000"/>
                          </a:solidFill>
                          <a:effectLst/>
                          <a:latin typeface="Calibri" panose="020F0502020204030204" pitchFamily="34" charset="0"/>
                        </a:rPr>
                        <a:t>21.5</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C000"/>
                    </a:solidFill>
                  </a:tcPr>
                </a:tc>
                <a:tc>
                  <a:txBody>
                    <a:bodyPr/>
                    <a:lstStyle/>
                    <a:p>
                      <a:pPr algn="r" fontAlgn="b"/>
                      <a:r>
                        <a:rPr lang="en-US" sz="800" b="0" i="0" u="none" strike="noStrike">
                          <a:solidFill>
                            <a:srgbClr val="000000"/>
                          </a:solidFill>
                          <a:effectLst/>
                          <a:latin typeface="Calibri" panose="020F0502020204030204" pitchFamily="34" charset="0"/>
                        </a:rPr>
                        <a:t>27.5</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C000"/>
                    </a:solidFill>
                  </a:tcPr>
                </a:tc>
                <a:tc>
                  <a:txBody>
                    <a:bodyPr/>
                    <a:lstStyle/>
                    <a:p>
                      <a:pPr algn="r" fontAlgn="b"/>
                      <a:r>
                        <a:rPr lang="en-US" sz="800" b="0" i="0" u="none" strike="noStrike">
                          <a:solidFill>
                            <a:srgbClr val="000000"/>
                          </a:solidFill>
                          <a:effectLst/>
                          <a:latin typeface="Calibri" panose="020F0502020204030204" pitchFamily="34" charset="0"/>
                        </a:rPr>
                        <a:t>29.75</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C000"/>
                    </a:solidFill>
                  </a:tcPr>
                </a:tc>
                <a:tc>
                  <a:txBody>
                    <a:bodyPr/>
                    <a:lstStyle/>
                    <a:p>
                      <a:pPr algn="r" fontAlgn="b"/>
                      <a:r>
                        <a:rPr lang="en-US" sz="800" b="0" i="0" u="none" strike="noStrike">
                          <a:solidFill>
                            <a:srgbClr val="FF0000"/>
                          </a:solidFill>
                          <a:effectLst/>
                          <a:latin typeface="Calibri" panose="020F0502020204030204" pitchFamily="34" charset="0"/>
                        </a:rPr>
                        <a:t>26.5</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C000"/>
                    </a:solidFill>
                  </a:tcPr>
                </a:tc>
                <a:tc>
                  <a:txBody>
                    <a:bodyPr/>
                    <a:lstStyle/>
                    <a:p>
                      <a:pPr algn="r" fontAlgn="b"/>
                      <a:r>
                        <a:rPr lang="en-US" sz="800" b="0" i="0" u="none" strike="noStrike">
                          <a:solidFill>
                            <a:srgbClr val="FF0000"/>
                          </a:solidFill>
                          <a:effectLst/>
                          <a:latin typeface="Calibri" panose="020F0502020204030204" pitchFamily="34" charset="0"/>
                        </a:rPr>
                        <a:t>17</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C000"/>
                    </a:solidFill>
                  </a:tcPr>
                </a:tc>
                <a:tc>
                  <a:txBody>
                    <a:bodyPr/>
                    <a:lstStyle/>
                    <a:p>
                      <a:pPr algn="r" fontAlgn="b"/>
                      <a:r>
                        <a:rPr lang="en-US" sz="800" b="0" i="0" u="none" strike="noStrike">
                          <a:solidFill>
                            <a:srgbClr val="FF0000"/>
                          </a:solidFill>
                          <a:effectLst/>
                          <a:latin typeface="Calibri" panose="020F0502020204030204" pitchFamily="34" charset="0"/>
                        </a:rPr>
                        <a:t>24.75</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C000"/>
                    </a:solidFill>
                  </a:tcPr>
                </a:tc>
                <a:tc>
                  <a:txBody>
                    <a:bodyPr/>
                    <a:lstStyle/>
                    <a:p>
                      <a:pPr algn="r" fontAlgn="b"/>
                      <a:r>
                        <a:rPr lang="en-US" sz="800" b="0" i="0" u="none" strike="noStrike">
                          <a:solidFill>
                            <a:srgbClr val="FF0000"/>
                          </a:solidFill>
                          <a:effectLst/>
                          <a:latin typeface="Calibri" panose="020F0502020204030204" pitchFamily="34" charset="0"/>
                        </a:rPr>
                        <a:t>25</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C000"/>
                    </a:solidFill>
                  </a:tcPr>
                </a:tc>
                <a:tc>
                  <a:txBody>
                    <a:bodyPr/>
                    <a:lstStyle/>
                    <a:p>
                      <a:pPr algn="r" fontAlgn="b"/>
                      <a:r>
                        <a:rPr lang="en-US" sz="800" b="1" i="0" u="none" strike="noStrike" dirty="0">
                          <a:solidFill>
                            <a:srgbClr val="000000"/>
                          </a:solidFill>
                          <a:effectLst/>
                          <a:latin typeface="Calibri" panose="020F0502020204030204" pitchFamily="34" charset="0"/>
                        </a:rPr>
                        <a:t>191.25</a:t>
                      </a:r>
                    </a:p>
                  </a:txBody>
                  <a:tcPr marL="0" marR="0" marT="0" marB="0" anchor="b">
                    <a:lnL>
                      <a:noFill/>
                    </a:lnL>
                    <a:lnR>
                      <a:noFill/>
                    </a:lnR>
                    <a:lnT>
                      <a:noFill/>
                    </a:lnT>
                    <a:lnB>
                      <a:noFill/>
                    </a:lnB>
                    <a:solidFill>
                      <a:srgbClr val="FFC000"/>
                    </a:solidFill>
                  </a:tcPr>
                </a:tc>
                <a:extLst>
                  <a:ext uri="{0D108BD9-81ED-4DB2-BD59-A6C34878D82A}">
                    <a16:rowId xmlns:a16="http://schemas.microsoft.com/office/drawing/2014/main" xmlns="" val="1196548411"/>
                  </a:ext>
                </a:extLst>
              </a:tr>
            </a:tbl>
          </a:graphicData>
        </a:graphic>
      </p:graphicFrame>
    </p:spTree>
    <p:extLst>
      <p:ext uri="{BB962C8B-B14F-4D97-AF65-F5344CB8AC3E}">
        <p14:creationId xmlns:p14="http://schemas.microsoft.com/office/powerpoint/2010/main" val="2210260282"/>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Agenda</a:t>
            </a:r>
            <a:endParaRPr lang="zh-CN" altLang="en-US" dirty="0"/>
          </a:p>
        </p:txBody>
      </p:sp>
      <p:sp>
        <p:nvSpPr>
          <p:cNvPr id="3" name="内容占位符 2"/>
          <p:cNvSpPr>
            <a:spLocks noGrp="1"/>
          </p:cNvSpPr>
          <p:nvPr>
            <p:ph idx="1"/>
          </p:nvPr>
        </p:nvSpPr>
        <p:spPr/>
        <p:txBody>
          <a:bodyPr/>
          <a:lstStyle/>
          <a:p>
            <a:r>
              <a:rPr lang="en-US" altLang="zh-CN" sz="2400" dirty="0" smtClean="0"/>
              <a:t>Focus </a:t>
            </a:r>
            <a:r>
              <a:rPr lang="en-US" altLang="zh-CN" sz="2400" dirty="0"/>
              <a:t>on resolving the differences between solutions to reach common sense for these Key </a:t>
            </a:r>
            <a:r>
              <a:rPr lang="en-US" altLang="zh-CN" sz="2400" dirty="0" smtClean="0"/>
              <a:t>Issues</a:t>
            </a:r>
          </a:p>
          <a:p>
            <a:pPr lvl="1"/>
            <a:r>
              <a:rPr lang="en-US" altLang="zh-CN" sz="2000" dirty="0"/>
              <a:t>Key Issue #1 </a:t>
            </a:r>
            <a:r>
              <a:rPr lang="zh-CN" altLang="zh-CN" sz="2000" dirty="0"/>
              <a:t>–</a:t>
            </a:r>
            <a:r>
              <a:rPr lang="en-US" altLang="zh-CN" sz="2000" dirty="0"/>
              <a:t> ~30mins.</a:t>
            </a:r>
            <a:endParaRPr lang="zh-CN" altLang="zh-CN" sz="2000" dirty="0"/>
          </a:p>
          <a:p>
            <a:pPr lvl="1"/>
            <a:r>
              <a:rPr lang="en-US" altLang="zh-CN" sz="2000" dirty="0"/>
              <a:t>Key Issue #2 </a:t>
            </a:r>
            <a:r>
              <a:rPr lang="zh-CN" altLang="zh-CN" sz="2000" dirty="0"/>
              <a:t>– </a:t>
            </a:r>
            <a:r>
              <a:rPr lang="en-US" altLang="zh-CN" sz="2000" dirty="0" smtClean="0"/>
              <a:t>~</a:t>
            </a:r>
            <a:r>
              <a:rPr lang="en-US" altLang="zh-CN" sz="2000" dirty="0"/>
              <a:t>20mins. </a:t>
            </a:r>
            <a:endParaRPr lang="zh-CN" altLang="zh-CN" sz="2000" dirty="0"/>
          </a:p>
          <a:p>
            <a:pPr lvl="1"/>
            <a:r>
              <a:rPr lang="en-US" altLang="zh-CN" sz="2000" dirty="0"/>
              <a:t>Key Issue #3 </a:t>
            </a:r>
            <a:r>
              <a:rPr lang="zh-CN" altLang="zh-CN" sz="2000" dirty="0"/>
              <a:t>–</a:t>
            </a:r>
            <a:r>
              <a:rPr lang="en-US" altLang="zh-CN" sz="2000" dirty="0" smtClean="0"/>
              <a:t> </a:t>
            </a:r>
            <a:r>
              <a:rPr lang="en-US" altLang="zh-CN" sz="2000" dirty="0"/>
              <a:t>~20mins</a:t>
            </a:r>
            <a:endParaRPr lang="zh-CN" altLang="zh-CN" sz="2000" dirty="0"/>
          </a:p>
          <a:p>
            <a:pPr lvl="1"/>
            <a:r>
              <a:rPr lang="en-US" altLang="zh-CN" sz="2000" dirty="0"/>
              <a:t>Key Issue #4 </a:t>
            </a:r>
            <a:r>
              <a:rPr lang="zh-CN" altLang="zh-CN" sz="2000" dirty="0"/>
              <a:t>– </a:t>
            </a:r>
            <a:r>
              <a:rPr lang="en-US" altLang="zh-CN" sz="2000" dirty="0" smtClean="0"/>
              <a:t>~</a:t>
            </a:r>
            <a:r>
              <a:rPr lang="en-US" altLang="zh-CN" sz="2000" dirty="0"/>
              <a:t>30mins. </a:t>
            </a:r>
            <a:endParaRPr lang="zh-CN" altLang="zh-CN" sz="2000" dirty="0"/>
          </a:p>
          <a:p>
            <a:pPr lvl="1"/>
            <a:r>
              <a:rPr lang="en-US" altLang="zh-CN" sz="2000" dirty="0"/>
              <a:t>Key Issue #</a:t>
            </a:r>
            <a:r>
              <a:rPr lang="en-US" altLang="zh-CN" sz="2000" dirty="0" smtClean="0"/>
              <a:t>5 </a:t>
            </a:r>
            <a:r>
              <a:rPr lang="zh-CN" altLang="zh-CN" sz="2000" dirty="0"/>
              <a:t>– </a:t>
            </a:r>
            <a:r>
              <a:rPr lang="en-US" altLang="zh-CN" sz="2000" dirty="0" smtClean="0"/>
              <a:t>~</a:t>
            </a:r>
            <a:r>
              <a:rPr lang="en-US" altLang="zh-CN" sz="2000" dirty="0"/>
              <a:t>20mins.</a:t>
            </a:r>
            <a:endParaRPr lang="zh-CN" altLang="zh-CN" sz="2000" dirty="0"/>
          </a:p>
          <a:p>
            <a:r>
              <a:rPr lang="en-US" altLang="zh-CN" sz="2400" dirty="0" smtClean="0"/>
              <a:t>Moderator for each Key Issue</a:t>
            </a:r>
          </a:p>
          <a:p>
            <a:r>
              <a:rPr lang="en-US" altLang="zh-CN" sz="2400" dirty="0"/>
              <a:t>TU </a:t>
            </a:r>
            <a:r>
              <a:rPr lang="en-US" altLang="zh-CN" sz="2400" dirty="0" smtClean="0"/>
              <a:t>adjustment</a:t>
            </a:r>
            <a:r>
              <a:rPr lang="zh-CN" altLang="en-US" sz="2400" dirty="0"/>
              <a:t> </a:t>
            </a:r>
            <a:r>
              <a:rPr lang="en-US" altLang="zh-CN" sz="2400" dirty="0" smtClean="0"/>
              <a:t>View: </a:t>
            </a:r>
            <a:r>
              <a:rPr lang="en-US" altLang="zh-CN" sz="2400" dirty="0"/>
              <a:t>Move topics with 0.5 TUs allocation from SA2#154 to either SA2#153-e or 1H 2023 </a:t>
            </a:r>
            <a:r>
              <a:rPr lang="en-US" altLang="zh-CN" sz="2400" dirty="0" smtClean="0"/>
              <a:t>meetings (SA2#154AH or SA2#1545e)</a:t>
            </a:r>
          </a:p>
          <a:p>
            <a:r>
              <a:rPr lang="en-US" altLang="zh-CN" sz="2400" dirty="0" smtClean="0"/>
              <a:t>AOB</a:t>
            </a:r>
            <a:endParaRPr lang="zh-CN" altLang="en-US" sz="2400" dirty="0"/>
          </a:p>
        </p:txBody>
      </p:sp>
    </p:spTree>
    <p:extLst>
      <p:ext uri="{BB962C8B-B14F-4D97-AF65-F5344CB8AC3E}">
        <p14:creationId xmlns:p14="http://schemas.microsoft.com/office/powerpoint/2010/main" val="2079937325"/>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5 Key Issues, 22 Solutions</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2608605328"/>
              </p:ext>
            </p:extLst>
          </p:nvPr>
        </p:nvGraphicFramePr>
        <p:xfrm>
          <a:off x="312233" y="1843686"/>
          <a:ext cx="7620001" cy="4304352"/>
        </p:xfrm>
        <a:graphic>
          <a:graphicData uri="http://schemas.openxmlformats.org/drawingml/2006/table">
            <a:tbl>
              <a:tblPr firstRow="1" firstCol="1" bandRow="1"/>
              <a:tblGrid>
                <a:gridCol w="990801">
                  <a:extLst>
                    <a:ext uri="{9D8B030D-6E8A-4147-A177-3AD203B41FA5}">
                      <a16:colId xmlns:a16="http://schemas.microsoft.com/office/drawing/2014/main" xmlns="" val="20000"/>
                    </a:ext>
                  </a:extLst>
                </a:gridCol>
                <a:gridCol w="1325840">
                  <a:extLst>
                    <a:ext uri="{9D8B030D-6E8A-4147-A177-3AD203B41FA5}">
                      <a16:colId xmlns:a16="http://schemas.microsoft.com/office/drawing/2014/main" xmlns="" val="20001"/>
                    </a:ext>
                  </a:extLst>
                </a:gridCol>
                <a:gridCol w="1325840">
                  <a:extLst>
                    <a:ext uri="{9D8B030D-6E8A-4147-A177-3AD203B41FA5}">
                      <a16:colId xmlns:a16="http://schemas.microsoft.com/office/drawing/2014/main" xmlns="" val="20002"/>
                    </a:ext>
                  </a:extLst>
                </a:gridCol>
                <a:gridCol w="1325840">
                  <a:extLst>
                    <a:ext uri="{9D8B030D-6E8A-4147-A177-3AD203B41FA5}">
                      <a16:colId xmlns:a16="http://schemas.microsoft.com/office/drawing/2014/main" xmlns="" val="20003"/>
                    </a:ext>
                  </a:extLst>
                </a:gridCol>
                <a:gridCol w="1325840">
                  <a:extLst>
                    <a:ext uri="{9D8B030D-6E8A-4147-A177-3AD203B41FA5}">
                      <a16:colId xmlns:a16="http://schemas.microsoft.com/office/drawing/2014/main" xmlns="" val="20004"/>
                    </a:ext>
                  </a:extLst>
                </a:gridCol>
                <a:gridCol w="1325840">
                  <a:extLst>
                    <a:ext uri="{9D8B030D-6E8A-4147-A177-3AD203B41FA5}">
                      <a16:colId xmlns:a16="http://schemas.microsoft.com/office/drawing/2014/main" xmlns="" val="20005"/>
                    </a:ext>
                  </a:extLst>
                </a:gridCol>
              </a:tblGrid>
              <a:tr h="179348">
                <a:tc>
                  <a:txBody>
                    <a:bodyPr/>
                    <a:lstStyle/>
                    <a:p>
                      <a:pPr algn="ctr" hangingPunct="0">
                        <a:spcAft>
                          <a:spcPts val="0"/>
                        </a:spcAft>
                      </a:pPr>
                      <a:r>
                        <a:rPr lang="en-GB" sz="900" b="1">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hangingPunct="0">
                        <a:spcAft>
                          <a:spcPts val="0"/>
                        </a:spcAft>
                      </a:pPr>
                      <a:r>
                        <a:rPr lang="en-GB" sz="900" b="1">
                          <a:effectLst/>
                          <a:latin typeface="Arial" panose="020B0604020202020204" pitchFamily="34" charset="0"/>
                          <a:ea typeface="Times New Roman" panose="02020603050405020304" pitchFamily="18" charset="0"/>
                          <a:cs typeface="Times New Roman" panose="02020603050405020304" pitchFamily="18" charset="0"/>
                        </a:rPr>
                        <a:t>Key Issues</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0"/>
                  </a:ext>
                </a:extLst>
              </a:tr>
              <a:tr h="179348">
                <a:tc>
                  <a:txBody>
                    <a:bodyPr/>
                    <a:lstStyle/>
                    <a:p>
                      <a:pPr algn="ctr" hangingPunct="0">
                        <a:spcAft>
                          <a:spcPts val="0"/>
                        </a:spcAft>
                      </a:pPr>
                      <a:r>
                        <a:rPr lang="en-GB" sz="900" b="1">
                          <a:effectLst/>
                          <a:latin typeface="Arial" panose="020B0604020202020204" pitchFamily="34" charset="0"/>
                          <a:ea typeface="Times New Roman" panose="02020603050405020304" pitchFamily="18" charset="0"/>
                          <a:cs typeface="Times New Roman" panose="02020603050405020304" pitchFamily="18" charset="0"/>
                        </a:rPr>
                        <a:t>Solutions</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#2</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#3</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#4</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#5</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#2</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#3</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#4</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#5</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#6</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#7</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#8</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#9</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dirty="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a:t>
                      </a:r>
                      <a:r>
                        <a:rPr lang="en-GB" sz="900" b="0">
                          <a:effectLst/>
                          <a:latin typeface="Arial" panose="020B0604020202020204" pitchFamily="34" charset="0"/>
                          <a:ea typeface="Times New Roman" panose="02020603050405020304" pitchFamily="18" charset="0"/>
                          <a:cs typeface="Arial" panose="020B0604020202020204" pitchFamily="34" charset="0"/>
                        </a:rPr>
                        <a:t>10</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dirty="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#11</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#12</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#13</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dirty="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#14</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5"/>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#15</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6"/>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#16</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#17</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#18</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dirty="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9"/>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#19</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0"/>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#20</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1"/>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#21</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2"/>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#22</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dirty="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3"/>
                  </a:ext>
                </a:extLst>
              </a:tr>
            </a:tbl>
          </a:graphicData>
        </a:graphic>
      </p:graphicFrame>
      <p:sp>
        <p:nvSpPr>
          <p:cNvPr id="6" name="矩形 5"/>
          <p:cNvSpPr/>
          <p:nvPr/>
        </p:nvSpPr>
        <p:spPr>
          <a:xfrm>
            <a:off x="8073482" y="2170113"/>
            <a:ext cx="3906839" cy="307777"/>
          </a:xfrm>
          <a:prstGeom prst="rect">
            <a:avLst/>
          </a:prstGeom>
        </p:spPr>
        <p:txBody>
          <a:bodyPr wrap="none">
            <a:spAutoFit/>
          </a:bodyPr>
          <a:lstStyle/>
          <a:p>
            <a:r>
              <a:rPr lang="en-GB" altLang="zh-CN" sz="1400" dirty="0">
                <a:latin typeface="Times New Roman" panose="02020603050405020304" pitchFamily="18" charset="0"/>
                <a:ea typeface="Times New Roman" panose="02020603050405020304" pitchFamily="18" charset="0"/>
              </a:rPr>
              <a:t>Key Issue #1: Enhance group attribute management</a:t>
            </a:r>
            <a:endParaRPr lang="zh-CN" altLang="en-US" sz="1400" dirty="0"/>
          </a:p>
        </p:txBody>
      </p:sp>
      <p:sp>
        <p:nvSpPr>
          <p:cNvPr id="7" name="矩形 6"/>
          <p:cNvSpPr/>
          <p:nvPr/>
        </p:nvSpPr>
        <p:spPr>
          <a:xfrm>
            <a:off x="8095344" y="2751119"/>
            <a:ext cx="3892412" cy="307777"/>
          </a:xfrm>
          <a:prstGeom prst="rect">
            <a:avLst/>
          </a:prstGeom>
        </p:spPr>
        <p:txBody>
          <a:bodyPr wrap="none">
            <a:spAutoFit/>
          </a:bodyPr>
          <a:lstStyle/>
          <a:p>
            <a:r>
              <a:rPr lang="en-GB" altLang="zh-CN" sz="1400" dirty="0">
                <a:latin typeface="Times New Roman" panose="02020603050405020304" pitchFamily="18" charset="0"/>
                <a:ea typeface="Times New Roman" panose="02020603050405020304" pitchFamily="18" charset="0"/>
              </a:rPr>
              <a:t>Key Issue #2: Enhance group status event reporting</a:t>
            </a:r>
            <a:endParaRPr lang="zh-CN" altLang="en-US" sz="1400" dirty="0">
              <a:latin typeface="Times New Roman" panose="02020603050405020304" pitchFamily="18" charset="0"/>
              <a:ea typeface="Times New Roman" panose="02020603050405020304" pitchFamily="18" charset="0"/>
            </a:endParaRPr>
          </a:p>
        </p:txBody>
      </p:sp>
      <p:sp>
        <p:nvSpPr>
          <p:cNvPr id="8" name="矩形 7"/>
          <p:cNvSpPr/>
          <p:nvPr/>
        </p:nvSpPr>
        <p:spPr>
          <a:xfrm>
            <a:off x="8095344" y="3299567"/>
            <a:ext cx="3678869" cy="738664"/>
          </a:xfrm>
          <a:prstGeom prst="rect">
            <a:avLst/>
          </a:prstGeom>
        </p:spPr>
        <p:txBody>
          <a:bodyPr wrap="square">
            <a:spAutoFit/>
          </a:bodyPr>
          <a:lstStyle/>
          <a:p>
            <a:r>
              <a:rPr lang="en-GB" altLang="zh-CN" sz="1400" dirty="0">
                <a:latin typeface="Times New Roman" panose="02020603050405020304" pitchFamily="18" charset="0"/>
                <a:ea typeface="Times New Roman" panose="02020603050405020304" pitchFamily="18" charset="0"/>
              </a:rPr>
              <a:t>Key Issue #3: NEF exposure framework for provisioning of traffic characteristics and monitoring of performance characteristics</a:t>
            </a:r>
            <a:endParaRPr lang="zh-CN" altLang="en-US" sz="1400" dirty="0">
              <a:latin typeface="Times New Roman" panose="02020603050405020304" pitchFamily="18" charset="0"/>
              <a:ea typeface="Times New Roman" panose="02020603050405020304" pitchFamily="18" charset="0"/>
            </a:endParaRPr>
          </a:p>
        </p:txBody>
      </p:sp>
      <p:sp>
        <p:nvSpPr>
          <p:cNvPr id="9" name="矩形 8"/>
          <p:cNvSpPr/>
          <p:nvPr/>
        </p:nvSpPr>
        <p:spPr>
          <a:xfrm>
            <a:off x="8095344" y="4146022"/>
            <a:ext cx="3765589" cy="523220"/>
          </a:xfrm>
          <a:prstGeom prst="rect">
            <a:avLst/>
          </a:prstGeom>
        </p:spPr>
        <p:txBody>
          <a:bodyPr wrap="square">
            <a:spAutoFit/>
          </a:bodyPr>
          <a:lstStyle/>
          <a:p>
            <a:r>
              <a:rPr lang="en-GB" altLang="zh-CN" sz="1400" dirty="0">
                <a:latin typeface="Times New Roman" panose="02020603050405020304" pitchFamily="18" charset="0"/>
                <a:ea typeface="Times New Roman" panose="02020603050405020304" pitchFamily="18" charset="0"/>
              </a:rPr>
              <a:t>Key Issue #4: Multiple SMFs for VN group communication</a:t>
            </a:r>
            <a:endParaRPr lang="zh-CN" altLang="en-US" sz="1400" dirty="0">
              <a:latin typeface="Times New Roman" panose="02020603050405020304" pitchFamily="18" charset="0"/>
              <a:ea typeface="Times New Roman" panose="02020603050405020304" pitchFamily="18" charset="0"/>
            </a:endParaRPr>
          </a:p>
        </p:txBody>
      </p:sp>
      <p:sp>
        <p:nvSpPr>
          <p:cNvPr id="10" name="矩形 9"/>
          <p:cNvSpPr/>
          <p:nvPr/>
        </p:nvSpPr>
        <p:spPr>
          <a:xfrm>
            <a:off x="8095344" y="4901640"/>
            <a:ext cx="3086408" cy="738664"/>
          </a:xfrm>
          <a:prstGeom prst="rect">
            <a:avLst/>
          </a:prstGeom>
        </p:spPr>
        <p:txBody>
          <a:bodyPr wrap="square">
            <a:spAutoFit/>
          </a:bodyPr>
          <a:lstStyle/>
          <a:p>
            <a:r>
              <a:rPr lang="en-GB" altLang="zh-CN" sz="1400" dirty="0">
                <a:latin typeface="Times New Roman" panose="02020603050405020304" pitchFamily="18" charset="0"/>
                <a:ea typeface="Times New Roman" panose="02020603050405020304" pitchFamily="18" charset="0"/>
              </a:rPr>
              <a:t>Key Issue #5: Allowing UE to simultaneously send data to different groups with different QoS policy</a:t>
            </a:r>
            <a:endParaRPr lang="zh-CN" altLang="en-US" sz="1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39151757"/>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Key Issue #1</a:t>
            </a:r>
            <a:endParaRPr lang="zh-CN" altLang="en-US" dirty="0"/>
          </a:p>
        </p:txBody>
      </p:sp>
      <p:sp>
        <p:nvSpPr>
          <p:cNvPr id="3" name="内容占位符 2"/>
          <p:cNvSpPr>
            <a:spLocks noGrp="1"/>
          </p:cNvSpPr>
          <p:nvPr>
            <p:ph idx="1"/>
          </p:nvPr>
        </p:nvSpPr>
        <p:spPr/>
        <p:txBody>
          <a:bodyPr/>
          <a:lstStyle/>
          <a:p>
            <a:r>
              <a:rPr lang="en-US" altLang="zh-CN" sz="2000" dirty="0" smtClean="0"/>
              <a:t>8 sols, 7 of 8 covers service area of the group, 4 of 8 covers QoS of the group</a:t>
            </a:r>
            <a:endParaRPr lang="zh-CN" altLang="en-US" sz="2000" dirty="0"/>
          </a:p>
        </p:txBody>
      </p:sp>
      <p:graphicFrame>
        <p:nvGraphicFramePr>
          <p:cNvPr id="5" name="内容占位符 5"/>
          <p:cNvGraphicFramePr>
            <a:graphicFrameLocks/>
          </p:cNvGraphicFramePr>
          <p:nvPr>
            <p:extLst>
              <p:ext uri="{D42A27DB-BD31-4B8C-83A1-F6EECF244321}">
                <p14:modId xmlns:p14="http://schemas.microsoft.com/office/powerpoint/2010/main" val="3874889778"/>
              </p:ext>
            </p:extLst>
          </p:nvPr>
        </p:nvGraphicFramePr>
        <p:xfrm>
          <a:off x="194149" y="2319069"/>
          <a:ext cx="11595547" cy="2194560"/>
        </p:xfrm>
        <a:graphic>
          <a:graphicData uri="http://schemas.openxmlformats.org/drawingml/2006/table">
            <a:tbl>
              <a:tblPr firstRow="1" firstCol="1" lastRow="1" lastCol="1" bandRow="1" bandCol="1"/>
              <a:tblGrid>
                <a:gridCol w="1205439">
                  <a:extLst>
                    <a:ext uri="{9D8B030D-6E8A-4147-A177-3AD203B41FA5}">
                      <a16:colId xmlns:a16="http://schemas.microsoft.com/office/drawing/2014/main" xmlns="" val="20000"/>
                    </a:ext>
                  </a:extLst>
                </a:gridCol>
                <a:gridCol w="6377163">
                  <a:extLst>
                    <a:ext uri="{9D8B030D-6E8A-4147-A177-3AD203B41FA5}">
                      <a16:colId xmlns:a16="http://schemas.microsoft.com/office/drawing/2014/main" xmlns="" val="20001"/>
                    </a:ext>
                  </a:extLst>
                </a:gridCol>
                <a:gridCol w="1390166">
                  <a:extLst>
                    <a:ext uri="{9D8B030D-6E8A-4147-A177-3AD203B41FA5}">
                      <a16:colId xmlns:a16="http://schemas.microsoft.com/office/drawing/2014/main" xmlns="" val="20002"/>
                    </a:ext>
                  </a:extLst>
                </a:gridCol>
                <a:gridCol w="1222772">
                  <a:extLst>
                    <a:ext uri="{9D8B030D-6E8A-4147-A177-3AD203B41FA5}">
                      <a16:colId xmlns:a16="http://schemas.microsoft.com/office/drawing/2014/main" xmlns="" val="20003"/>
                    </a:ext>
                  </a:extLst>
                </a:gridCol>
                <a:gridCol w="1400007">
                  <a:extLst>
                    <a:ext uri="{9D8B030D-6E8A-4147-A177-3AD203B41FA5}">
                      <a16:colId xmlns:a16="http://schemas.microsoft.com/office/drawing/2014/main" xmlns="" val="20004"/>
                    </a:ext>
                  </a:extLst>
                </a:gridCol>
              </a:tblGrid>
              <a:tr h="104779">
                <a:tc>
                  <a:txBody>
                    <a:bodyPr/>
                    <a:lstStyle/>
                    <a:p>
                      <a:pPr algn="ctr" hangingPunct="0">
                        <a:spcAft>
                          <a:spcPts val="0"/>
                        </a:spcAft>
                      </a:pPr>
                      <a:r>
                        <a:rPr lang="en-GB" sz="1200" b="1"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Objectives</a:t>
                      </a:r>
                      <a:endParaRPr lang="zh-CN" sz="12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200" b="1">
                          <a:solidFill>
                            <a:srgbClr val="000000"/>
                          </a:solidFill>
                          <a:effectLst/>
                          <a:latin typeface="Arial" panose="020B0604020202020204" pitchFamily="34" charset="0"/>
                          <a:ea typeface="宋体" panose="02010600030101010101" pitchFamily="2" charset="-122"/>
                          <a:cs typeface="Times New Roman" panose="02020603050405020304" pitchFamily="18" charset="0"/>
                        </a:rPr>
                        <a:t>Principles</a:t>
                      </a:r>
                      <a:endParaRPr lang="zh-CN" sz="12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2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Impacts</a:t>
                      </a:r>
                      <a:endParaRPr lang="zh-CN" sz="12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2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Pros/Cons</a:t>
                      </a:r>
                      <a:endParaRPr lang="zh-CN" sz="12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2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Solution</a:t>
                      </a:r>
                      <a:endParaRPr lang="zh-CN" sz="12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84191">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Provisioning of the service area for a group</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Enhance the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parameter provisioning service used for 5G VN group management </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to support provisioning of service area for a group.</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Service area for a group can be stored as part of the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group subscription data or each group member's AM subscription data</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NEF, UDM, UDR</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sol#1, sol#8, sol#10, sol#12, sol #13, sol #18</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84191">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Enhance the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parameter provisioning service used for provisioning of UE related information </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to support provisioning of service area for a group.</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Service area for a group can be stored as part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of shared data related to the group or each group member's AM subscription data</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NEF, UDM, UDR</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 </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sol#9</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0">
                <a:tc rowSpan="2">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Enforcement of the service area for a group</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AMF</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obtains service area for a group from UDM/UDR.</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Apply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LADN</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mechanism with service area for a group.</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AMF, UDM</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r>
                        <a:rPr lang="en-GB"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sol#1, sol#8, sol#9, sol#10</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92095">
                <a:tc vMerge="1">
                  <a:txBody>
                    <a:bodyPr/>
                    <a:lstStyle/>
                    <a:p>
                      <a:pPr hangingPunct="0">
                        <a:spcAft>
                          <a:spcPts val="0"/>
                        </a:spcAft>
                      </a:pP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SMF</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obtains service area for a group from UDM/UDR,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SMF obtains UE location or UE presence in service area of the group </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and determines how to handle UE's PDU Session.</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SMF, UDM</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r>
                        <a:rPr lang="en-GB"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sol#12, sol #18</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
        <p:nvSpPr>
          <p:cNvPr id="7" name="内容占位符 2"/>
          <p:cNvSpPr txBox="1">
            <a:spLocks/>
          </p:cNvSpPr>
          <p:nvPr/>
        </p:nvSpPr>
        <p:spPr bwMode="auto">
          <a:xfrm>
            <a:off x="298226" y="4628805"/>
            <a:ext cx="11595548" cy="1922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3"/>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1200" dirty="0" smtClean="0"/>
              <a:t>It is proposed to use </a:t>
            </a:r>
            <a:r>
              <a:rPr lang="en-US" altLang="zh-CN" sz="1200" dirty="0"/>
              <a:t>the parameter provisioning service used for 5G VN group management to support provisioning of service area for </a:t>
            </a:r>
            <a:r>
              <a:rPr lang="en-US" altLang="zh-CN" sz="1200" dirty="0" smtClean="0"/>
              <a:t>a </a:t>
            </a:r>
            <a:r>
              <a:rPr lang="en-US" altLang="zh-CN" sz="1200" b="1" dirty="0"/>
              <a:t>(5G VN</a:t>
            </a:r>
            <a:r>
              <a:rPr lang="en-US" altLang="zh-CN" sz="1200" b="1" dirty="0" smtClean="0"/>
              <a:t>) group</a:t>
            </a:r>
            <a:r>
              <a:rPr lang="en-US" altLang="zh-CN" sz="1200" dirty="0" smtClean="0"/>
              <a:t>, considering 6 of 7 use this.</a:t>
            </a:r>
          </a:p>
          <a:p>
            <a:r>
              <a:rPr lang="en-GB" altLang="zh-CN" sz="1200" strike="sngStrike" dirty="0" smtClean="0"/>
              <a:t>It is proposed to use </a:t>
            </a:r>
            <a:r>
              <a:rPr lang="en-GB" altLang="zh-CN" sz="1200" strike="sngStrike" dirty="0"/>
              <a:t>LADN mechanism for enforcement of the service area for a </a:t>
            </a:r>
            <a:r>
              <a:rPr lang="en-GB" altLang="zh-CN" sz="1200" strike="sngStrike" dirty="0" smtClean="0"/>
              <a:t>group, considering 4 </a:t>
            </a:r>
            <a:r>
              <a:rPr lang="en-GB" altLang="zh-CN" sz="1200" strike="sngStrike" dirty="0"/>
              <a:t>out of </a:t>
            </a:r>
            <a:r>
              <a:rPr lang="en-GB" altLang="zh-CN" sz="1200" strike="sngStrike" dirty="0" smtClean="0"/>
              <a:t>7 use </a:t>
            </a:r>
            <a:r>
              <a:rPr lang="en-US" altLang="zh-CN" sz="1200" strike="sngStrike" dirty="0" smtClean="0"/>
              <a:t>this, and this can support enforcement at both the 5GC side and UE side. </a:t>
            </a:r>
          </a:p>
          <a:p>
            <a:r>
              <a:rPr lang="en-US" altLang="zh-CN" sz="1200" strike="sngStrike" dirty="0"/>
              <a:t>Open issue: It </a:t>
            </a:r>
            <a:r>
              <a:rPr lang="en-US" altLang="zh-CN" sz="1200" strike="sngStrike" dirty="0" smtClean="0"/>
              <a:t>is proposed to provision UE with group service area as LADN service area per DNN/S-NSSAI considering that a group is uniquely linked to a (DNN, S-NSSAI) combination, so the UE can simultaneously belong to multiple groups associated with different </a:t>
            </a:r>
            <a:r>
              <a:rPr lang="en-US" altLang="zh-CN" sz="1200" strike="sngStrike" dirty="0"/>
              <a:t>(DNN, S-NSSAI) </a:t>
            </a:r>
            <a:r>
              <a:rPr lang="en-US" altLang="zh-CN" sz="1200" strike="sngStrike" dirty="0" smtClean="0"/>
              <a:t>combinations ?</a:t>
            </a:r>
          </a:p>
          <a:p>
            <a:r>
              <a:rPr lang="en-US" altLang="zh-CN" sz="1200" dirty="0" smtClean="0">
                <a:solidFill>
                  <a:srgbClr val="FF0000"/>
                </a:solidFill>
              </a:rPr>
              <a:t>Open issue: Both LADN and pure SMF enforcement? or only LADN? Or legacy UE/new cap-UE?</a:t>
            </a:r>
          </a:p>
          <a:p>
            <a:r>
              <a:rPr lang="en-US" altLang="ko-KR" sz="1200" dirty="0" smtClean="0">
                <a:solidFill>
                  <a:srgbClr val="FF0000"/>
                </a:solidFill>
              </a:rPr>
              <a:t>Open issue: General Group (non-VN Group?)</a:t>
            </a:r>
            <a:endParaRPr lang="zh-CN" altLang="en-US" sz="1200" dirty="0">
              <a:solidFill>
                <a:srgbClr val="FF0000"/>
              </a:solidFill>
            </a:endParaRPr>
          </a:p>
        </p:txBody>
      </p:sp>
    </p:spTree>
    <p:extLst>
      <p:ext uri="{BB962C8B-B14F-4D97-AF65-F5344CB8AC3E}">
        <p14:creationId xmlns:p14="http://schemas.microsoft.com/office/powerpoint/2010/main" val="1478347587"/>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Key Issue #1 Con,d</a:t>
            </a:r>
            <a:endParaRPr lang="zh-CN" altLang="en-US" dirty="0"/>
          </a:p>
        </p:txBody>
      </p:sp>
      <p:sp>
        <p:nvSpPr>
          <p:cNvPr id="3" name="内容占位符 2"/>
          <p:cNvSpPr>
            <a:spLocks noGrp="1"/>
          </p:cNvSpPr>
          <p:nvPr>
            <p:ph idx="1"/>
          </p:nvPr>
        </p:nvSpPr>
        <p:spPr/>
        <p:txBody>
          <a:bodyPr/>
          <a:lstStyle/>
          <a:p>
            <a:r>
              <a:rPr lang="en-US" altLang="zh-CN" sz="2000" dirty="0" smtClean="0"/>
              <a:t>8 sols, 7 of 8 covers service area of the group, 4 of 8 covers QoS of the group</a:t>
            </a:r>
            <a:endParaRPr lang="zh-CN" altLang="en-US" sz="2000" dirty="0"/>
          </a:p>
        </p:txBody>
      </p:sp>
      <p:graphicFrame>
        <p:nvGraphicFramePr>
          <p:cNvPr id="7" name="表格 6"/>
          <p:cNvGraphicFramePr>
            <a:graphicFrameLocks noGrp="1"/>
          </p:cNvGraphicFramePr>
          <p:nvPr>
            <p:extLst>
              <p:ext uri="{D42A27DB-BD31-4B8C-83A1-F6EECF244321}">
                <p14:modId xmlns:p14="http://schemas.microsoft.com/office/powerpoint/2010/main" val="999415028"/>
              </p:ext>
            </p:extLst>
          </p:nvPr>
        </p:nvGraphicFramePr>
        <p:xfrm>
          <a:off x="298226" y="2290121"/>
          <a:ext cx="11314769" cy="2658728"/>
        </p:xfrm>
        <a:graphic>
          <a:graphicData uri="http://schemas.openxmlformats.org/drawingml/2006/table">
            <a:tbl>
              <a:tblPr firstRow="1" firstCol="1" lastRow="1" lastCol="1" bandRow="1" bandCol="1"/>
              <a:tblGrid>
                <a:gridCol w="1234337">
                  <a:extLst>
                    <a:ext uri="{9D8B030D-6E8A-4147-A177-3AD203B41FA5}">
                      <a16:colId xmlns:a16="http://schemas.microsoft.com/office/drawing/2014/main" xmlns="" val="20000"/>
                    </a:ext>
                  </a:extLst>
                </a:gridCol>
                <a:gridCol w="6274149">
                  <a:extLst>
                    <a:ext uri="{9D8B030D-6E8A-4147-A177-3AD203B41FA5}">
                      <a16:colId xmlns:a16="http://schemas.microsoft.com/office/drawing/2014/main" xmlns="" val="20001"/>
                    </a:ext>
                  </a:extLst>
                </a:gridCol>
                <a:gridCol w="1247011">
                  <a:extLst>
                    <a:ext uri="{9D8B030D-6E8A-4147-A177-3AD203B41FA5}">
                      <a16:colId xmlns:a16="http://schemas.microsoft.com/office/drawing/2014/main" xmlns="" val="20002"/>
                    </a:ext>
                  </a:extLst>
                </a:gridCol>
                <a:gridCol w="1406980">
                  <a:extLst>
                    <a:ext uri="{9D8B030D-6E8A-4147-A177-3AD203B41FA5}">
                      <a16:colId xmlns:a16="http://schemas.microsoft.com/office/drawing/2014/main" xmlns="" val="20003"/>
                    </a:ext>
                  </a:extLst>
                </a:gridCol>
                <a:gridCol w="1152292">
                  <a:extLst>
                    <a:ext uri="{9D8B030D-6E8A-4147-A177-3AD203B41FA5}">
                      <a16:colId xmlns:a16="http://schemas.microsoft.com/office/drawing/2014/main" xmlns="" val="20004"/>
                    </a:ext>
                  </a:extLst>
                </a:gridCol>
              </a:tblGrid>
              <a:tr h="145581">
                <a:tc>
                  <a:txBody>
                    <a:bodyPr/>
                    <a:lstStyle/>
                    <a:p>
                      <a:pPr algn="ctr" hangingPunct="0">
                        <a:spcAft>
                          <a:spcPts val="0"/>
                        </a:spcAft>
                      </a:pPr>
                      <a:r>
                        <a:rPr lang="en-GB" sz="1100" b="1"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Objectives</a:t>
                      </a:r>
                      <a:endParaRPr lang="zh-CN"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100" b="1">
                          <a:solidFill>
                            <a:srgbClr val="000000"/>
                          </a:solidFill>
                          <a:effectLst/>
                          <a:latin typeface="Arial" panose="020B0604020202020204" pitchFamily="34" charset="0"/>
                          <a:ea typeface="宋体" panose="02010600030101010101" pitchFamily="2" charset="-122"/>
                          <a:cs typeface="Times New Roman" panose="02020603050405020304" pitchFamily="18" charset="0"/>
                        </a:rPr>
                        <a:t>Principles</a:t>
                      </a:r>
                      <a:endParaRPr lang="zh-CN" sz="11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1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Impacts</a:t>
                      </a:r>
                      <a:endParaRPr lang="zh-CN" sz="11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1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Pros/Cons</a:t>
                      </a:r>
                      <a:endParaRPr lang="zh-CN" sz="11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1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Solution</a:t>
                      </a:r>
                      <a:endParaRPr lang="zh-CN" sz="11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436744">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Provisioning of the QoS for a group</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Enhance the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parameter provisioning service used for 5G VN group management </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to support provisioning of QoS for a group.</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QoS for a group can be stored as part of the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group subscription data</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NEF, UDM, UDR</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sol#8, sol#13, sol#21</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71312">
                <a:tc rowSpan="2">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Enhance the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Service Parameter service</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to support provisioning of QoS for a group.</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QoS for a group can be stored at UDR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as application data type</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NEF, UDR</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 </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r>
                        <a:rPr lang="en-GB"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sol#9</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371312">
                <a:tc vMerge="1">
                  <a:txBody>
                    <a:bodyPr/>
                    <a:lstStyle/>
                    <a:p>
                      <a:endParaRPr lang="zh-CN" altLang="en-US"/>
                    </a:p>
                  </a:txBody>
                  <a:tcPr/>
                </a:tc>
                <a:tc>
                  <a:txBody>
                    <a:bodyPr/>
                    <a:lstStyle/>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The 5G VN group data is extended to include </a:t>
                      </a:r>
                      <a:r>
                        <a:rPr lang="en-GB" sz="1100" b="1"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Group-MBR</a:t>
                      </a:r>
                      <a:r>
                        <a:rPr lang="en-GB" sz="1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 Group-MBR limits the total bit rate that can be expected to be provided across all sessions of a 5G VN group.</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NEF, UDM, UDR</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r>
                        <a:rPr lang="en-GB"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sol#21</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371312">
                <a:tc rowSpan="3">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Enforcement of the QoS for a group</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The PCF can obtain the QoS information as part of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the group subscription data </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from UDR and apply it when making policy decisions.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PCF.</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r>
                        <a:rPr lang="en-GB"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sol#8</a:t>
                      </a:r>
                      <a:r>
                        <a:rPr lang="en-GB" altLang="zh-CN"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sol#13</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371312">
                <a:tc vMerge="1">
                  <a:txBody>
                    <a:bodyPr/>
                    <a:lstStyle/>
                    <a:p>
                      <a:endParaRPr lang="zh-CN" altLang="en-US"/>
                    </a:p>
                  </a:txBody>
                  <a:tcPr/>
                </a:tc>
                <a:tc>
                  <a:txBody>
                    <a:bodyPr/>
                    <a:lstStyle/>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The PCF can obtain the QoS information as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application data type </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from UDR and apply it when making policy decisions.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PCF.</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r>
                        <a:rPr lang="en-GB"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sol#9</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459837">
                <a:tc vMerge="1">
                  <a:txBody>
                    <a:bodyPr/>
                    <a:lstStyle/>
                    <a:p>
                      <a:endParaRPr lang="zh-CN" altLang="en-US"/>
                    </a:p>
                  </a:txBody>
                  <a:tcPr/>
                </a:tc>
                <a:tc>
                  <a:txBody>
                    <a:bodyPr/>
                    <a:lstStyle/>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GSMF can obtain Group-MBR from UDM. GSMF updates and stores the sum of the Session-AMBR and MFBR for GBR QoS Flows of all PDU Sessions in the VN Group</a:t>
                      </a:r>
                      <a:r>
                        <a:rPr lang="en-GB" sz="1100" b="1"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 </a:t>
                      </a:r>
                      <a:r>
                        <a:rPr lang="en-US"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PCF can query GSMF </a:t>
                      </a:r>
                      <a:r>
                        <a:rPr lang="en-US"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to retrieve the group information and make corresponding decisions.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SMF, GSMF, PCF</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sol#21</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bl>
          </a:graphicData>
        </a:graphic>
      </p:graphicFrame>
      <p:sp>
        <p:nvSpPr>
          <p:cNvPr id="8" name="内容占位符 2"/>
          <p:cNvSpPr txBox="1">
            <a:spLocks/>
          </p:cNvSpPr>
          <p:nvPr/>
        </p:nvSpPr>
        <p:spPr bwMode="auto">
          <a:xfrm>
            <a:off x="298226" y="5049701"/>
            <a:ext cx="11595548" cy="1026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zh-CN" sz="1200" dirty="0" smtClean="0"/>
              <a:t>KI#1 considers </a:t>
            </a:r>
            <a:r>
              <a:rPr lang="en-US" altLang="zh-CN" sz="1200" dirty="0" smtClean="0"/>
              <a:t>to manage </a:t>
            </a:r>
            <a:r>
              <a:rPr lang="en-GB" altLang="zh-CN" sz="1200" dirty="0" smtClean="0"/>
              <a:t>group attributes which are service area of the group, QoS of the group. In order to unify </a:t>
            </a:r>
            <a:r>
              <a:rPr lang="en-US" altLang="zh-CN" sz="1200" dirty="0" smtClean="0"/>
              <a:t>the way for</a:t>
            </a:r>
            <a:r>
              <a:rPr lang="en-GB" altLang="zh-CN" sz="1200" dirty="0" smtClean="0"/>
              <a:t> </a:t>
            </a:r>
            <a:r>
              <a:rPr lang="en-GB" altLang="zh-CN" sz="1200" dirty="0"/>
              <a:t>management of </a:t>
            </a:r>
            <a:r>
              <a:rPr lang="en-GB" altLang="zh-CN" sz="1200" dirty="0" smtClean="0"/>
              <a:t>attributes for a</a:t>
            </a:r>
            <a:r>
              <a:rPr lang="en-US" altLang="zh-CN" sz="1200" b="1" dirty="0"/>
              <a:t> (5G VN)</a:t>
            </a:r>
            <a:r>
              <a:rPr lang="en-GB" altLang="zh-CN" sz="1200" dirty="0" smtClean="0"/>
              <a:t> group, it </a:t>
            </a:r>
            <a:r>
              <a:rPr lang="en-GB" altLang="zh-CN" sz="1200" dirty="0"/>
              <a:t>is </a:t>
            </a:r>
            <a:r>
              <a:rPr lang="en-GB" altLang="zh-CN" sz="1200" dirty="0" smtClean="0"/>
              <a:t>also proposed </a:t>
            </a:r>
            <a:r>
              <a:rPr lang="en-GB" altLang="zh-CN" sz="1200" dirty="0"/>
              <a:t>to enhance the parameter provisioning service used for 5G VN group management to support provisioning of QoS for a group, and the PCF can obtain such QoS from UDR to consider it in policy </a:t>
            </a:r>
            <a:r>
              <a:rPr lang="en-GB" altLang="zh-CN" sz="1200" dirty="0" smtClean="0"/>
              <a:t>decisions. </a:t>
            </a:r>
          </a:p>
          <a:p>
            <a:r>
              <a:rPr lang="en-GB" altLang="zh-CN" sz="1200" dirty="0" smtClean="0"/>
              <a:t>QoS of a group can include the group-MBR, which</a:t>
            </a:r>
            <a:r>
              <a:rPr lang="en-US" altLang="zh-CN" sz="1200" dirty="0" smtClean="0"/>
              <a:t> </a:t>
            </a:r>
            <a:r>
              <a:rPr lang="en-US" altLang="zh-CN" sz="1200" dirty="0"/>
              <a:t>limits the total bit rate that can be expected to be provided across all sessions of a 5G VN </a:t>
            </a:r>
            <a:r>
              <a:rPr lang="en-US" altLang="zh-CN" sz="1200" dirty="0" smtClean="0"/>
              <a:t>group? </a:t>
            </a:r>
            <a:r>
              <a:rPr lang="en-US" altLang="ko-KR" sz="1200" dirty="0" smtClean="0">
                <a:solidFill>
                  <a:srgbClr val="FF0000"/>
                </a:solidFill>
              </a:rPr>
              <a:t>This can be related with KI#4 solution GSMF usage.</a:t>
            </a:r>
          </a:p>
          <a:p>
            <a:r>
              <a:rPr lang="en-US" altLang="ko-KR" sz="1200" dirty="0">
                <a:solidFill>
                  <a:srgbClr val="FF0000"/>
                </a:solidFill>
              </a:rPr>
              <a:t>Open issue: General Group (non-VN Group?)</a:t>
            </a:r>
            <a:endParaRPr lang="zh-CN" altLang="en-US" sz="1200" dirty="0">
              <a:solidFill>
                <a:srgbClr val="FF0000"/>
              </a:solidFill>
            </a:endParaRPr>
          </a:p>
          <a:p>
            <a:endParaRPr lang="en-US" altLang="zh-CN" sz="1200" dirty="0" smtClean="0">
              <a:solidFill>
                <a:srgbClr val="FF0000"/>
              </a:solidFill>
            </a:endParaRPr>
          </a:p>
        </p:txBody>
      </p:sp>
    </p:spTree>
    <p:extLst>
      <p:ext uri="{BB962C8B-B14F-4D97-AF65-F5344CB8AC3E}">
        <p14:creationId xmlns:p14="http://schemas.microsoft.com/office/powerpoint/2010/main" val="1012798501"/>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Key Issue #2</a:t>
            </a:r>
            <a:endParaRPr lang="zh-CN" altLang="en-US" dirty="0"/>
          </a:p>
        </p:txBody>
      </p:sp>
      <p:sp>
        <p:nvSpPr>
          <p:cNvPr id="3" name="内容占位符 2"/>
          <p:cNvSpPr>
            <a:spLocks noGrp="1"/>
          </p:cNvSpPr>
          <p:nvPr>
            <p:ph idx="1"/>
          </p:nvPr>
        </p:nvSpPr>
        <p:spPr/>
        <p:txBody>
          <a:bodyPr/>
          <a:lstStyle/>
          <a:p>
            <a:r>
              <a:rPr lang="en-US" altLang="zh-CN" sz="2000" dirty="0" smtClean="0"/>
              <a:t>3 sols: sol#11, sol#14, sol#15</a:t>
            </a:r>
            <a:endParaRPr lang="zh-CN" altLang="en-US" sz="2000" dirty="0"/>
          </a:p>
          <a:p>
            <a:endParaRPr lang="zh-CN" altLang="en-US" sz="2000" dirty="0"/>
          </a:p>
        </p:txBody>
      </p:sp>
      <p:graphicFrame>
        <p:nvGraphicFramePr>
          <p:cNvPr id="6" name="表格 5"/>
          <p:cNvGraphicFramePr>
            <a:graphicFrameLocks noGrp="1"/>
          </p:cNvGraphicFramePr>
          <p:nvPr>
            <p:extLst>
              <p:ext uri="{D42A27DB-BD31-4B8C-83A1-F6EECF244321}">
                <p14:modId xmlns:p14="http://schemas.microsoft.com/office/powerpoint/2010/main" val="3871016521"/>
              </p:ext>
            </p:extLst>
          </p:nvPr>
        </p:nvGraphicFramePr>
        <p:xfrm>
          <a:off x="514815" y="2250709"/>
          <a:ext cx="10666141" cy="2520857"/>
        </p:xfrm>
        <a:graphic>
          <a:graphicData uri="http://schemas.openxmlformats.org/drawingml/2006/table">
            <a:tbl>
              <a:tblPr firstRow="1" firstCol="1" lastRow="1" lastCol="1" bandRow="1" bandCol="1"/>
              <a:tblGrid>
                <a:gridCol w="1878980">
                  <a:extLst>
                    <a:ext uri="{9D8B030D-6E8A-4147-A177-3AD203B41FA5}">
                      <a16:colId xmlns:a16="http://schemas.microsoft.com/office/drawing/2014/main" xmlns="" val="20000"/>
                    </a:ext>
                  </a:extLst>
                </a:gridCol>
                <a:gridCol w="5701991">
                  <a:extLst>
                    <a:ext uri="{9D8B030D-6E8A-4147-A177-3AD203B41FA5}">
                      <a16:colId xmlns:a16="http://schemas.microsoft.com/office/drawing/2014/main" xmlns="" val="20001"/>
                    </a:ext>
                  </a:extLst>
                </a:gridCol>
                <a:gridCol w="1040780">
                  <a:extLst>
                    <a:ext uri="{9D8B030D-6E8A-4147-A177-3AD203B41FA5}">
                      <a16:colId xmlns:a16="http://schemas.microsoft.com/office/drawing/2014/main" xmlns="" val="20002"/>
                    </a:ext>
                  </a:extLst>
                </a:gridCol>
                <a:gridCol w="921834">
                  <a:extLst>
                    <a:ext uri="{9D8B030D-6E8A-4147-A177-3AD203B41FA5}">
                      <a16:colId xmlns:a16="http://schemas.microsoft.com/office/drawing/2014/main" xmlns="" val="20003"/>
                    </a:ext>
                  </a:extLst>
                </a:gridCol>
                <a:gridCol w="1122556">
                  <a:extLst>
                    <a:ext uri="{9D8B030D-6E8A-4147-A177-3AD203B41FA5}">
                      <a16:colId xmlns:a16="http://schemas.microsoft.com/office/drawing/2014/main" xmlns="" val="20004"/>
                    </a:ext>
                  </a:extLst>
                </a:gridCol>
              </a:tblGrid>
              <a:tr h="157489">
                <a:tc>
                  <a:txBody>
                    <a:bodyPr/>
                    <a:lstStyle/>
                    <a:p>
                      <a:pPr algn="ctr" hangingPunct="0">
                        <a:spcAft>
                          <a:spcPts val="0"/>
                        </a:spcAft>
                      </a:pPr>
                      <a:r>
                        <a:rPr lang="en-GB" sz="1100" b="1" dirty="0">
                          <a:effectLst/>
                          <a:latin typeface="Arial" panose="020B0604020202020204" pitchFamily="34" charset="0"/>
                          <a:ea typeface="Malgun Gothic" panose="020B0503020000020004" pitchFamily="34" charset="-127"/>
                          <a:cs typeface="Times New Roman" panose="02020603050405020304" pitchFamily="18" charset="0"/>
                        </a:rPr>
                        <a:t>Objectives</a:t>
                      </a:r>
                      <a:endParaRPr lang="zh-CN"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100" b="1">
                          <a:effectLst/>
                          <a:latin typeface="Arial" panose="020B0604020202020204" pitchFamily="34" charset="0"/>
                          <a:ea typeface="Malgun Gothic" panose="020B0503020000020004" pitchFamily="34" charset="-127"/>
                          <a:cs typeface="Times New Roman" panose="02020603050405020304" pitchFamily="18" charset="0"/>
                        </a:rPr>
                        <a:t>Principles</a:t>
                      </a:r>
                      <a:endParaRPr lang="zh-CN"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Impacts</a:t>
                      </a:r>
                      <a:endParaRPr lang="zh-CN"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Pros/Cons</a:t>
                      </a:r>
                      <a:endParaRPr lang="zh-CN"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Solution</a:t>
                      </a:r>
                      <a:endParaRPr lang="zh-CN"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14979">
                <a:tc rowSpan="3">
                  <a:txBody>
                    <a:bodyPr/>
                    <a:lstStyle/>
                    <a:p>
                      <a:pPr hangingPunct="0">
                        <a:spcAft>
                          <a:spcPts val="0"/>
                        </a:spcAft>
                      </a:pPr>
                      <a:r>
                        <a:rPr lang="en-GB" sz="1100" dirty="0">
                          <a:effectLst/>
                          <a:latin typeface="Arial" panose="020B0604020202020204" pitchFamily="34" charset="0"/>
                          <a:ea typeface="Yu Mincho"/>
                          <a:cs typeface="Times New Roman" panose="02020603050405020304" pitchFamily="18" charset="0"/>
                        </a:rPr>
                        <a:t>Subscription </a:t>
                      </a:r>
                      <a:r>
                        <a:rPr lang="en-GB" sz="1100" dirty="0" smtClean="0">
                          <a:effectLst/>
                          <a:latin typeface="Arial" panose="020B0604020202020204" pitchFamily="34" charset="0"/>
                          <a:ea typeface="Yu Mincho"/>
                          <a:cs typeface="Times New Roman" panose="02020603050405020304" pitchFamily="18" charset="0"/>
                        </a:rPr>
                        <a:t>information </a:t>
                      </a:r>
                      <a:r>
                        <a:rPr lang="en-GB" altLang="zh-CN" sz="1100" dirty="0" smtClean="0">
                          <a:effectLst/>
                          <a:latin typeface="Arial" panose="020B0604020202020204" pitchFamily="34" charset="0"/>
                          <a:ea typeface="Yu Mincho"/>
                          <a:cs typeface="Times New Roman" panose="02020603050405020304" pitchFamily="18" charset="0"/>
                        </a:rPr>
                        <a:t>for the group event "newly registered or (de)-registered group member"</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100" dirty="0">
                          <a:effectLst/>
                          <a:latin typeface="Arial" panose="020B0604020202020204" pitchFamily="34" charset="0"/>
                          <a:ea typeface="Yu Mincho"/>
                          <a:cs typeface="Times New Roman" panose="02020603050405020304" pitchFamily="18" charset="0"/>
                        </a:rPr>
                        <a:t> </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New Event ID </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for </a:t>
                      </a: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event exposure service </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between NEF and AF</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等线" panose="02010600030101010101" pitchFamily="2" charset="-122"/>
                          <a:cs typeface="Times New Roman" panose="02020603050405020304" pitchFamily="18" charset="0"/>
                        </a:rPr>
                        <a:t>NEF</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Pros</a:t>
                      </a:r>
                      <a:r>
                        <a:rPr lang="en-GB" sz="1100" dirty="0" smtClean="0">
                          <a:effectLst/>
                          <a:latin typeface="Arial" panose="020B0604020202020204" pitchFamily="34" charset="0"/>
                          <a:ea typeface="Times New Roman" panose="02020603050405020304" pitchFamily="18" charset="0"/>
                          <a:cs typeface="Times New Roman" panose="02020603050405020304" pitchFamily="18" charset="0"/>
                        </a:rPr>
                        <a:t>: </a:t>
                      </a:r>
                      <a:endParaRPr lang="zh-CN" sz="1100" dirty="0" smtClean="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100" dirty="0" smtClean="0">
                          <a:effectLst/>
                          <a:latin typeface="Arial" panose="020B0604020202020204" pitchFamily="34" charset="0"/>
                          <a:ea typeface="Times New Roman" panose="02020603050405020304" pitchFamily="18" charset="0"/>
                          <a:cs typeface="Times New Roman" panose="02020603050405020304" pitchFamily="18" charset="0"/>
                        </a:rPr>
                        <a:t>Cons:</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sol#11</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75480">
                <a:tc vMerge="1">
                  <a:txBody>
                    <a:bodyPr/>
                    <a:lstStyle/>
                    <a:p>
                      <a:pPr hangingPunct="0">
                        <a:spcAft>
                          <a:spcPts val="0"/>
                        </a:spcAft>
                      </a:pPr>
                      <a:endParaRPr lang="zh-CN" sz="105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171450" indent="-171450" hangingPunct="0">
                        <a:spcAft>
                          <a:spcPts val="0"/>
                        </a:spcAft>
                        <a:buFont typeface="Arial" panose="020B0604020202020204" pitchFamily="34" charset="0"/>
                        <a:buChar char="•"/>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AF subscribes </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to group event "newly registered or (de)-registered group member" by using </a:t>
                      </a: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a series of existing monitoring events </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via </a:t>
                      </a: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event exposure service</a:t>
                      </a:r>
                      <a:endParaRPr lang="zh-CN"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effectLst/>
                          <a:latin typeface="Arial" panose="020B0604020202020204" pitchFamily="34" charset="0"/>
                          <a:ea typeface="等线" panose="02010600030101010101" pitchFamily="2" charset="-122"/>
                          <a:cs typeface="Times New Roman" panose="02020603050405020304" pitchFamily="18" charset="0"/>
                        </a:rPr>
                        <a:t>AF</a:t>
                      </a:r>
                      <a:endParaRPr lang="zh-CN"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Pros</a:t>
                      </a:r>
                      <a:r>
                        <a:rPr lang="en-GB" sz="11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Cons</a:t>
                      </a:r>
                      <a:r>
                        <a:rPr lang="en-GB" sz="11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sol#14, sol#15</a:t>
                      </a:r>
                      <a:endParaRPr lang="zh-CN"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375480">
                <a:tc vMerge="1">
                  <a:txBody>
                    <a:bodyPr/>
                    <a:lstStyle/>
                    <a:p>
                      <a:pPr hangingPunct="0">
                        <a:spcAft>
                          <a:spcPts val="0"/>
                        </a:spcAft>
                      </a:pPr>
                      <a:endParaRPr lang="zh-CN"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Parameter provisioning service </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is enhanced to include Notification Target Address to allow AF subscribe to </a:t>
                      </a: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changes for the 5G VN group membership</a:t>
                      </a:r>
                      <a:endParaRPr lang="zh-CN"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等线" panose="02010600030101010101" pitchFamily="2" charset="-122"/>
                          <a:cs typeface="Times New Roman" panose="02020603050405020304" pitchFamily="18" charset="0"/>
                        </a:rPr>
                        <a:t>NEF, UDM</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Pros</a:t>
                      </a:r>
                      <a:r>
                        <a:rPr lang="en-GB" sz="11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Cons</a:t>
                      </a:r>
                      <a:r>
                        <a:rPr lang="en-GB" sz="11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sol#15</a:t>
                      </a:r>
                      <a:endParaRPr lang="zh-CN"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314979">
                <a:tc rowSpan="2">
                  <a:txBody>
                    <a:bodyPr/>
                    <a:lstStyle/>
                    <a:p>
                      <a:pPr hangingPunct="0">
                        <a:spcAft>
                          <a:spcPts val="0"/>
                        </a:spcAft>
                      </a:pPr>
                      <a:r>
                        <a:rPr lang="en-GB" sz="1100" dirty="0">
                          <a:effectLst/>
                          <a:latin typeface="Arial" panose="020B0604020202020204" pitchFamily="34" charset="0"/>
                          <a:ea typeface="Yu Mincho"/>
                          <a:cs typeface="Times New Roman" panose="02020603050405020304" pitchFamily="18" charset="0"/>
                        </a:rPr>
                        <a:t>Trigger to detect such "newly registered or (de)-registered group member" </a:t>
                      </a:r>
                      <a:r>
                        <a:rPr lang="en-GB" sz="1100" dirty="0" smtClean="0">
                          <a:effectLst/>
                          <a:latin typeface="Arial" panose="020B0604020202020204" pitchFamily="34" charset="0"/>
                          <a:ea typeface="Yu Mincho"/>
                          <a:cs typeface="Times New Roman" panose="02020603050405020304" pitchFamily="18" charset="0"/>
                        </a:rPr>
                        <a:t>event</a:t>
                      </a:r>
                      <a:r>
                        <a:rPr lang="en-GB" sz="1100" dirty="0">
                          <a:effectLst/>
                          <a:latin typeface="Arial" panose="020B0604020202020204" pitchFamily="34" charset="0"/>
                          <a:ea typeface="Yu Mincho"/>
                          <a:cs typeface="Times New Roman" panose="02020603050405020304" pitchFamily="18" charset="0"/>
                        </a:rPr>
                        <a:t> </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Reuse the </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triggers for each existing monitoring event.</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effectLst/>
                          <a:latin typeface="Arial" panose="020B0604020202020204" pitchFamily="34" charset="0"/>
                          <a:ea typeface="等线" panose="02010600030101010101" pitchFamily="2" charset="-122"/>
                          <a:cs typeface="Times New Roman" panose="02020603050405020304" pitchFamily="18" charset="0"/>
                        </a:rPr>
                        <a:t>None</a:t>
                      </a:r>
                      <a:endParaRPr lang="zh-CN"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Pros</a:t>
                      </a:r>
                      <a:r>
                        <a:rPr lang="en-GB" sz="11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Cons:</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sol#11, sol14, sol#15</a:t>
                      </a:r>
                      <a:endParaRPr lang="zh-CN"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311887">
                <a:tc vMerge="1">
                  <a:txBody>
                    <a:bodyPr/>
                    <a:lstStyle/>
                    <a:p>
                      <a:pPr hangingPunct="0">
                        <a:spcAft>
                          <a:spcPts val="0"/>
                        </a:spcAft>
                      </a:pPr>
                      <a:endParaRPr lang="zh-CN"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Changes on the members of the group</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 i.e. when a new member is added or old member is removed</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effectLst/>
                          <a:latin typeface="Arial" panose="020B0604020202020204" pitchFamily="34" charset="0"/>
                          <a:ea typeface="等线" panose="02010600030101010101" pitchFamily="2" charset="-122"/>
                          <a:cs typeface="Times New Roman" panose="02020603050405020304" pitchFamily="18" charset="0"/>
                        </a:rPr>
                        <a:t>UDM, NEF</a:t>
                      </a:r>
                      <a:endParaRPr lang="zh-CN"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Pros</a:t>
                      </a:r>
                      <a:r>
                        <a:rPr lang="en-GB" sz="11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Cons:</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sol#15</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596417">
                <a:tc>
                  <a:txBody>
                    <a:bodyPr/>
                    <a:lstStyle/>
                    <a:p>
                      <a:pPr hangingPunct="0">
                        <a:spcAft>
                          <a:spcPts val="0"/>
                        </a:spcAft>
                      </a:pPr>
                      <a:r>
                        <a:rPr lang="en-GB" sz="1100">
                          <a:effectLst/>
                          <a:latin typeface="Arial" panose="020B0604020202020204" pitchFamily="34" charset="0"/>
                          <a:ea typeface="Yu Mincho"/>
                          <a:cs typeface="Times New Roman" panose="02020603050405020304" pitchFamily="18" charset="0"/>
                        </a:rPr>
                        <a:t>Information within the event reporting to reflect the changes of group status</a:t>
                      </a:r>
                      <a:endParaRPr lang="zh-CN"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Comprise reporting information for a set of monitoring events </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e.g. Registration state, UE Reachability, PDU Session status, UE Presence in the Area Of Interest, Number of UEs in an area, group members changes etc.</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effectLst/>
                          <a:latin typeface="Arial" panose="020B0604020202020204" pitchFamily="34" charset="0"/>
                          <a:ea typeface="等线" panose="02010600030101010101" pitchFamily="2" charset="-122"/>
                          <a:cs typeface="Times New Roman" panose="02020603050405020304" pitchFamily="18" charset="0"/>
                        </a:rPr>
                        <a:t>AF or NEF</a:t>
                      </a:r>
                      <a:endParaRPr lang="zh-CN"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Pros</a:t>
                      </a:r>
                      <a:r>
                        <a:rPr lang="en-GB" sz="11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Cons:</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Sol#11, Sol14, Sol#15</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bl>
          </a:graphicData>
        </a:graphic>
      </p:graphicFrame>
      <p:sp>
        <p:nvSpPr>
          <p:cNvPr id="7" name="内容占位符 2"/>
          <p:cNvSpPr txBox="1">
            <a:spLocks/>
          </p:cNvSpPr>
          <p:nvPr/>
        </p:nvSpPr>
        <p:spPr bwMode="auto">
          <a:xfrm>
            <a:off x="219737" y="4867137"/>
            <a:ext cx="11752525" cy="1505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zh-CN" sz="1100" dirty="0">
                <a:latin typeface="Times New Roman" panose="02020603050405020304" pitchFamily="18" charset="0"/>
              </a:rPr>
              <a:t>Way </a:t>
            </a:r>
            <a:r>
              <a:rPr lang="en-GB" altLang="zh-CN" sz="1100" dirty="0" smtClean="0">
                <a:latin typeface="Times New Roman" panose="02020603050405020304" pitchFamily="18" charset="0"/>
              </a:rPr>
              <a:t>Forward: </a:t>
            </a:r>
            <a:r>
              <a:rPr lang="en-GB" altLang="zh-CN" sz="1100" dirty="0" smtClean="0"/>
              <a:t>Information </a:t>
            </a:r>
            <a:r>
              <a:rPr lang="en-GB" altLang="zh-CN" sz="1100" dirty="0"/>
              <a:t>to reflect the changes </a:t>
            </a:r>
            <a:r>
              <a:rPr lang="en-GB" altLang="zh-CN" sz="1100" dirty="0" smtClean="0"/>
              <a:t>of group status can comprise </a:t>
            </a:r>
            <a:r>
              <a:rPr lang="en-GB" altLang="zh-CN" sz="1100" dirty="0"/>
              <a:t>e.g</a:t>
            </a:r>
            <a:r>
              <a:rPr lang="en-GB" altLang="zh-CN" sz="1100" dirty="0">
                <a:solidFill>
                  <a:srgbClr val="FF0000"/>
                </a:solidFill>
              </a:rPr>
              <a:t>.</a:t>
            </a:r>
            <a:r>
              <a:rPr lang="en-US" altLang="zh-CN" sz="1100" dirty="0">
                <a:solidFill>
                  <a:srgbClr val="FF0000"/>
                </a:solidFill>
              </a:rPr>
              <a:t> </a:t>
            </a:r>
            <a:r>
              <a:rPr lang="en-GB" altLang="zh-CN" sz="1100" dirty="0" smtClean="0"/>
              <a:t>group member list stored in UDM </a:t>
            </a:r>
            <a:r>
              <a:rPr lang="en-GB" altLang="zh-CN" sz="1100" dirty="0"/>
              <a:t>changes etc</a:t>
            </a:r>
            <a:r>
              <a:rPr lang="en-GB" altLang="zh-CN" sz="1100" dirty="0" smtClean="0"/>
              <a:t>. This is detected and reported separately by the 5GC via event notification mechanism.</a:t>
            </a:r>
            <a:endParaRPr lang="en-GB" altLang="zh-CN" sz="1100" dirty="0" smtClean="0">
              <a:solidFill>
                <a:srgbClr val="FF0000"/>
              </a:solidFill>
            </a:endParaRPr>
          </a:p>
          <a:p>
            <a:r>
              <a:rPr lang="en-GB" altLang="zh-CN" sz="1100" dirty="0">
                <a:latin typeface="Times New Roman" panose="02020603050405020304" pitchFamily="18" charset="0"/>
              </a:rPr>
              <a:t>Way </a:t>
            </a:r>
            <a:r>
              <a:rPr lang="en-GB" altLang="zh-CN" sz="1100" dirty="0" smtClean="0">
                <a:latin typeface="Times New Roman" panose="02020603050405020304" pitchFamily="18" charset="0"/>
              </a:rPr>
              <a:t>Forward:  T</a:t>
            </a:r>
            <a:r>
              <a:rPr lang="en-US" altLang="zh-CN" sz="1100" dirty="0" smtClean="0"/>
              <a:t>he existing event notification can be reused to collect group information e.g.</a:t>
            </a:r>
            <a:r>
              <a:rPr lang="en-GB" altLang="zh-CN" sz="1100" dirty="0" smtClean="0"/>
              <a:t>: </a:t>
            </a:r>
            <a:r>
              <a:rPr lang="en-US" altLang="zh-CN" sz="1100" dirty="0"/>
              <a:t>Registration state, </a:t>
            </a:r>
            <a:r>
              <a:rPr lang="en-GB" altLang="zh-CN" sz="1100" dirty="0"/>
              <a:t>UE Reachability, </a:t>
            </a:r>
            <a:r>
              <a:rPr lang="en-US" altLang="zh-CN" sz="1100" dirty="0"/>
              <a:t>PDU Session status, UE Presence in </a:t>
            </a:r>
            <a:r>
              <a:rPr lang="en-GB" altLang="zh-CN" sz="1100" dirty="0"/>
              <a:t>the Area Of Interest, Number of UEs in an area, </a:t>
            </a:r>
            <a:endParaRPr lang="en-GB" altLang="zh-CN" sz="1100" dirty="0" smtClean="0"/>
          </a:p>
          <a:p>
            <a:r>
              <a:rPr lang="en-US" altLang="zh-CN" sz="1100" dirty="0" smtClean="0">
                <a:solidFill>
                  <a:srgbClr val="FF0000"/>
                </a:solidFill>
              </a:rPr>
              <a:t>Open: Considering there is need to aggregate the reports of different events as “</a:t>
            </a:r>
            <a:r>
              <a:rPr lang="en-GB" altLang="zh-CN" sz="1100" dirty="0" smtClean="0">
                <a:solidFill>
                  <a:srgbClr val="FF0000"/>
                </a:solidFill>
                <a:latin typeface="Times New Roman" panose="02020603050405020304" pitchFamily="18" charset="0"/>
                <a:ea typeface="Times New Roman" panose="02020603050405020304" pitchFamily="18" charset="0"/>
              </a:rPr>
              <a:t>group </a:t>
            </a:r>
            <a:r>
              <a:rPr lang="en-GB" altLang="zh-CN" sz="1100" dirty="0">
                <a:solidFill>
                  <a:srgbClr val="FF0000"/>
                </a:solidFill>
                <a:latin typeface="Times New Roman" panose="02020603050405020304" pitchFamily="18" charset="0"/>
                <a:ea typeface="Times New Roman" panose="02020603050405020304" pitchFamily="18" charset="0"/>
              </a:rPr>
              <a:t>status event </a:t>
            </a:r>
            <a:r>
              <a:rPr lang="en-GB" altLang="zh-CN" sz="1100" dirty="0" smtClean="0">
                <a:solidFill>
                  <a:srgbClr val="FF0000"/>
                </a:solidFill>
                <a:latin typeface="Times New Roman" panose="02020603050405020304" pitchFamily="18" charset="0"/>
                <a:ea typeface="Times New Roman" panose="02020603050405020304" pitchFamily="18" charset="0"/>
              </a:rPr>
              <a:t>reporting”, either at AF or at NEF. To save </a:t>
            </a:r>
            <a:r>
              <a:rPr lang="en-GB" altLang="zh-CN" sz="1100" dirty="0">
                <a:solidFill>
                  <a:srgbClr val="FF0000"/>
                </a:solidFill>
                <a:latin typeface="Times New Roman" panose="02020603050405020304" pitchFamily="18" charset="0"/>
                <a:ea typeface="Times New Roman" panose="02020603050405020304" pitchFamily="18" charset="0"/>
              </a:rPr>
              <a:t>signalling between NEF and AF, and keep AF design </a:t>
            </a:r>
            <a:r>
              <a:rPr lang="en-GB" altLang="zh-CN" sz="1100" dirty="0" smtClean="0">
                <a:solidFill>
                  <a:srgbClr val="FF0000"/>
                </a:solidFill>
                <a:latin typeface="Times New Roman" panose="02020603050405020304" pitchFamily="18" charset="0"/>
                <a:ea typeface="Times New Roman" panose="02020603050405020304" pitchFamily="18" charset="0"/>
              </a:rPr>
              <a:t>simple</a:t>
            </a:r>
            <a:r>
              <a:rPr lang="en-US" altLang="zh-CN" sz="1100" dirty="0">
                <a:solidFill>
                  <a:srgbClr val="FF0000"/>
                </a:solidFill>
                <a:latin typeface="Times New Roman" panose="02020603050405020304" pitchFamily="18" charset="0"/>
                <a:ea typeface="Times New Roman" panose="02020603050405020304" pitchFamily="18" charset="0"/>
              </a:rPr>
              <a:t>,</a:t>
            </a:r>
            <a:r>
              <a:rPr lang="en-GB" altLang="zh-CN" sz="1100" dirty="0" smtClean="0">
                <a:solidFill>
                  <a:srgbClr val="FF0000"/>
                </a:solidFill>
                <a:latin typeface="Times New Roman" panose="02020603050405020304" pitchFamily="18" charset="0"/>
                <a:ea typeface="Times New Roman" panose="02020603050405020304" pitchFamily="18" charset="0"/>
              </a:rPr>
              <a:t> it is proposed that the AF send</a:t>
            </a:r>
            <a:r>
              <a:rPr lang="en-US" altLang="zh-CN" sz="1100" dirty="0" smtClean="0">
                <a:solidFill>
                  <a:srgbClr val="FF0000"/>
                </a:solidFill>
                <a:latin typeface="Times New Roman" panose="02020603050405020304" pitchFamily="18" charset="0"/>
                <a:ea typeface="Times New Roman" panose="02020603050405020304" pitchFamily="18" charset="0"/>
              </a:rPr>
              <a:t>s only</a:t>
            </a:r>
            <a:r>
              <a:rPr lang="en-GB" altLang="zh-CN" sz="1100" dirty="0" smtClean="0">
                <a:solidFill>
                  <a:srgbClr val="FF0000"/>
                </a:solidFill>
                <a:latin typeface="Times New Roman" panose="02020603050405020304" pitchFamily="18" charset="0"/>
                <a:ea typeface="Times New Roman" panose="02020603050405020304" pitchFamily="18" charset="0"/>
              </a:rPr>
              <a:t> one EE request to subscribe the "group status" event for a group, and NEF then collects the required information for "group </a:t>
            </a:r>
            <a:r>
              <a:rPr lang="en-GB" altLang="zh-CN" sz="1100" dirty="0">
                <a:solidFill>
                  <a:srgbClr val="FF0000"/>
                </a:solidFill>
                <a:latin typeface="Times New Roman" panose="02020603050405020304" pitchFamily="18" charset="0"/>
                <a:ea typeface="Times New Roman" panose="02020603050405020304" pitchFamily="18" charset="0"/>
              </a:rPr>
              <a:t>status"</a:t>
            </a:r>
            <a:r>
              <a:rPr lang="en-GB" altLang="zh-CN" sz="1100" dirty="0" smtClean="0">
                <a:solidFill>
                  <a:srgbClr val="FF0000"/>
                </a:solidFill>
                <a:latin typeface="Times New Roman" panose="02020603050405020304" pitchFamily="18" charset="0"/>
                <a:ea typeface="Times New Roman" panose="02020603050405020304" pitchFamily="18" charset="0"/>
              </a:rPr>
              <a:t> using event notification per UE member or group </a:t>
            </a:r>
            <a:r>
              <a:rPr lang="en-US" altLang="zh-CN" sz="1100" dirty="0" smtClean="0">
                <a:solidFill>
                  <a:srgbClr val="FF0000"/>
                </a:solidFill>
                <a:latin typeface="Times New Roman" panose="02020603050405020304" pitchFamily="18" charset="0"/>
                <a:ea typeface="Times New Roman" panose="02020603050405020304" pitchFamily="18" charset="0"/>
              </a:rPr>
              <a:t>within</a:t>
            </a:r>
            <a:r>
              <a:rPr lang="en-GB" altLang="zh-CN" sz="1100" dirty="0" smtClean="0">
                <a:solidFill>
                  <a:srgbClr val="FF0000"/>
                </a:solidFill>
                <a:latin typeface="Times New Roman" panose="02020603050405020304" pitchFamily="18" charset="0"/>
                <a:ea typeface="Times New Roman" panose="02020603050405020304" pitchFamily="18" charset="0"/>
              </a:rPr>
              <a:t> 5GC, NEF sends the aggregated reporting to AF? </a:t>
            </a:r>
          </a:p>
        </p:txBody>
      </p:sp>
    </p:spTree>
    <p:extLst>
      <p:ext uri="{BB962C8B-B14F-4D97-AF65-F5344CB8AC3E}">
        <p14:creationId xmlns:p14="http://schemas.microsoft.com/office/powerpoint/2010/main" val="1070239022"/>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Key Issue #3</a:t>
            </a:r>
            <a:endParaRPr lang="zh-CN" altLang="en-US" dirty="0"/>
          </a:p>
        </p:txBody>
      </p:sp>
      <p:sp>
        <p:nvSpPr>
          <p:cNvPr id="3" name="内容占位符 2"/>
          <p:cNvSpPr>
            <a:spLocks noGrp="1"/>
          </p:cNvSpPr>
          <p:nvPr>
            <p:ph idx="1"/>
          </p:nvPr>
        </p:nvSpPr>
        <p:spPr>
          <a:xfrm>
            <a:off x="271776" y="1825625"/>
            <a:ext cx="11414702" cy="2017829"/>
          </a:xfrm>
        </p:spPr>
        <p:txBody>
          <a:bodyPr/>
          <a:lstStyle/>
          <a:p>
            <a:r>
              <a:rPr lang="zh-CN" altLang="zh-CN" sz="1800" dirty="0"/>
              <a:t> </a:t>
            </a:r>
            <a:r>
              <a:rPr lang="en-GB" altLang="zh-CN" sz="1800" dirty="0" smtClean="0"/>
              <a:t>2 </a:t>
            </a:r>
            <a:r>
              <a:rPr lang="en-GB" altLang="zh-CN" sz="1800" dirty="0"/>
              <a:t>solutions (sol#2, sol#22) addressing key issue #</a:t>
            </a:r>
            <a:r>
              <a:rPr lang="en-GB" altLang="zh-CN" sz="1800" dirty="0" smtClean="0"/>
              <a:t>3</a:t>
            </a:r>
          </a:p>
          <a:p>
            <a:pPr lvl="1"/>
            <a:r>
              <a:rPr lang="en-GB" altLang="zh-CN" sz="1200" dirty="0"/>
              <a:t>Sol#2 proposes to enhance </a:t>
            </a:r>
            <a:r>
              <a:rPr lang="en-GB" altLang="zh-CN" sz="1200" b="1" dirty="0"/>
              <a:t>NEF service (either a new NEF service or existing NEF service) </a:t>
            </a:r>
            <a:r>
              <a:rPr lang="en-GB" altLang="zh-CN" sz="1200" dirty="0"/>
              <a:t>to support provisioning of traffic characteristics (Transfer interval, Data volume per cycle time, Average and peak data rates, Silence time interval, </a:t>
            </a:r>
            <a:r>
              <a:rPr lang="en-GB" altLang="zh-CN" sz="1200" b="1" dirty="0"/>
              <a:t>PDU Session Type</a:t>
            </a:r>
            <a:r>
              <a:rPr lang="en-GB" altLang="zh-CN" sz="1200" dirty="0"/>
              <a:t>) and monitoring of performance characteristics (End-to-end latency, Service bit rate, Packet error </a:t>
            </a:r>
            <a:r>
              <a:rPr lang="en-GB" altLang="zh-CN" sz="1200" dirty="0" smtClean="0"/>
              <a:t>rate). </a:t>
            </a:r>
            <a:r>
              <a:rPr lang="en-GB" altLang="zh-CN" sz="1200" dirty="0"/>
              <a:t>Moreover it supports either AF to handle request for </a:t>
            </a:r>
            <a:r>
              <a:rPr lang="en-GB" altLang="zh-CN" sz="1200" b="1" dirty="0"/>
              <a:t>UE-to-UE traffic</a:t>
            </a:r>
            <a:r>
              <a:rPr lang="en-GB" altLang="zh-CN" sz="1200" dirty="0"/>
              <a:t>.</a:t>
            </a:r>
            <a:endParaRPr lang="en-GB" altLang="zh-CN" sz="1200" dirty="0" smtClean="0"/>
          </a:p>
          <a:p>
            <a:pPr lvl="1"/>
            <a:r>
              <a:rPr lang="en-GB" altLang="zh-CN" sz="1200" dirty="0"/>
              <a:t>Sol#22 proposes to enhance NEF </a:t>
            </a:r>
            <a:r>
              <a:rPr lang="en-GB" altLang="zh-CN" sz="1200" dirty="0" smtClean="0"/>
              <a:t>Service Parameter </a:t>
            </a:r>
            <a:r>
              <a:rPr lang="en-GB" altLang="zh-CN" sz="1200" dirty="0"/>
              <a:t>service</a:t>
            </a:r>
            <a:r>
              <a:rPr lang="en-GB" altLang="zh-CN" sz="1200" dirty="0" smtClean="0"/>
              <a:t> </a:t>
            </a:r>
            <a:r>
              <a:rPr lang="en-GB" altLang="zh-CN" sz="1200" dirty="0"/>
              <a:t>to support provisioning of traffic characteristics (GBR, MBR and validity time) </a:t>
            </a:r>
            <a:r>
              <a:rPr lang="en-GB" altLang="zh-CN" sz="1200" dirty="0" smtClean="0"/>
              <a:t>as application data </a:t>
            </a:r>
            <a:r>
              <a:rPr lang="en-US" altLang="zh-CN" sz="1200" dirty="0" smtClean="0"/>
              <a:t>at UDR </a:t>
            </a:r>
            <a:r>
              <a:rPr lang="en-GB" altLang="zh-CN" sz="1200" dirty="0" smtClean="0"/>
              <a:t>and </a:t>
            </a:r>
            <a:r>
              <a:rPr lang="en-GB" altLang="zh-CN" sz="1200" dirty="0"/>
              <a:t>PCF will receive those traffic characteristics for making policy decision. And it proposes to enhance NEF analytics exposure service for monitoring of performance characteristics</a:t>
            </a:r>
            <a:r>
              <a:rPr lang="en-GB" altLang="zh-CN" sz="1200" dirty="0" smtClean="0"/>
              <a:t>.</a:t>
            </a:r>
            <a:r>
              <a:rPr lang="en-GB" altLang="zh-CN" sz="1200" dirty="0"/>
              <a:t> </a:t>
            </a:r>
            <a:r>
              <a:rPr lang="en-GB" altLang="zh-CN" sz="1200" dirty="0" smtClean="0"/>
              <a:t>This solution </a:t>
            </a:r>
            <a:r>
              <a:rPr lang="en-GB" altLang="zh-CN" sz="1200" b="1" dirty="0"/>
              <a:t>does not address the provisioning of PDU Session Type and UE-UE traffic</a:t>
            </a:r>
            <a:r>
              <a:rPr lang="en-GB" altLang="zh-CN" sz="1200" dirty="0"/>
              <a:t>. Additionally, it relies on </a:t>
            </a:r>
            <a:r>
              <a:rPr lang="en-GB" altLang="zh-CN" sz="1200" b="1" dirty="0"/>
              <a:t>NWDAF </a:t>
            </a:r>
            <a:r>
              <a:rPr lang="en-GB" altLang="zh-CN" sz="1200" b="1" dirty="0" smtClean="0"/>
              <a:t>analytics (i.e. </a:t>
            </a:r>
            <a:r>
              <a:rPr lang="en-GB" altLang="zh-CN" sz="1200" b="1" dirty="0"/>
              <a:t>DN service performance </a:t>
            </a:r>
            <a:r>
              <a:rPr lang="en-GB" altLang="zh-CN" sz="1200" b="1" dirty="0" smtClean="0"/>
              <a:t>statistics, </a:t>
            </a:r>
            <a:r>
              <a:rPr lang="en-GB" altLang="zh-CN" sz="1200" b="1" dirty="0"/>
              <a:t>UE Communication Statistics</a:t>
            </a:r>
            <a:r>
              <a:rPr lang="en-GB" altLang="zh-CN" sz="1200" b="1" dirty="0" smtClean="0"/>
              <a:t>) </a:t>
            </a:r>
            <a:r>
              <a:rPr lang="en-GB" altLang="zh-CN" sz="1200" b="1" dirty="0"/>
              <a:t>that </a:t>
            </a:r>
            <a:r>
              <a:rPr lang="en-GB" altLang="zh-CN" sz="1200" b="1" dirty="0" smtClean="0"/>
              <a:t>can not </a:t>
            </a:r>
            <a:r>
              <a:rPr lang="en-GB" altLang="zh-CN" sz="1200" b="1" dirty="0"/>
              <a:t>support monitoring of end-to-end latency, service bit rate and packet error rate</a:t>
            </a:r>
            <a:r>
              <a:rPr lang="en-GB" altLang="zh-CN" sz="1200" dirty="0"/>
              <a:t>.</a:t>
            </a:r>
            <a:r>
              <a:rPr lang="en-GB" altLang="zh-CN" sz="1200" dirty="0" smtClean="0"/>
              <a:t>  </a:t>
            </a:r>
            <a:endParaRPr lang="zh-CN" altLang="en-US" sz="1200" dirty="0"/>
          </a:p>
        </p:txBody>
      </p:sp>
      <p:sp>
        <p:nvSpPr>
          <p:cNvPr id="7" name="内容占位符 2"/>
          <p:cNvSpPr txBox="1">
            <a:spLocks/>
          </p:cNvSpPr>
          <p:nvPr/>
        </p:nvSpPr>
        <p:spPr bwMode="auto">
          <a:xfrm>
            <a:off x="219737" y="3523785"/>
            <a:ext cx="11752525" cy="2832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zh-CN" sz="1400" dirty="0"/>
              <a:t>A new NEF service will be introduced to support provisioning of traffic characteristics and monitoring of performance characteristics for a group</a:t>
            </a:r>
            <a:r>
              <a:rPr lang="en-GB" altLang="zh-CN" sz="1400" dirty="0" smtClean="0"/>
              <a:t>. </a:t>
            </a:r>
            <a:r>
              <a:rPr lang="en-GB" altLang="zh-CN" sz="1400" dirty="0"/>
              <a:t>TSCTSF maps the </a:t>
            </a:r>
            <a:r>
              <a:rPr lang="en-US" altLang="zh-CN" sz="1400" dirty="0"/>
              <a:t>information</a:t>
            </a:r>
            <a:r>
              <a:rPr lang="en-GB" altLang="zh-CN" sz="1400" dirty="0"/>
              <a:t> targeting to a group to information targeting to each group </a:t>
            </a:r>
            <a:r>
              <a:rPr lang="en-GB" altLang="zh-CN" sz="1400" dirty="0" smtClean="0"/>
              <a:t>member.</a:t>
            </a:r>
            <a:endParaRPr lang="en-GB" altLang="zh-CN" sz="1400" dirty="0"/>
          </a:p>
          <a:p>
            <a:r>
              <a:rPr lang="en-GB" altLang="zh-CN" sz="1400" dirty="0" smtClean="0">
                <a:solidFill>
                  <a:srgbClr val="FF0000"/>
                </a:solidFill>
              </a:rPr>
              <a:t>OPEN: The </a:t>
            </a:r>
            <a:r>
              <a:rPr lang="en-GB" altLang="zh-CN" sz="1400" dirty="0">
                <a:solidFill>
                  <a:srgbClr val="FF0000"/>
                </a:solidFill>
              </a:rPr>
              <a:t>AF is responsible to handle request for UE-to-UE </a:t>
            </a:r>
            <a:r>
              <a:rPr lang="en-GB" altLang="zh-CN" sz="1400" dirty="0" smtClean="0">
                <a:solidFill>
                  <a:srgbClr val="FF0000"/>
                </a:solidFill>
              </a:rPr>
              <a:t>traffic </a:t>
            </a:r>
            <a:r>
              <a:rPr lang="en-GB" altLang="zh-CN" sz="1400" dirty="0">
                <a:solidFill>
                  <a:srgbClr val="FF0000"/>
                </a:solidFill>
              </a:rPr>
              <a:t>i.e. </a:t>
            </a:r>
            <a:r>
              <a:rPr lang="en-GB" altLang="zh-CN" sz="1400" dirty="0" smtClean="0">
                <a:solidFill>
                  <a:srgbClr val="FF0000"/>
                </a:solidFill>
              </a:rPr>
              <a:t>initial QoS division and updated QoS division</a:t>
            </a:r>
          </a:p>
          <a:p>
            <a:r>
              <a:rPr lang="en-US" altLang="zh-CN" sz="1400" dirty="0" smtClean="0"/>
              <a:t>Way Forward: The AF </a:t>
            </a:r>
            <a:r>
              <a:rPr lang="en-GB" altLang="zh-CN" sz="1400" dirty="0" smtClean="0"/>
              <a:t>can support requesting 5G ACIA </a:t>
            </a:r>
            <a:r>
              <a:rPr lang="en-US" altLang="zh-CN" sz="1400" dirty="0" smtClean="0"/>
              <a:t>paras </a:t>
            </a:r>
            <a:r>
              <a:rPr lang="en-GB" altLang="zh-CN" sz="1400" dirty="0" smtClean="0"/>
              <a:t>using 5QS parameters:</a:t>
            </a:r>
          </a:p>
          <a:p>
            <a:pPr lvl="1"/>
            <a:r>
              <a:rPr lang="en-GB" altLang="zh-CN" sz="1000" dirty="0" smtClean="0">
                <a:solidFill>
                  <a:srgbClr val="FF0000"/>
                </a:solidFill>
              </a:rPr>
              <a:t>OPEN</a:t>
            </a:r>
            <a:r>
              <a:rPr lang="zh-CN" altLang="en-US" sz="1000" dirty="0" smtClean="0">
                <a:solidFill>
                  <a:srgbClr val="FF0000"/>
                </a:solidFill>
              </a:rPr>
              <a:t>：</a:t>
            </a:r>
            <a:r>
              <a:rPr lang="en-GB" altLang="zh-CN" sz="1000" dirty="0" smtClean="0">
                <a:solidFill>
                  <a:srgbClr val="FF0000"/>
                </a:solidFill>
              </a:rPr>
              <a:t>Silence </a:t>
            </a:r>
            <a:r>
              <a:rPr lang="en-GB" altLang="zh-CN" sz="1000" dirty="0">
                <a:solidFill>
                  <a:srgbClr val="FF0000"/>
                </a:solidFill>
              </a:rPr>
              <a:t>time interval </a:t>
            </a:r>
            <a:r>
              <a:rPr lang="en-GB" altLang="zh-CN" sz="1000" dirty="0" smtClean="0">
                <a:solidFill>
                  <a:srgbClr val="FF0000"/>
                </a:solidFill>
              </a:rPr>
              <a:t>: validity </a:t>
            </a:r>
            <a:r>
              <a:rPr lang="en-GB" altLang="zh-CN" sz="1000" dirty="0">
                <a:solidFill>
                  <a:srgbClr val="FF0000"/>
                </a:solidFill>
              </a:rPr>
              <a:t>time or invalidity time (start-time, end-time);</a:t>
            </a:r>
            <a:endParaRPr lang="en-GB" altLang="zh-CN" sz="1000" dirty="0" smtClean="0">
              <a:solidFill>
                <a:srgbClr val="FF0000"/>
              </a:solidFill>
            </a:endParaRPr>
          </a:p>
          <a:p>
            <a:r>
              <a:rPr lang="en-GB" altLang="zh-CN" sz="1400" dirty="0">
                <a:solidFill>
                  <a:srgbClr val="FF0000"/>
                </a:solidFill>
              </a:rPr>
              <a:t>OPEN: </a:t>
            </a:r>
            <a:r>
              <a:rPr lang="en-GB" altLang="zh-CN" sz="1400" dirty="0" smtClean="0">
                <a:solidFill>
                  <a:srgbClr val="FF0000"/>
                </a:solidFill>
              </a:rPr>
              <a:t>The QoS </a:t>
            </a:r>
            <a:r>
              <a:rPr lang="en-GB" altLang="zh-CN" sz="1400" dirty="0">
                <a:solidFill>
                  <a:srgbClr val="FF0000"/>
                </a:solidFill>
              </a:rPr>
              <a:t>and policy framework is used as basis for parameter </a:t>
            </a:r>
            <a:r>
              <a:rPr lang="en-GB" altLang="zh-CN" sz="1400" dirty="0" smtClean="0">
                <a:solidFill>
                  <a:srgbClr val="FF0000"/>
                </a:solidFill>
              </a:rPr>
              <a:t>enforcement; </a:t>
            </a:r>
            <a:r>
              <a:rPr lang="en-GB" altLang="zh-CN" sz="1400" dirty="0">
                <a:solidFill>
                  <a:srgbClr val="FF0000"/>
                </a:solidFill>
              </a:rPr>
              <a:t>QoS Notification Control </a:t>
            </a:r>
            <a:r>
              <a:rPr lang="en-GB" altLang="zh-CN" sz="1400" dirty="0" smtClean="0">
                <a:solidFill>
                  <a:srgbClr val="FF0000"/>
                </a:solidFill>
              </a:rPr>
              <a:t>can be used for monitoring on </a:t>
            </a:r>
            <a:r>
              <a:rPr lang="en-GB" altLang="zh-CN" sz="1400" dirty="0">
                <a:solidFill>
                  <a:srgbClr val="FF0000"/>
                </a:solidFill>
              </a:rPr>
              <a:t>a specific performance </a:t>
            </a:r>
            <a:r>
              <a:rPr lang="en-GB" altLang="zh-CN" sz="1400" dirty="0" smtClean="0">
                <a:solidFill>
                  <a:srgbClr val="FF0000"/>
                </a:solidFill>
              </a:rPr>
              <a:t>characteristic (i.e. GBR, PDB, PER)</a:t>
            </a:r>
          </a:p>
          <a:p>
            <a:pPr lvl="1"/>
            <a:r>
              <a:rPr lang="en-US" altLang="zh-CN" sz="1000" dirty="0" smtClean="0">
                <a:solidFill>
                  <a:srgbClr val="FF0000"/>
                </a:solidFill>
              </a:rPr>
              <a:t>Alternative </a:t>
            </a:r>
            <a:r>
              <a:rPr lang="en-US" altLang="zh-CN" sz="1000" dirty="0" err="1" smtClean="0">
                <a:solidFill>
                  <a:srgbClr val="FF0000"/>
                </a:solidFill>
              </a:rPr>
              <a:t>QoS</a:t>
            </a:r>
            <a:r>
              <a:rPr lang="en-US" altLang="zh-CN" sz="1000" dirty="0" smtClean="0">
                <a:solidFill>
                  <a:srgbClr val="FF0000"/>
                </a:solidFill>
              </a:rPr>
              <a:t>?</a:t>
            </a:r>
            <a:endParaRPr lang="en-GB" altLang="zh-CN" sz="1000" dirty="0" smtClean="0">
              <a:solidFill>
                <a:srgbClr val="FF0000"/>
              </a:solidFill>
            </a:endParaRPr>
          </a:p>
          <a:p>
            <a:r>
              <a:rPr lang="en-GB" altLang="zh-CN" sz="1400" dirty="0" smtClean="0"/>
              <a:t>1) PDU </a:t>
            </a:r>
            <a:r>
              <a:rPr lang="en-GB" altLang="zh-CN" sz="1400" dirty="0"/>
              <a:t>Session Release COMMAND for re-establishment of the PDU Session and </a:t>
            </a:r>
            <a:r>
              <a:rPr lang="en-GB" altLang="zh-CN" sz="1400" dirty="0" smtClean="0"/>
              <a:t>2) URSP </a:t>
            </a:r>
            <a:r>
              <a:rPr lang="en-GB" altLang="zh-CN" sz="1400" dirty="0"/>
              <a:t>rules for the highest priority PDU Session Type of a group are used to change PDU Session Type of the PDU Session targeting the group </a:t>
            </a:r>
            <a:r>
              <a:rPr lang="en-GB" altLang="zh-CN" sz="1400" dirty="0" smtClean="0"/>
              <a:t>for each group member in a group</a:t>
            </a:r>
          </a:p>
          <a:p>
            <a:r>
              <a:rPr lang="en-GB" altLang="zh-CN" sz="1400" dirty="0" smtClean="0">
                <a:solidFill>
                  <a:srgbClr val="FF0000"/>
                </a:solidFill>
              </a:rPr>
              <a:t>Open Issue: monitoring for </a:t>
            </a:r>
            <a:r>
              <a:rPr lang="en-GB" altLang="zh-CN" sz="1400" dirty="0">
                <a:solidFill>
                  <a:srgbClr val="FF0000"/>
                </a:solidFill>
              </a:rPr>
              <a:t>communication service availability, communication service </a:t>
            </a:r>
            <a:r>
              <a:rPr lang="en-GB" altLang="zh-CN" sz="1400" dirty="0" smtClean="0">
                <a:solidFill>
                  <a:srgbClr val="FF0000"/>
                </a:solidFill>
              </a:rPr>
              <a:t>reliability.</a:t>
            </a:r>
            <a:endParaRPr lang="zh-CN" altLang="zh-CN" sz="1400" dirty="0">
              <a:solidFill>
                <a:srgbClr val="FF0000"/>
              </a:solidFill>
            </a:endParaRPr>
          </a:p>
          <a:p>
            <a:endParaRPr lang="en-GB" altLang="zh-CN" sz="1400" dirty="0" smtClean="0"/>
          </a:p>
        </p:txBody>
      </p:sp>
    </p:spTree>
    <p:extLst>
      <p:ext uri="{BB962C8B-B14F-4D97-AF65-F5344CB8AC3E}">
        <p14:creationId xmlns:p14="http://schemas.microsoft.com/office/powerpoint/2010/main" val="3961748995"/>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Key Issue #4</a:t>
            </a:r>
            <a:endParaRPr lang="zh-CN" altLang="en-US" dirty="0"/>
          </a:p>
        </p:txBody>
      </p:sp>
      <p:sp>
        <p:nvSpPr>
          <p:cNvPr id="3" name="内容占位符 2"/>
          <p:cNvSpPr>
            <a:spLocks noGrp="1"/>
          </p:cNvSpPr>
          <p:nvPr>
            <p:ph idx="1"/>
          </p:nvPr>
        </p:nvSpPr>
        <p:spPr>
          <a:xfrm>
            <a:off x="838200" y="1825625"/>
            <a:ext cx="10515600" cy="538434"/>
          </a:xfrm>
        </p:spPr>
        <p:txBody>
          <a:bodyPr/>
          <a:lstStyle/>
          <a:p>
            <a:r>
              <a:rPr lang="en-GB" altLang="zh-CN" sz="1800" dirty="0"/>
              <a:t>6 solutions (sol#3, sol#4, sol#5, sol#16, sol#19, and sol#20)</a:t>
            </a:r>
            <a:endParaRPr lang="zh-CN" altLang="en-US" sz="1800" dirty="0"/>
          </a:p>
        </p:txBody>
      </p:sp>
      <p:graphicFrame>
        <p:nvGraphicFramePr>
          <p:cNvPr id="4" name="表格 3"/>
          <p:cNvGraphicFramePr>
            <a:graphicFrameLocks noGrp="1"/>
          </p:cNvGraphicFramePr>
          <p:nvPr>
            <p:extLst>
              <p:ext uri="{D42A27DB-BD31-4B8C-83A1-F6EECF244321}">
                <p14:modId xmlns:p14="http://schemas.microsoft.com/office/powerpoint/2010/main" val="2343648972"/>
              </p:ext>
            </p:extLst>
          </p:nvPr>
        </p:nvGraphicFramePr>
        <p:xfrm>
          <a:off x="408877" y="2094842"/>
          <a:ext cx="11111262" cy="2633205"/>
        </p:xfrm>
        <a:graphic>
          <a:graphicData uri="http://schemas.openxmlformats.org/drawingml/2006/table">
            <a:tbl>
              <a:tblPr firstRow="1" firstCol="1" lastRow="1" lastCol="1" bandRow="1" bandCol="1"/>
              <a:tblGrid>
                <a:gridCol w="877231">
                  <a:extLst>
                    <a:ext uri="{9D8B030D-6E8A-4147-A177-3AD203B41FA5}">
                      <a16:colId xmlns:a16="http://schemas.microsoft.com/office/drawing/2014/main" xmlns="" val="20000"/>
                    </a:ext>
                  </a:extLst>
                </a:gridCol>
                <a:gridCol w="3724507">
                  <a:extLst>
                    <a:ext uri="{9D8B030D-6E8A-4147-A177-3AD203B41FA5}">
                      <a16:colId xmlns:a16="http://schemas.microsoft.com/office/drawing/2014/main" xmlns="" val="20001"/>
                    </a:ext>
                  </a:extLst>
                </a:gridCol>
                <a:gridCol w="4859233">
                  <a:extLst>
                    <a:ext uri="{9D8B030D-6E8A-4147-A177-3AD203B41FA5}">
                      <a16:colId xmlns:a16="http://schemas.microsoft.com/office/drawing/2014/main" xmlns="" val="20002"/>
                    </a:ext>
                  </a:extLst>
                </a:gridCol>
                <a:gridCol w="727986">
                  <a:extLst>
                    <a:ext uri="{9D8B030D-6E8A-4147-A177-3AD203B41FA5}">
                      <a16:colId xmlns:a16="http://schemas.microsoft.com/office/drawing/2014/main" xmlns="" val="20003"/>
                    </a:ext>
                  </a:extLst>
                </a:gridCol>
                <a:gridCol w="922305">
                  <a:extLst>
                    <a:ext uri="{9D8B030D-6E8A-4147-A177-3AD203B41FA5}">
                      <a16:colId xmlns:a16="http://schemas.microsoft.com/office/drawing/2014/main" xmlns="" val="20004"/>
                    </a:ext>
                  </a:extLst>
                </a:gridCol>
              </a:tblGrid>
              <a:tr h="137085">
                <a:tc>
                  <a:txBody>
                    <a:bodyPr/>
                    <a:lstStyle/>
                    <a:p>
                      <a:pPr algn="ctr" hangingPunct="0">
                        <a:spcAft>
                          <a:spcPts val="0"/>
                        </a:spcAft>
                      </a:pPr>
                      <a:r>
                        <a:rPr lang="en-GB" sz="1000" b="1"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Objectives</a:t>
                      </a:r>
                      <a:endParaRPr lang="zh-CN" sz="10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000" b="1">
                          <a:solidFill>
                            <a:srgbClr val="000000"/>
                          </a:solidFill>
                          <a:effectLst/>
                          <a:latin typeface="Arial" panose="020B0604020202020204" pitchFamily="34" charset="0"/>
                          <a:ea typeface="宋体" panose="02010600030101010101" pitchFamily="2" charset="-122"/>
                          <a:cs typeface="Times New Roman" panose="02020603050405020304" pitchFamily="18" charset="0"/>
                        </a:rPr>
                        <a:t>Principles</a:t>
                      </a:r>
                      <a:endParaRPr lang="zh-CN" sz="10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0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Impacts</a:t>
                      </a:r>
                      <a:endParaRPr lang="zh-CN" sz="10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0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Pros/Cons</a:t>
                      </a:r>
                      <a:endParaRPr lang="zh-CN" sz="10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0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Solution</a:t>
                      </a:r>
                      <a:endParaRPr lang="zh-CN" sz="10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22470">
                <a:tc rowSpan="3">
                  <a:txBody>
                    <a:bodyPr/>
                    <a:lstStyle/>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Serving SMF selection</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All the SMF serving the same 5G VN group belongs to a </a:t>
                      </a:r>
                      <a:r>
                        <a:rPr lang="en-GB" sz="10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single SMF set</a:t>
                      </a:r>
                      <a:endParaRPr lang="zh-CN" sz="10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x-none"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AMF/NRF</a:t>
                      </a:r>
                      <a:r>
                        <a:rPr lang="en-GB"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 support </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to select the same SMF set for each 5G VN </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group</a:t>
                      </a:r>
                      <a:r>
                        <a:rPr lang="en-GB" sz="10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sol#3, </a:t>
                      </a:r>
                      <a:r>
                        <a:rPr lang="en-GB" sz="1000" dirty="0">
                          <a:solidFill>
                            <a:srgbClr val="FF0000"/>
                          </a:solidFill>
                          <a:effectLst/>
                          <a:latin typeface="Arial" panose="020B0604020202020204" pitchFamily="34" charset="0"/>
                          <a:ea typeface="Malgun Gothic" panose="020B0503020000020004" pitchFamily="34" charset="-127"/>
                          <a:cs typeface="Times New Roman" panose="02020603050405020304" pitchFamily="18" charset="0"/>
                        </a:rPr>
                        <a:t>sol16</a:t>
                      </a:r>
                      <a:endParaRPr lang="zh-CN" sz="1000" dirty="0">
                        <a:solidFill>
                          <a:srgbClr val="FF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22470">
                <a:tc vMerge="1">
                  <a:txBody>
                    <a:bodyPr/>
                    <a:lstStyle/>
                    <a:p>
                      <a:endParaRPr lang="zh-CN" altLang="en-US"/>
                    </a:p>
                  </a:txBody>
                  <a:tcPr/>
                </a:tc>
                <a:tc>
                  <a:txBody>
                    <a:bodyPr/>
                    <a:lstStyle/>
                    <a:p>
                      <a:pPr marL="171450" indent="-171450" hangingPunct="0">
                        <a:spcAft>
                          <a:spcPts val="0"/>
                        </a:spcAft>
                        <a:buFont typeface="Arial" panose="020B0604020202020204" pitchFamily="34" charset="0"/>
                        <a:buChar char="•"/>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All the SMF serving the same 5G VN group can belong to </a:t>
                      </a:r>
                      <a:r>
                        <a:rPr lang="en-GB" sz="10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different SMF sets</a:t>
                      </a:r>
                      <a:endParaRPr lang="zh-CN" sz="10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x-none"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NRF or GSMF</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supports SMF discovery using serving VN ID.</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x-none" sz="1000" dirty="0" smtClean="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SMF</a:t>
                      </a:r>
                      <a:r>
                        <a:rPr lang="x-none"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 Update/Register serving VN ID to NRF GSMF.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sol#4, </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sol#5, </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sol#19, </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sol#20, </a:t>
                      </a:r>
                      <a:r>
                        <a:rPr lang="en-GB" altLang="zh-CN" sz="1000" dirty="0" smtClean="0">
                          <a:solidFill>
                            <a:srgbClr val="FF0000"/>
                          </a:solidFill>
                          <a:effectLst/>
                          <a:latin typeface="Arial" panose="020B0604020202020204" pitchFamily="34" charset="0"/>
                          <a:ea typeface="Malgun Gothic" panose="020B0503020000020004" pitchFamily="34" charset="-127"/>
                          <a:cs typeface="Times New Roman" panose="02020603050405020304" pitchFamily="18" charset="0"/>
                        </a:rPr>
                        <a:t>sol16</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481935">
                <a:tc vMerge="1">
                  <a:txBody>
                    <a:bodyPr/>
                    <a:lstStyle/>
                    <a:p>
                      <a:endParaRPr lang="zh-CN" altLang="en-US"/>
                    </a:p>
                  </a:txBody>
                  <a:tcPr/>
                </a:tc>
                <a:tc>
                  <a:txBody>
                    <a:bodyPr/>
                    <a:lstStyle/>
                    <a:p>
                      <a:pPr marL="171450" indent="-171450" hangingPunct="0">
                        <a:spcAft>
                          <a:spcPts val="0"/>
                        </a:spcAft>
                        <a:buFont typeface="Arial" panose="020B0604020202020204" pitchFamily="34" charset="0"/>
                        <a:buChar char="•"/>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Introduce the </a:t>
                      </a:r>
                      <a:r>
                        <a:rPr lang="en-US" sz="10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Single-SMF indicator</a:t>
                      </a:r>
                      <a:r>
                        <a:rPr lang="en-GB" sz="10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as part of the group data in group subscription data so the SMF can be informed that whether this 5G VN group needs multiple SMFs</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x-none"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AF/NEF/UDM/UDR: support </a:t>
                      </a:r>
                      <a:r>
                        <a:rPr lang="en-US"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Single-SMF indicator when defining the 5G VN group.</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en-US"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SMF</a:t>
                      </a:r>
                      <a:r>
                        <a:rPr lang="en-US"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handle the Single-SMF indicator in the received 5G VN group data.</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sol#19</a:t>
                      </a:r>
                      <a:endParaRPr lang="zh-CN" sz="10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685423">
                <a:tc rowSpan="2">
                  <a:txBody>
                    <a:bodyPr/>
                    <a:lstStyle/>
                    <a:p>
                      <a:pPr hangingPunct="0">
                        <a:spcAft>
                          <a:spcPts val="0"/>
                        </a:spcAft>
                      </a:pPr>
                      <a:r>
                        <a:rPr lang="en-GB" sz="10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Connection of PSA UPFs</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N19 tunnels between UPFs controlled by SMFs in </a:t>
                      </a:r>
                      <a:r>
                        <a:rPr lang="en-GB" sz="1000" b="1"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 single SMF</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set are set up.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N6-based forwarding is applied between UPFs controlled by SMFs in different SMF sets</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b="1"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Local switching at I-UPF </a:t>
                      </a:r>
                      <a:r>
                        <a:rPr lang="en-GB" sz="10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as instructed by A-SMF is applied.</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x-none"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SMF: Implementation dependant signalling can be used between SMF(s) that are part of a SMF set e.g. based on an implementation choice SMF(s) within the set can </a:t>
                      </a:r>
                      <a:r>
                        <a:rPr lang="en-US" sz="1000" dirty="0" smtClean="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s</a:t>
                      </a:r>
                      <a:r>
                        <a:rPr lang="x-none" sz="1000" dirty="0" smtClean="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elect </a:t>
                      </a:r>
                      <a:r>
                        <a:rPr lang="x-none"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one SMF to control the N19 configuration.</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UPF: Support of VPN solution towards N6, e.g. to act as Provider Edge router in IP/E VPN solution based on IETF RFCs.</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sol#3</a:t>
                      </a:r>
                      <a:r>
                        <a:rPr lang="en-GB" sz="1000" dirty="0">
                          <a:solidFill>
                            <a:srgbClr val="FF0000"/>
                          </a:solidFill>
                          <a:effectLst/>
                          <a:latin typeface="Arial" panose="020B0604020202020204" pitchFamily="34" charset="0"/>
                          <a:ea typeface="等线" panose="02010600030101010101" pitchFamily="2" charset="-122"/>
                          <a:cs typeface="Times New Roman" panose="02020603050405020304" pitchFamily="18" charset="0"/>
                        </a:rPr>
                        <a:t>, sol#16</a:t>
                      </a:r>
                      <a:endParaRPr lang="zh-CN" sz="1000" dirty="0">
                        <a:solidFill>
                          <a:srgbClr val="FF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411254">
                <a:tc vMerge="1">
                  <a:txBody>
                    <a:bodyPr/>
                    <a:lstStyle/>
                    <a:p>
                      <a:endParaRPr lang="zh-CN" altLang="en-US"/>
                    </a:p>
                  </a:txBody>
                  <a:tcPr/>
                </a:tc>
                <a:tc>
                  <a:txBody>
                    <a:bodyPr/>
                    <a:lstStyle/>
                    <a:p>
                      <a:pPr marL="171450" indent="-171450" hangingPunct="0">
                        <a:spcAft>
                          <a:spcPts val="0"/>
                        </a:spcAft>
                        <a:buFont typeface="Arial" panose="020B0604020202020204" pitchFamily="34" charset="0"/>
                        <a:buChar char="•"/>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N19 tunnels between UPFs controlled by SMFs in </a:t>
                      </a:r>
                      <a:r>
                        <a:rPr lang="en-GB" sz="10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either the same SMF set or different SMF sets</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are set up.</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SMF: two SMFs interact with each other to establish N19 tunnels directly or indirectly via GSMF/relay-SMF.</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UPF: two UPFs exchange data via N19 or via relay-UPF.</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sol#4, </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sol#5 sol#19, </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sol#20,</a:t>
                      </a:r>
                      <a:r>
                        <a:rPr lang="en-GB" altLang="zh-CN" sz="1000" dirty="0" smtClean="0">
                          <a:solidFill>
                            <a:srgbClr val="FF0000"/>
                          </a:solidFill>
                          <a:effectLst/>
                          <a:latin typeface="Arial" panose="020B0604020202020204" pitchFamily="34" charset="0"/>
                          <a:ea typeface="Malgun Gothic" panose="020B0503020000020004" pitchFamily="34" charset="-127"/>
                          <a:cs typeface="Times New Roman" panose="02020603050405020304" pitchFamily="18" charset="0"/>
                        </a:rPr>
                        <a:t> sol16</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sp>
        <p:nvSpPr>
          <p:cNvPr id="5" name="内容占位符 2"/>
          <p:cNvSpPr txBox="1">
            <a:spLocks/>
          </p:cNvSpPr>
          <p:nvPr/>
        </p:nvSpPr>
        <p:spPr bwMode="auto">
          <a:xfrm>
            <a:off x="108224" y="4728047"/>
            <a:ext cx="12083776" cy="1638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zh-CN" sz="1000" dirty="0" smtClean="0"/>
              <a:t>Way Forward: The </a:t>
            </a:r>
            <a:r>
              <a:rPr lang="en-GB" altLang="zh-CN" sz="1000" dirty="0"/>
              <a:t>multiple SMFs serving the same 5G VN group can belong to a single SMF Set or different SMF Sets. </a:t>
            </a:r>
          </a:p>
          <a:p>
            <a:r>
              <a:rPr lang="en-GB" altLang="zh-CN" sz="1000" dirty="0" smtClean="0">
                <a:solidFill>
                  <a:srgbClr val="FF0000"/>
                </a:solidFill>
              </a:rPr>
              <a:t>OPEN: GSMF </a:t>
            </a:r>
            <a:r>
              <a:rPr lang="en-GB" altLang="zh-CN" sz="1000" dirty="0">
                <a:solidFill>
                  <a:srgbClr val="FF0000"/>
                </a:solidFill>
              </a:rPr>
              <a:t>(can collocate with </a:t>
            </a:r>
            <a:r>
              <a:rPr lang="en-GB" altLang="zh-CN" sz="1000" dirty="0" smtClean="0">
                <a:solidFill>
                  <a:srgbClr val="FF0000"/>
                </a:solidFill>
              </a:rPr>
              <a:t>existing NF e.g. NRF, UDM) </a:t>
            </a:r>
            <a:r>
              <a:rPr lang="en-GB" altLang="zh-CN" sz="1000" dirty="0">
                <a:solidFill>
                  <a:srgbClr val="FF0000"/>
                </a:solidFill>
              </a:rPr>
              <a:t>is used for discovery and registration of SMFs serving a 5G VN </a:t>
            </a:r>
            <a:r>
              <a:rPr lang="en-GB" altLang="zh-CN" sz="1000" dirty="0" smtClean="0">
                <a:solidFill>
                  <a:srgbClr val="FF0000"/>
                </a:solidFill>
              </a:rPr>
              <a:t>group</a:t>
            </a:r>
            <a:r>
              <a:rPr lang="en-US" altLang="zh-CN" sz="1000" dirty="0" smtClean="0">
                <a:solidFill>
                  <a:srgbClr val="FF0000"/>
                </a:solidFill>
              </a:rPr>
              <a:t>. </a:t>
            </a:r>
          </a:p>
          <a:p>
            <a:r>
              <a:rPr lang="en-GB" altLang="zh-CN" sz="1000" dirty="0">
                <a:solidFill>
                  <a:srgbClr val="FF0000"/>
                </a:solidFill>
              </a:rPr>
              <a:t>OPEN: </a:t>
            </a:r>
            <a:r>
              <a:rPr lang="en-GB" altLang="zh-CN" sz="1000" dirty="0" smtClean="0">
                <a:solidFill>
                  <a:srgbClr val="FF0000"/>
                </a:solidFill>
              </a:rPr>
              <a:t>AF </a:t>
            </a:r>
            <a:r>
              <a:rPr lang="en-GB" altLang="zh-CN" sz="1000" dirty="0">
                <a:solidFill>
                  <a:srgbClr val="FF0000"/>
                </a:solidFill>
              </a:rPr>
              <a:t>can set the Single-SMF indicator for a group to indicate whether multiple-SMFs is needed for this </a:t>
            </a:r>
            <a:r>
              <a:rPr lang="en-GB" altLang="zh-CN" sz="1000" dirty="0" smtClean="0">
                <a:solidFill>
                  <a:srgbClr val="FF0000"/>
                </a:solidFill>
              </a:rPr>
              <a:t>group.</a:t>
            </a:r>
          </a:p>
          <a:p>
            <a:r>
              <a:rPr lang="en-GB" altLang="zh-CN" sz="1000" dirty="0" smtClean="0">
                <a:solidFill>
                  <a:srgbClr val="FF0000"/>
                </a:solidFill>
              </a:rPr>
              <a:t>OPEN: I-UPF </a:t>
            </a:r>
            <a:r>
              <a:rPr lang="en-GB" altLang="zh-CN" sz="1000" dirty="0">
                <a:solidFill>
                  <a:srgbClr val="FF0000"/>
                </a:solidFill>
              </a:rPr>
              <a:t>can support local switching as instructed by </a:t>
            </a:r>
            <a:r>
              <a:rPr lang="en-GB" altLang="zh-CN" sz="1000" dirty="0" smtClean="0">
                <a:solidFill>
                  <a:srgbClr val="FF0000"/>
                </a:solidFill>
              </a:rPr>
              <a:t>A-SMF</a:t>
            </a:r>
          </a:p>
          <a:p>
            <a:r>
              <a:rPr lang="en-GB" altLang="zh-CN" sz="1000" dirty="0">
                <a:solidFill>
                  <a:srgbClr val="FF0000"/>
                </a:solidFill>
              </a:rPr>
              <a:t>OPEN: </a:t>
            </a:r>
            <a:r>
              <a:rPr lang="en-GB" altLang="zh-CN" sz="1000" dirty="0" smtClean="0">
                <a:solidFill>
                  <a:srgbClr val="FF0000"/>
                </a:solidFill>
              </a:rPr>
              <a:t>N19 tunnels between UPFs controlled by different SMFs are set up via SMF interactions and used for traffic forwarding. SMF interactions can occur via Nx interface or via GSMF. The topology of UPFs controlled by different SMFs is determined based on network policies, e.g. Relay-SMF/UPF.</a:t>
            </a:r>
          </a:p>
          <a:p>
            <a:r>
              <a:rPr lang="en-GB" altLang="zh-CN" sz="1000" dirty="0">
                <a:solidFill>
                  <a:srgbClr val="FF0000"/>
                </a:solidFill>
              </a:rPr>
              <a:t>OPEN: </a:t>
            </a:r>
            <a:r>
              <a:rPr lang="en-GB" altLang="zh-CN" sz="1000" dirty="0" smtClean="0">
                <a:solidFill>
                  <a:srgbClr val="FF0000"/>
                </a:solidFill>
              </a:rPr>
              <a:t>N6 </a:t>
            </a:r>
            <a:r>
              <a:rPr lang="en-GB" altLang="zh-CN" sz="1000" dirty="0">
                <a:solidFill>
                  <a:srgbClr val="FF0000"/>
                </a:solidFill>
              </a:rPr>
              <a:t>interface between UPFs controlled by different SMFs can also be used for traffic forwarding using existing/implementation </a:t>
            </a:r>
            <a:r>
              <a:rPr lang="en-GB" altLang="zh-CN" sz="1000" dirty="0" smtClean="0">
                <a:solidFill>
                  <a:srgbClr val="FF0000"/>
                </a:solidFill>
              </a:rPr>
              <a:t>mechanism.</a:t>
            </a:r>
          </a:p>
        </p:txBody>
      </p:sp>
    </p:spTree>
    <p:extLst>
      <p:ext uri="{BB962C8B-B14F-4D97-AF65-F5344CB8AC3E}">
        <p14:creationId xmlns:p14="http://schemas.microsoft.com/office/powerpoint/2010/main" val="3518590244"/>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Key Issue #5</a:t>
            </a:r>
            <a:endParaRPr lang="zh-CN" altLang="en-US" dirty="0"/>
          </a:p>
        </p:txBody>
      </p:sp>
      <p:sp>
        <p:nvSpPr>
          <p:cNvPr id="4" name="内容占位符 2"/>
          <p:cNvSpPr txBox="1">
            <a:spLocks/>
          </p:cNvSpPr>
          <p:nvPr/>
        </p:nvSpPr>
        <p:spPr bwMode="auto">
          <a:xfrm>
            <a:off x="838200" y="1825625"/>
            <a:ext cx="10515600" cy="1854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3"/>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2000" dirty="0" smtClean="0"/>
              <a:t>3 sols: sol#6, sol#7, sol#17</a:t>
            </a:r>
            <a:endParaRPr lang="zh-CN" altLang="en-US" sz="2000" dirty="0" smtClean="0"/>
          </a:p>
          <a:p>
            <a:endParaRPr lang="zh-CN" altLang="en-US" sz="2000"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2164947436"/>
              </p:ext>
            </p:extLst>
          </p:nvPr>
        </p:nvGraphicFramePr>
        <p:xfrm>
          <a:off x="568710" y="2211837"/>
          <a:ext cx="11054575" cy="3080367"/>
        </p:xfrm>
        <a:graphic>
          <a:graphicData uri="http://schemas.openxmlformats.org/drawingml/2006/table">
            <a:tbl>
              <a:tblPr firstRow="1" firstCol="1" lastRow="1" lastCol="1" bandRow="1" bandCol="1"/>
              <a:tblGrid>
                <a:gridCol w="1196897">
                  <a:extLst>
                    <a:ext uri="{9D8B030D-6E8A-4147-A177-3AD203B41FA5}">
                      <a16:colId xmlns:a16="http://schemas.microsoft.com/office/drawing/2014/main" xmlns="" val="20000"/>
                    </a:ext>
                  </a:extLst>
                </a:gridCol>
                <a:gridCol w="5787484">
                  <a:extLst>
                    <a:ext uri="{9D8B030D-6E8A-4147-A177-3AD203B41FA5}">
                      <a16:colId xmlns:a16="http://schemas.microsoft.com/office/drawing/2014/main" xmlns="" val="20001"/>
                    </a:ext>
                  </a:extLst>
                </a:gridCol>
                <a:gridCol w="2509024">
                  <a:extLst>
                    <a:ext uri="{9D8B030D-6E8A-4147-A177-3AD203B41FA5}">
                      <a16:colId xmlns:a16="http://schemas.microsoft.com/office/drawing/2014/main" xmlns="" val="20002"/>
                    </a:ext>
                  </a:extLst>
                </a:gridCol>
                <a:gridCol w="847492">
                  <a:extLst>
                    <a:ext uri="{9D8B030D-6E8A-4147-A177-3AD203B41FA5}">
                      <a16:colId xmlns:a16="http://schemas.microsoft.com/office/drawing/2014/main" xmlns="" val="20003"/>
                    </a:ext>
                  </a:extLst>
                </a:gridCol>
                <a:gridCol w="713678">
                  <a:extLst>
                    <a:ext uri="{9D8B030D-6E8A-4147-A177-3AD203B41FA5}">
                      <a16:colId xmlns:a16="http://schemas.microsoft.com/office/drawing/2014/main" xmlns="" val="20004"/>
                    </a:ext>
                  </a:extLst>
                </a:gridCol>
              </a:tblGrid>
              <a:tr h="141770">
                <a:tc>
                  <a:txBody>
                    <a:bodyPr/>
                    <a:lstStyle/>
                    <a:p>
                      <a:pPr algn="ctr" hangingPunct="0">
                        <a:spcAft>
                          <a:spcPts val="0"/>
                        </a:spcAft>
                      </a:pPr>
                      <a:r>
                        <a:rPr lang="en-GB" sz="1000" b="1" dirty="0">
                          <a:effectLst/>
                          <a:latin typeface="Arial" panose="020B0604020202020204" pitchFamily="34" charset="0"/>
                          <a:ea typeface="Malgun Gothic" panose="020B0503020000020004" pitchFamily="34" charset="-127"/>
                          <a:cs typeface="Times New Roman" panose="02020603050405020304" pitchFamily="18" charset="0"/>
                        </a:rPr>
                        <a:t>Objectives</a:t>
                      </a:r>
                      <a:endParaRPr lang="zh-CN" sz="10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000" b="1">
                          <a:effectLst/>
                          <a:latin typeface="Arial" panose="020B0604020202020204" pitchFamily="34" charset="0"/>
                          <a:ea typeface="Malgun Gothic" panose="020B0503020000020004" pitchFamily="34" charset="-127"/>
                          <a:cs typeface="Times New Roman" panose="02020603050405020304" pitchFamily="18" charset="0"/>
                        </a:rPr>
                        <a:t>Principles</a:t>
                      </a:r>
                      <a:endParaRPr lang="zh-CN" sz="1000" b="1">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000" b="1">
                          <a:effectLst/>
                          <a:latin typeface="Arial" panose="020B0604020202020204" pitchFamily="34" charset="0"/>
                          <a:ea typeface="Times New Roman" panose="02020603050405020304" pitchFamily="18" charset="0"/>
                          <a:cs typeface="Times New Roman" panose="02020603050405020304" pitchFamily="18" charset="0"/>
                        </a:rPr>
                        <a:t>Impacts</a:t>
                      </a:r>
                      <a:endParaRPr lang="zh-CN" sz="1000" b="1">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000" b="1">
                          <a:effectLst/>
                          <a:latin typeface="Arial" panose="020B0604020202020204" pitchFamily="34" charset="0"/>
                          <a:ea typeface="Times New Roman" panose="02020603050405020304" pitchFamily="18" charset="0"/>
                          <a:cs typeface="Times New Roman" panose="02020603050405020304" pitchFamily="18" charset="0"/>
                        </a:rPr>
                        <a:t>Pros/Cons</a:t>
                      </a:r>
                      <a:endParaRPr lang="zh-CN" sz="1000" b="1">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000" b="1">
                          <a:effectLst/>
                          <a:latin typeface="Arial" panose="020B0604020202020204" pitchFamily="34" charset="0"/>
                          <a:ea typeface="Times New Roman" panose="02020603050405020304" pitchFamily="18" charset="0"/>
                          <a:cs typeface="Times New Roman" panose="02020603050405020304" pitchFamily="18" charset="0"/>
                        </a:rPr>
                        <a:t>Solution</a:t>
                      </a:r>
                      <a:endParaRPr lang="zh-CN" sz="1000" b="1">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47618">
                <a:tc rowSpan="2">
                  <a:txBody>
                    <a:bodyPr/>
                    <a:lstStyle/>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Group communication allowing UE to simultaneously send data to different </a:t>
                      </a:r>
                      <a:r>
                        <a:rPr lang="en-GB" sz="1000" dirty="0" smtClean="0">
                          <a:effectLst/>
                          <a:latin typeface="Arial" panose="020B0604020202020204" pitchFamily="34" charset="0"/>
                          <a:ea typeface="Times New Roman" panose="02020603050405020304" pitchFamily="18" charset="0"/>
                          <a:cs typeface="Times New Roman" panose="02020603050405020304" pitchFamily="18" charset="0"/>
                        </a:rPr>
                        <a:t>groups</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000" dirty="0">
                          <a:effectLst/>
                          <a:latin typeface="Arial" panose="020B0604020202020204" pitchFamily="34" charset="0"/>
                          <a:ea typeface="Malgun Gothic" panose="020B0503020000020004" pitchFamily="34" charset="-127"/>
                          <a:cs typeface="Times New Roman" panose="02020603050405020304" pitchFamily="18" charset="0"/>
                        </a:rPr>
                        <a:t>UE/application </a:t>
                      </a:r>
                      <a:r>
                        <a:rPr lang="en-GB" sz="1000" b="1" dirty="0">
                          <a:effectLst/>
                          <a:latin typeface="Arial" panose="020B0604020202020204" pitchFamily="34" charset="0"/>
                          <a:ea typeface="Malgun Gothic" panose="020B0503020000020004" pitchFamily="34" charset="-127"/>
                          <a:cs typeface="Times New Roman" panose="02020603050405020304" pitchFamily="18" charset="0"/>
                        </a:rPr>
                        <a:t>is capable </a:t>
                      </a:r>
                      <a:r>
                        <a:rPr lang="en-GB" sz="1000" dirty="0">
                          <a:effectLst/>
                          <a:latin typeface="Arial" panose="020B0604020202020204" pitchFamily="34" charset="0"/>
                          <a:ea typeface="Malgun Gothic" panose="020B0503020000020004" pitchFamily="34" charset="-127"/>
                          <a:cs typeface="Times New Roman" panose="02020603050405020304" pitchFamily="18" charset="0"/>
                        </a:rPr>
                        <a:t>to replicate </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multiple copies of the data.</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UE sends each copy to </a:t>
                      </a: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different destination addresses </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corresponding to different groups.</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a:effectLst/>
                          <a:latin typeface="Arial" panose="020B0604020202020204" pitchFamily="34" charset="0"/>
                          <a:ea typeface="等线" panose="02010600030101010101" pitchFamily="2" charset="-122"/>
                          <a:cs typeface="Times New Roman" panose="02020603050405020304" pitchFamily="18" charset="0"/>
                        </a:rPr>
                        <a:t>None</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Pros</a:t>
                      </a:r>
                      <a:r>
                        <a:rPr lang="en-GB" sz="10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Cons</a:t>
                      </a:r>
                      <a:r>
                        <a:rPr lang="en-GB" sz="10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sol#6, sol#17</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503003">
                <a:tc vMerge="1">
                  <a:txBody>
                    <a:bodyPr/>
                    <a:lstStyle/>
                    <a:p>
                      <a:pPr hangingPunct="0">
                        <a:spcAft>
                          <a:spcPts val="0"/>
                        </a:spcAft>
                      </a:pP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000" dirty="0">
                          <a:effectLst/>
                          <a:latin typeface="Arial" panose="020B0604020202020204" pitchFamily="34" charset="0"/>
                          <a:ea typeface="Malgun Gothic" panose="020B0503020000020004" pitchFamily="34" charset="-127"/>
                          <a:cs typeface="Times New Roman" panose="02020603050405020304" pitchFamily="18" charset="0"/>
                        </a:rPr>
                        <a:t>UE/application is </a:t>
                      </a:r>
                      <a:r>
                        <a:rPr lang="en-GB" sz="1000" b="1" dirty="0">
                          <a:effectLst/>
                          <a:latin typeface="Arial" panose="020B0604020202020204" pitchFamily="34" charset="0"/>
                          <a:ea typeface="Malgun Gothic" panose="020B0503020000020004" pitchFamily="34" charset="-127"/>
                          <a:cs typeface="Times New Roman" panose="02020603050405020304" pitchFamily="18" charset="0"/>
                        </a:rPr>
                        <a:t>not capable </a:t>
                      </a:r>
                      <a:r>
                        <a:rPr lang="en-GB" sz="1000" dirty="0">
                          <a:effectLst/>
                          <a:latin typeface="Arial" panose="020B0604020202020204" pitchFamily="34" charset="0"/>
                          <a:ea typeface="Malgun Gothic" panose="020B0503020000020004" pitchFamily="34" charset="-127"/>
                          <a:cs typeface="Times New Roman" panose="02020603050405020304" pitchFamily="18" charset="0"/>
                        </a:rPr>
                        <a:t>to replicate </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multiple copies of the data.</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UE needs to </a:t>
                      </a: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send one copy to UPF, and then UPF is responsible for data duplication </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and further distribution to different groups.</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a:effectLst/>
                          <a:latin typeface="Arial" panose="020B0604020202020204" pitchFamily="34" charset="0"/>
                          <a:ea typeface="等线" panose="02010600030101010101" pitchFamily="2" charset="-122"/>
                          <a:cs typeface="Times New Roman" panose="02020603050405020304" pitchFamily="18" charset="0"/>
                        </a:rPr>
                        <a:t>UE, AMF, SMF, UPF</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Pros</a:t>
                      </a:r>
                      <a:r>
                        <a:rPr lang="en-GB" sz="10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Cons</a:t>
                      </a:r>
                      <a:r>
                        <a:rPr lang="en-GB" sz="10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sol#7</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708851">
                <a:tc rowSpan="3">
                  <a:txBody>
                    <a:bodyPr/>
                    <a:lstStyle/>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Data sent to different groups has a different QoS policy</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Associate different groups to the same DNN and S-NSSAI </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used for PDU Session.</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UE uses </a:t>
                      </a: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different QoS Flows </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of single PDU Session to transfer the data copy sent to different group.</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Different QoS policy for different groups is achieved </a:t>
                      </a: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using different QoS Flows in a single PDU Session.</a:t>
                      </a:r>
                      <a:endParaRPr lang="zh-CN" sz="10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5GC</a:t>
                      </a:r>
                      <a:r>
                        <a:rPr lang="en-GB" sz="1000" dirty="0">
                          <a:effectLst/>
                          <a:latin typeface="Arial" panose="020B0604020202020204" pitchFamily="34" charset="0"/>
                          <a:ea typeface="等线" panose="02010600030101010101" pitchFamily="2" charset="-122"/>
                          <a:cs typeface="Times New Roman" panose="02020603050405020304" pitchFamily="18" charset="0"/>
                        </a:rPr>
                        <a:t>: obtain different </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QoS policy for different groups</a:t>
                      </a:r>
                      <a:r>
                        <a:rPr lang="en-GB" sz="1000" dirty="0">
                          <a:effectLst/>
                          <a:latin typeface="Arial" panose="020B0604020202020204" pitchFamily="34" charset="0"/>
                          <a:ea typeface="等线" panose="02010600030101010101" pitchFamily="2" charset="-122"/>
                          <a:cs typeface="Times New Roman" panose="02020603050405020304" pitchFamily="18" charset="0"/>
                        </a:rPr>
                        <a:t> and set different QoS Flows in the corresponding PDU Session using such different QoS policy.</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Pros:</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Cons:</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sol#6, sol#17</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641967">
                <a:tc vMerge="1">
                  <a:txBody>
                    <a:bodyPr/>
                    <a:lstStyle/>
                    <a:p>
                      <a:pPr hangingPunct="0">
                        <a:spcAft>
                          <a:spcPts val="0"/>
                        </a:spcAft>
                      </a:pP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171450" indent="-171450" hangingPunct="0">
                        <a:spcAft>
                          <a:spcPts val="0"/>
                        </a:spcAft>
                        <a:buFont typeface="Arial" panose="020B0604020202020204" pitchFamily="34" charset="0"/>
                        <a:buChar char="•"/>
                      </a:pP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Associate different groups to the different DNN and S-NSSAI </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used for PDU Session.</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UE </a:t>
                      </a: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uses different PDU Sessions </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to transfer the data copy sent to different group.</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Different QoS policy for different groups is achieved </a:t>
                      </a: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using different PDU Sessions.</a:t>
                      </a:r>
                      <a:endParaRPr lang="zh-CN" sz="10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5GC</a:t>
                      </a:r>
                      <a:r>
                        <a:rPr lang="en-GB" sz="1000" dirty="0">
                          <a:effectLst/>
                          <a:latin typeface="Arial" panose="020B0604020202020204" pitchFamily="34" charset="0"/>
                          <a:ea typeface="等线" panose="02010600030101010101" pitchFamily="2" charset="-122"/>
                          <a:cs typeface="Times New Roman" panose="02020603050405020304" pitchFamily="18" charset="0"/>
                        </a:rPr>
                        <a:t>: obtain different </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QoS policy for different groups</a:t>
                      </a:r>
                      <a:r>
                        <a:rPr lang="en-GB" sz="1000" dirty="0">
                          <a:effectLst/>
                          <a:latin typeface="Arial" panose="020B0604020202020204" pitchFamily="34" charset="0"/>
                          <a:ea typeface="等线" panose="02010600030101010101" pitchFamily="2" charset="-122"/>
                          <a:cs typeface="Times New Roman" panose="02020603050405020304" pitchFamily="18" charset="0"/>
                        </a:rPr>
                        <a:t> and set the QoS Flow in each group's corresponding PDU Sessions using the corresponding QoS policy.</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Pros:</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Cons</a:t>
                      </a:r>
                      <a:r>
                        <a:rPr lang="en-GB" sz="10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sol#6</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567081">
                <a:tc vMerge="1">
                  <a:txBody>
                    <a:bodyPr/>
                    <a:lstStyle/>
                    <a:p>
                      <a:pPr hangingPunct="0">
                        <a:spcAft>
                          <a:spcPts val="0"/>
                        </a:spcAft>
                      </a:pP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Associate different groups to the different DNN and S-NSSAI used for PDU Session.</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UE </a:t>
                      </a: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uses one single PDU Session with multiple DNNs/S-NSSAIs</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 to transfer the data copy sent to different group: UE sends </a:t>
                      </a: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one UL copy on the QoS flow with most strict QoS, and UPF is responsible for packet duplication</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 and further distribution to different groups.</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US" sz="1000" dirty="0" smtClean="0">
                          <a:effectLst/>
                          <a:latin typeface="Arial" panose="020B0604020202020204" pitchFamily="34" charset="0"/>
                          <a:ea typeface="等线" panose="02010600030101010101" pitchFamily="2" charset="-122"/>
                          <a:cs typeface="Times New Roman" panose="02020603050405020304" pitchFamily="18" charset="0"/>
                        </a:rPr>
                        <a:t>UE, RAN, AMF, SMF, UPF, PCF and CHF are</a:t>
                      </a:r>
                      <a:r>
                        <a:rPr lang="en-US" sz="1000" baseline="0" dirty="0" smtClean="0">
                          <a:effectLst/>
                          <a:latin typeface="Arial" panose="020B0604020202020204" pitchFamily="34" charset="0"/>
                          <a:ea typeface="等线" panose="02010600030101010101" pitchFamily="2" charset="-122"/>
                          <a:cs typeface="Times New Roman" panose="02020603050405020304" pitchFamily="18" charset="0"/>
                        </a:rPr>
                        <a:t> </a:t>
                      </a:r>
                      <a:r>
                        <a:rPr lang="en-US" sz="1000" dirty="0" smtClean="0">
                          <a:effectLst/>
                          <a:latin typeface="Arial" panose="020B0604020202020204" pitchFamily="34" charset="0"/>
                          <a:ea typeface="等线" panose="02010600030101010101" pitchFamily="2" charset="-122"/>
                          <a:cs typeface="Times New Roman" panose="02020603050405020304" pitchFamily="18" charset="0"/>
                        </a:rPr>
                        <a:t>enhanced to support PDU Sessions with multiple DNNs/S-NSSAIs</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Pros:</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Cons:</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sol#7</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sp>
        <p:nvSpPr>
          <p:cNvPr id="8" name="内容占位符 2"/>
          <p:cNvSpPr txBox="1">
            <a:spLocks/>
          </p:cNvSpPr>
          <p:nvPr/>
        </p:nvSpPr>
        <p:spPr bwMode="auto">
          <a:xfrm>
            <a:off x="130094" y="5292204"/>
            <a:ext cx="11931805" cy="959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3"/>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zh-CN" sz="1400" dirty="0"/>
              <a:t>Since sol#6 and sol#17 both assume that the data sent to different groups corresponds to data with different destinations and the UE can determine how to send the data toward a group, their principles or approaches are in line and the scenarios are complementary. Hence, it is proposed to adopt sol#6 and sol#17 when the application on the UE can replicate multiple copies of the </a:t>
            </a:r>
            <a:r>
              <a:rPr lang="en-GB" altLang="zh-CN" sz="1400" dirty="0" smtClean="0"/>
              <a:t>data</a:t>
            </a:r>
          </a:p>
          <a:p>
            <a:r>
              <a:rPr lang="en-GB" altLang="zh-CN" sz="1400" dirty="0" smtClean="0">
                <a:solidFill>
                  <a:srgbClr val="FF0000"/>
                </a:solidFill>
              </a:rPr>
              <a:t>OPEN: </a:t>
            </a:r>
            <a:r>
              <a:rPr lang="en-GB" altLang="zh-CN" sz="1400" dirty="0" smtClean="0"/>
              <a:t>Since </a:t>
            </a:r>
            <a:r>
              <a:rPr lang="en-GB" altLang="zh-CN" sz="1400" dirty="0"/>
              <a:t>sol#7 is the only solution to address the case where UE application is not capable to replicate multiple copies of the data, so sol#7 is used for such </a:t>
            </a:r>
            <a:r>
              <a:rPr lang="en-GB" altLang="zh-CN" sz="1400" dirty="0" smtClean="0"/>
              <a:t>case </a:t>
            </a:r>
            <a:r>
              <a:rPr lang="en-US" altLang="ko-KR" sz="1400" dirty="0" smtClean="0"/>
              <a:t>(e.g. smart energy devices)</a:t>
            </a:r>
            <a:endParaRPr lang="zh-CN" altLang="zh-CN" sz="1400" dirty="0"/>
          </a:p>
          <a:p>
            <a:endParaRPr lang="en-GB" altLang="zh-CN" sz="1400" dirty="0" smtClean="0"/>
          </a:p>
        </p:txBody>
      </p:sp>
    </p:spTree>
    <p:extLst>
      <p:ext uri="{BB962C8B-B14F-4D97-AF65-F5344CB8AC3E}">
        <p14:creationId xmlns:p14="http://schemas.microsoft.com/office/powerpoint/2010/main" val="1055429675"/>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35CA3727-A4EB-4398-9783-D0148B061093}">
  <ds:schemaRefs>
    <ds:schemaRef ds:uri="http://purl.org/dc/dcmitype/"/>
    <ds:schemaRef ds:uri="http://purl.org/dc/terms/"/>
    <ds:schemaRef ds:uri="679a257e-872f-4c98-9e8a-0a9c104f72cd"/>
    <ds:schemaRef ds:uri="280d8efa-eff2-4910-88d2-79ca146720c4"/>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8277</TotalTime>
  <Words>3276</Words>
  <Application>Microsoft Office PowerPoint</Application>
  <PresentationFormat>宽屏</PresentationFormat>
  <Paragraphs>822</Paragraphs>
  <Slides>11</Slides>
  <Notes>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11</vt:i4>
      </vt:variant>
    </vt:vector>
  </HeadingPairs>
  <TitlesOfParts>
    <vt:vector size="22" baseType="lpstr">
      <vt:lpstr>Arial </vt:lpstr>
      <vt:lpstr>맑은 고딕</vt:lpstr>
      <vt:lpstr>맑은 고딕</vt:lpstr>
      <vt:lpstr>Yu Mincho</vt:lpstr>
      <vt:lpstr>等线</vt:lpstr>
      <vt:lpstr>宋体</vt:lpstr>
      <vt:lpstr>Arial</vt:lpstr>
      <vt:lpstr>Calibri</vt:lpstr>
      <vt:lpstr>Calibri Light</vt:lpstr>
      <vt:lpstr>Times New Roman</vt:lpstr>
      <vt:lpstr>Office Theme</vt:lpstr>
      <vt:lpstr>FS_GMEC CC: Conclusion Discussion</vt:lpstr>
      <vt:lpstr>Agenda</vt:lpstr>
      <vt:lpstr>5 Key Issues, 22 Solutions</vt:lpstr>
      <vt:lpstr>Key Issue #1</vt:lpstr>
      <vt:lpstr>Key Issue #1 Con,d</vt:lpstr>
      <vt:lpstr>Key Issue #2</vt:lpstr>
      <vt:lpstr>Key Issue #3</vt:lpstr>
      <vt:lpstr>Key Issue #4</vt:lpstr>
      <vt:lpstr>Key Issue #5</vt:lpstr>
      <vt:lpstr>Moderator for each Key Issue</vt:lpstr>
      <vt:lpstr>Rel-18 TU Update for SA2#154</vt:lpstr>
    </vt:vector>
  </TitlesOfParts>
  <Company>3GPP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Huawei</cp:lastModifiedBy>
  <cp:revision>899</cp:revision>
  <dcterms:created xsi:type="dcterms:W3CDTF">2010-02-05T13:52:04Z</dcterms:created>
  <dcterms:modified xsi:type="dcterms:W3CDTF">2022-07-13T01:28:17Z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(3)GBCPmNopMsym6BdcgzWKCXeJsKpo/sTOscx+8vF2PaXMpZAwqJL+kpxk3iJmKspJW2Svq+xF
fkCPtzJalLufJMYftIsdZz/pMh76cyzLrJiAbZzndiO+ad67SXk5h1FzOROtVniU3ZRJGdHD
0Q7r6qAKTOTbgLoAwd7ElCXdVwNG6UuAjPdCEhQigdzmZEbAC4kLaXHTEFuoC+ngTKfUydBB
Sr4QJ7+V4yLeelSFnq</vt:lpwstr>
  </property>
  <property fmtid="{D5CDD505-2E9C-101B-9397-08002B2CF9AE}" pid="4" name="_2015_ms_pID_7253431">
    <vt:lpwstr>2XNCSxPSGnshvEQv+TOUBRkqp02mX6dCTh9ELEYlLUxgQGHi3D+PoQ
SeL21DjdFnCgAeDcNQJ+e8M4nazi58LZtLN0v5Oa3JY/HY8iKT4Dk0TdK9xJkniFhIAcBGzi
Unoy9vGUhsVbxBMTGTqXnhe+EsXZ6Q1Zq4Bt9HQf3/COQognUwPg/sxGg6l0hN/U/HMh9MQx
xR7+Ud44VVRVqUGYwa85LCuJa5LldtReQTK+</vt:lpwstr>
  </property>
  <property fmtid="{D5CDD505-2E9C-101B-9397-08002B2CF9AE}" pid="5" name="_2015_ms_pID_7253432">
    <vt:lpwstr>8Q==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1657623619</vt:lpwstr>
  </property>
</Properties>
</file>