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2"/>
  </p:notesMasterIdLst>
  <p:handoutMasterIdLst>
    <p:handoutMasterId r:id="rId13"/>
  </p:handoutMasterIdLst>
  <p:sldIdLst>
    <p:sldId id="341" r:id="rId5"/>
    <p:sldId id="363" r:id="rId6"/>
    <p:sldId id="366" r:id="rId7"/>
    <p:sldId id="368" r:id="rId8"/>
    <p:sldId id="364" r:id="rId9"/>
    <p:sldId id="367" r:id="rId10"/>
    <p:sldId id="369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0" autoAdjust="0"/>
    <p:restoredTop sz="94679" autoAdjust="0"/>
  </p:normalViewPr>
  <p:slideViewPr>
    <p:cSldViewPr snapToGrid="0">
      <p:cViewPr varScale="1">
        <p:scale>
          <a:sx n="83" d="100"/>
          <a:sy n="83" d="100"/>
        </p:scale>
        <p:origin x="712" y="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8565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2022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FS_AMP pre-SA2#152 CC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 smtClean="0"/>
              <a:t>ZHUOYI CHEN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Rapporteur</a:t>
            </a:r>
            <a:r>
              <a:rPr lang="en-GB" altLang="en-US" dirty="0"/>
              <a:t>, </a:t>
            </a:r>
            <a:r>
              <a:rPr lang="en-US" altLang="zh-CN" dirty="0" smtClean="0"/>
              <a:t>China Telecom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Status of FS_AMP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TR23.700-89, 80% finished</a:t>
            </a:r>
          </a:p>
          <a:p>
            <a:r>
              <a:rPr lang="en-US" altLang="en-US" dirty="0" smtClean="0"/>
              <a:t>1 KI and 10 Solutions documented</a:t>
            </a:r>
          </a:p>
          <a:p>
            <a:endParaRPr lang="en-US" altLang="en-US" dirty="0"/>
          </a:p>
          <a:p>
            <a:r>
              <a:rPr lang="en-US" altLang="en-US" dirty="0" smtClean="0"/>
              <a:t>Target for SA2#152E (last planned meeting for study phase)</a:t>
            </a:r>
          </a:p>
          <a:p>
            <a:pPr lvl="1"/>
            <a:r>
              <a:rPr lang="en-US" altLang="en-US" dirty="0" smtClean="0"/>
              <a:t>Clean up ENs in Solution#3, #6 and #9</a:t>
            </a:r>
          </a:p>
          <a:p>
            <a:pPr lvl="1"/>
            <a:r>
              <a:rPr lang="en-US" altLang="en-US" dirty="0" smtClean="0"/>
              <a:t>Finish solution evaluation</a:t>
            </a:r>
          </a:p>
          <a:p>
            <a:pPr lvl="1"/>
            <a:r>
              <a:rPr lang="en-US" altLang="en-US" dirty="0" smtClean="0"/>
              <a:t>Reach conclusion</a:t>
            </a:r>
          </a:p>
          <a:p>
            <a:pPr lvl="1"/>
            <a:r>
              <a:rPr lang="en-US" altLang="en-US" dirty="0" smtClean="0"/>
              <a:t>Submit WID proposal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KI#1 Candidate Solutions Overview</a:t>
            </a:r>
            <a:endParaRPr lang="en-GB" altLang="en-US" dirty="0"/>
          </a:p>
        </p:txBody>
      </p:sp>
      <p:pic>
        <p:nvPicPr>
          <p:cNvPr id="2" name="内容占位符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406" y="1779288"/>
            <a:ext cx="7514985" cy="2108832"/>
          </a:xfrm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810441"/>
              </p:ext>
            </p:extLst>
          </p:nvPr>
        </p:nvGraphicFramePr>
        <p:xfrm>
          <a:off x="448235" y="3976721"/>
          <a:ext cx="11295530" cy="23926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96988">
                  <a:extLst>
                    <a:ext uri="{9D8B030D-6E8A-4147-A177-3AD203B41FA5}">
                      <a16:colId xmlns:a16="http://schemas.microsoft.com/office/drawing/2014/main" val="1619907307"/>
                    </a:ext>
                  </a:extLst>
                </a:gridCol>
                <a:gridCol w="1721224">
                  <a:extLst>
                    <a:ext uri="{9D8B030D-6E8A-4147-A177-3AD203B41FA5}">
                      <a16:colId xmlns:a16="http://schemas.microsoft.com/office/drawing/2014/main" val="393124270"/>
                    </a:ext>
                  </a:extLst>
                </a:gridCol>
                <a:gridCol w="2827724">
                  <a:extLst>
                    <a:ext uri="{9D8B030D-6E8A-4147-A177-3AD203B41FA5}">
                      <a16:colId xmlns:a16="http://schemas.microsoft.com/office/drawing/2014/main" val="1704817034"/>
                    </a:ext>
                  </a:extLst>
                </a:gridCol>
                <a:gridCol w="1690488">
                  <a:extLst>
                    <a:ext uri="{9D8B030D-6E8A-4147-A177-3AD203B41FA5}">
                      <a16:colId xmlns:a16="http://schemas.microsoft.com/office/drawing/2014/main" val="3988825205"/>
                    </a:ext>
                  </a:extLst>
                </a:gridCol>
                <a:gridCol w="2259106">
                  <a:extLst>
                    <a:ext uri="{9D8B030D-6E8A-4147-A177-3AD203B41FA5}">
                      <a16:colId xmlns:a16="http://schemas.microsoft.com/office/drawing/2014/main" val="7763137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N26-based Solution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Without</a:t>
                      </a:r>
                      <a:r>
                        <a:rPr lang="en-US" altLang="zh-CN" baseline="0" dirty="0" smtClean="0"/>
                        <a:t> N26 Interface Solution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28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 Input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path to MME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PCF-AMF-MME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#1,</a:t>
                      </a:r>
                      <a:r>
                        <a:rPr lang="en-US" altLang="zh-CN" baseline="0" dirty="0" smtClean="0"/>
                        <a:t> #3, #6, #10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PCF-AMF-HSS+UDM-MME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#2,</a:t>
                      </a:r>
                      <a:r>
                        <a:rPr lang="en-US" altLang="zh-CN" baseline="0" dirty="0" smtClean="0"/>
                        <a:t> #4, #5, #7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MME</a:t>
                      </a:r>
                      <a:r>
                        <a:rPr lang="en-US" altLang="zh-CN" baseline="0" dirty="0" smtClean="0"/>
                        <a:t> Locally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#8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PCF-HSS+UDM-MME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#9</a:t>
                      </a:r>
                      <a:endParaRPr lang="zh-CN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611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 Local/</a:t>
                      </a:r>
                      <a:r>
                        <a:rPr lang="en-US" altLang="zh-CN" dirty="0" err="1" smtClean="0"/>
                        <a:t>Preconfig</a:t>
                      </a:r>
                      <a:r>
                        <a:rPr lang="en-US" altLang="zh-CN" dirty="0" smtClean="0"/>
                        <a:t>. timer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#2, #8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173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 One-time</a:t>
                      </a:r>
                      <a:r>
                        <a:rPr lang="en-US" altLang="zh-CN" baseline="0" dirty="0" smtClean="0"/>
                        <a:t> timer from PCF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#4, #5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867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 AM Policy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baseline="0" dirty="0" err="1" smtClean="0"/>
                        <a:t>Asso</a:t>
                      </a:r>
                      <a:r>
                        <a:rPr lang="en-US" altLang="zh-CN" baseline="0" dirty="0" smtClean="0"/>
                        <a:t>. </a:t>
                      </a:r>
                      <a:r>
                        <a:rPr lang="en-US" altLang="zh-CN" baseline="0" dirty="0" err="1" smtClean="0"/>
                        <a:t>Maint</a:t>
                      </a:r>
                      <a:r>
                        <a:rPr lang="en-US" altLang="zh-CN" baseline="0" dirty="0" smtClean="0"/>
                        <a:t>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#1, #6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#9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293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10993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KI#1 Candidate Solutions Overview</a:t>
            </a:r>
            <a:endParaRPr lang="en-GB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43005" y="1690688"/>
            <a:ext cx="10810795" cy="4529071"/>
          </a:xfrm>
        </p:spPr>
        <p:txBody>
          <a:bodyPr/>
          <a:lstStyle/>
          <a:p>
            <a:r>
              <a:rPr lang="en-US" altLang="zh-CN" sz="2000" dirty="0"/>
              <a:t>How </a:t>
            </a:r>
            <a:r>
              <a:rPr lang="en-US" altLang="zh-CN" sz="2000" dirty="0" smtClean="0"/>
              <a:t>does MME interact </a:t>
            </a:r>
            <a:r>
              <a:rPr lang="en-US" altLang="zh-CN" sz="2000" dirty="0"/>
              <a:t>with 5GC for necessary </a:t>
            </a:r>
            <a:r>
              <a:rPr lang="en-US" altLang="zh-CN" sz="2000" dirty="0" smtClean="0"/>
              <a:t>inputs?</a:t>
            </a:r>
          </a:p>
          <a:p>
            <a:pPr lvl="1"/>
            <a:r>
              <a:rPr lang="fr-FR" altLang="zh-CN" sz="1800" dirty="0" smtClean="0">
                <a:solidFill>
                  <a:srgbClr val="FF0000"/>
                </a:solidFill>
              </a:rPr>
              <a:t>MME local policy</a:t>
            </a:r>
          </a:p>
          <a:p>
            <a:pPr lvl="2"/>
            <a:r>
              <a:rPr lang="fr-FR" altLang="zh-CN" sz="1400" dirty="0" smtClean="0"/>
              <a:t>Sol</a:t>
            </a:r>
            <a:r>
              <a:rPr lang="fr-FR" altLang="zh-CN" sz="1400" dirty="0"/>
              <a:t>. #8, </a:t>
            </a:r>
            <a:r>
              <a:rPr lang="fr-FR" altLang="zh-CN" sz="1400" dirty="0" smtClean="0"/>
              <a:t>if MME awares a </a:t>
            </a:r>
            <a:r>
              <a:rPr lang="en-US" altLang="zh-CN" sz="1400" dirty="0" smtClean="0"/>
              <a:t>UE from 5G, set the RFSP Index in use as “4G prioritized”</a:t>
            </a:r>
          </a:p>
          <a:p>
            <a:pPr lvl="4"/>
            <a:endParaRPr lang="fr-FR" altLang="zh-CN" sz="1200" dirty="0"/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F</a:t>
            </a:r>
            <a:r>
              <a:rPr lang="en-US" altLang="zh-CN" sz="1800" dirty="0" smtClean="0">
                <a:solidFill>
                  <a:srgbClr val="FF0000"/>
                </a:solidFill>
              </a:rPr>
              <a:t>rom 5GC</a:t>
            </a:r>
          </a:p>
          <a:p>
            <a:pPr lvl="2"/>
            <a:r>
              <a:rPr lang="en-US" altLang="zh-CN" sz="1400" dirty="0" smtClean="0"/>
              <a:t>Sol. #1, #3, #6, #10, N26-based scenario, directly from AMF</a:t>
            </a:r>
          </a:p>
          <a:p>
            <a:pPr lvl="2"/>
            <a:r>
              <a:rPr lang="en-US" altLang="zh-CN" sz="1400" dirty="0" smtClean="0"/>
              <a:t>Sol</a:t>
            </a:r>
            <a:r>
              <a:rPr lang="en-US" altLang="zh-CN" sz="1400" dirty="0"/>
              <a:t>. #2, #4, #5, #</a:t>
            </a:r>
            <a:r>
              <a:rPr lang="en-US" altLang="zh-CN" sz="1400" dirty="0" smtClean="0"/>
              <a:t>7, #9, without N26 interface scenario, from HSS+UDM</a:t>
            </a:r>
          </a:p>
          <a:p>
            <a:pPr lvl="3"/>
            <a:r>
              <a:rPr lang="en-US" altLang="zh-CN" sz="1400" dirty="0"/>
              <a:t>Sol. #2, #4, #5, #</a:t>
            </a:r>
            <a:r>
              <a:rPr lang="en-US" altLang="zh-CN" sz="1400" dirty="0" smtClean="0"/>
              <a:t>7, (PCF-&gt;) AMF-&gt; HSS+UDM -&gt; MME</a:t>
            </a:r>
          </a:p>
          <a:p>
            <a:pPr lvl="3"/>
            <a:r>
              <a:rPr lang="en-US" altLang="zh-CN" sz="1400" dirty="0" smtClean="0"/>
              <a:t>Sol. #9, PCF -&gt; HSS + UDM -&gt; MME</a:t>
            </a:r>
          </a:p>
          <a:p>
            <a:pPr lvl="3"/>
            <a:endParaRPr lang="en-US" altLang="zh-CN" sz="1600" dirty="0" smtClean="0"/>
          </a:p>
          <a:p>
            <a:r>
              <a:rPr lang="en-US" altLang="zh-CN" sz="2000" dirty="0" smtClean="0"/>
              <a:t>How does MME re-select RFSP Index in use?</a:t>
            </a:r>
          </a:p>
          <a:p>
            <a:pPr lvl="1"/>
            <a:r>
              <a:rPr lang="en-US" altLang="zh-CN" sz="1800" dirty="0" smtClean="0"/>
              <a:t>When </a:t>
            </a:r>
            <a:r>
              <a:rPr lang="en-US" altLang="zh-CN" sz="1800" dirty="0" smtClean="0">
                <a:solidFill>
                  <a:srgbClr val="FF0000"/>
                </a:solidFill>
              </a:rPr>
              <a:t>validity timer</a:t>
            </a:r>
            <a:r>
              <a:rPr lang="en-US" altLang="zh-CN" sz="1800" dirty="0" smtClean="0"/>
              <a:t> expires, MME may be able to select the RFSP Index</a:t>
            </a:r>
          </a:p>
          <a:p>
            <a:pPr lvl="2"/>
            <a:r>
              <a:rPr lang="en-US" altLang="zh-CN" sz="1400" dirty="0" smtClean="0"/>
              <a:t>Sol. #2, #8, #10, the timer is preconfigured timer in MME</a:t>
            </a:r>
          </a:p>
          <a:p>
            <a:pPr lvl="2"/>
            <a:r>
              <a:rPr lang="en-US" altLang="zh-CN" sz="1400" dirty="0" smtClean="0"/>
              <a:t>Sol. #3, #4, #5, when PCF generate a RFSP Index to “4G”, it provides the timer along.</a:t>
            </a:r>
          </a:p>
          <a:p>
            <a:pPr lvl="4"/>
            <a:endParaRPr lang="en-US" altLang="zh-CN" sz="1200" dirty="0" smtClean="0"/>
          </a:p>
          <a:p>
            <a:pPr lvl="1"/>
            <a:r>
              <a:rPr lang="en-US" altLang="zh-CN" sz="1800" dirty="0" smtClean="0">
                <a:solidFill>
                  <a:srgbClr val="FF0000"/>
                </a:solidFill>
              </a:rPr>
              <a:t>PCF provides</a:t>
            </a:r>
            <a:r>
              <a:rPr lang="en-US" altLang="zh-CN" sz="1800" dirty="0" smtClean="0"/>
              <a:t> updated authorized RFSP Index</a:t>
            </a:r>
          </a:p>
          <a:p>
            <a:pPr lvl="2"/>
            <a:r>
              <a:rPr lang="en-US" altLang="zh-CN" sz="1400" dirty="0"/>
              <a:t>Sol. </a:t>
            </a:r>
            <a:r>
              <a:rPr lang="en-US" altLang="zh-CN" sz="1400" dirty="0"/>
              <a:t>#1, #6, #7 and #9, when UE in 4G, </a:t>
            </a:r>
            <a:r>
              <a:rPr lang="en-US" altLang="zh-CN" sz="1400" dirty="0" smtClean="0"/>
              <a:t>the PCF needs to keep the AM association to the UE.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4066127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Papers Submitted for CC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Solution Update</a:t>
            </a:r>
          </a:p>
          <a:p>
            <a:pPr lvl="1"/>
            <a:r>
              <a:rPr lang="en-US" altLang="en-US" sz="1600" dirty="0"/>
              <a:t>Sol#3, Ericsson</a:t>
            </a:r>
          </a:p>
          <a:p>
            <a:pPr lvl="1"/>
            <a:r>
              <a:rPr lang="en-US" altLang="en-US" sz="1600" dirty="0" smtClean="0"/>
              <a:t>Sol#6, Samsung</a:t>
            </a:r>
          </a:p>
          <a:p>
            <a:pPr lvl="1"/>
            <a:r>
              <a:rPr lang="en-US" altLang="en-US" sz="1600" dirty="0" smtClean="0"/>
              <a:t>Sol#7, Samsung</a:t>
            </a:r>
          </a:p>
          <a:p>
            <a:pPr lvl="1"/>
            <a:endParaRPr lang="en-US" altLang="en-US" sz="2000" dirty="0" smtClean="0"/>
          </a:p>
          <a:p>
            <a:r>
              <a:rPr lang="en-US" altLang="en-US" sz="2400" dirty="0" smtClean="0"/>
              <a:t>Evaluation</a:t>
            </a:r>
          </a:p>
          <a:p>
            <a:pPr lvl="1"/>
            <a:r>
              <a:rPr lang="en-US" altLang="en-US" sz="1800" dirty="0" smtClean="0"/>
              <a:t>Ericsson</a:t>
            </a:r>
          </a:p>
          <a:p>
            <a:pPr lvl="1"/>
            <a:r>
              <a:rPr lang="en-US" altLang="en-US" sz="1800" dirty="0" smtClean="0"/>
              <a:t>CT</a:t>
            </a:r>
          </a:p>
          <a:p>
            <a:r>
              <a:rPr lang="en-US" altLang="en-US" sz="2400" dirty="0" smtClean="0"/>
              <a:t>Conclusion</a:t>
            </a:r>
          </a:p>
          <a:p>
            <a:pPr lvl="1"/>
            <a:r>
              <a:rPr lang="en-US" altLang="en-US" sz="1800" dirty="0" smtClean="0"/>
              <a:t>Ericsson </a:t>
            </a:r>
          </a:p>
          <a:p>
            <a:pPr lvl="1"/>
            <a:r>
              <a:rPr lang="en-US" altLang="en-US" sz="1800" dirty="0" smtClean="0"/>
              <a:t>CT</a:t>
            </a:r>
          </a:p>
          <a:p>
            <a:pPr lvl="1"/>
            <a:endParaRPr lang="en-US" altLang="en-US" sz="1800" dirty="0" smtClean="0"/>
          </a:p>
          <a:p>
            <a:r>
              <a:rPr lang="en-US" altLang="en-US" sz="2400" i="1" dirty="0" smtClean="0"/>
              <a:t>WID</a:t>
            </a:r>
            <a:endParaRPr lang="en-US" altLang="en-US" sz="2400" i="1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KI#1 Way Forward Proposal</a:t>
            </a:r>
            <a:endParaRPr lang="en-GB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43005" y="2622425"/>
            <a:ext cx="10810795" cy="3576451"/>
          </a:xfrm>
        </p:spPr>
        <p:txBody>
          <a:bodyPr/>
          <a:lstStyle/>
          <a:p>
            <a:pPr marL="457200" lvl="1" indent="0">
              <a:buNone/>
            </a:pPr>
            <a:endParaRPr lang="en-US" altLang="zh-CN" sz="600" dirty="0" smtClean="0"/>
          </a:p>
          <a:p>
            <a:r>
              <a:rPr lang="en-US" altLang="zh-CN" sz="2000" dirty="0"/>
              <a:t>For without N26 </a:t>
            </a:r>
            <a:r>
              <a:rPr lang="en-US" altLang="zh-CN" sz="2000" dirty="0" smtClean="0"/>
              <a:t>interworking:  </a:t>
            </a:r>
            <a:r>
              <a:rPr lang="en-US" altLang="zh-CN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 or  ?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en-US" altLang="zh-CN" sz="1600" dirty="0" smtClean="0"/>
              <a:t>when MME aware the UE is from 5GC, locally set the RFSP Index to a value of “4G prioritized” (Sol.#8)</a:t>
            </a:r>
          </a:p>
          <a:p>
            <a:pPr marL="800100" lvl="1" indent="-342900">
              <a:buFont typeface="+mj-ea"/>
              <a:buAutoNum type="circleNumDbPlain"/>
            </a:pPr>
            <a:r>
              <a:rPr lang="en-US" altLang="zh-CN" sz="1600" dirty="0" smtClean="0"/>
              <a:t>MME select the RFSP index value according to the RFSP Index in use from HSS+UDM  (Sol. #2</a:t>
            </a:r>
            <a:r>
              <a:rPr lang="en-US" altLang="zh-CN" sz="1600" dirty="0"/>
              <a:t>, #4, #5, #</a:t>
            </a:r>
            <a:r>
              <a:rPr lang="en-US" altLang="zh-CN" sz="1600" dirty="0" smtClean="0"/>
              <a:t>7)</a:t>
            </a:r>
          </a:p>
          <a:p>
            <a:pPr marL="800100" lvl="1" indent="-342900">
              <a:buFont typeface="+mj-ea"/>
              <a:buAutoNum type="circleNumDbPlain"/>
            </a:pPr>
            <a:endParaRPr lang="en-US" altLang="zh-CN" sz="600" dirty="0">
              <a:solidFill>
                <a:srgbClr val="FF0000"/>
              </a:solidFill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</a:rPr>
              <a:t>For N26/without N26 interworking:  </a:t>
            </a:r>
            <a:r>
              <a:rPr lang="en-US" altLang="zh-CN" sz="1800" dirty="0">
                <a:solidFill>
                  <a:srgbClr val="FF0000"/>
                </a:solidFill>
                <a:sym typeface="Wingdings" panose="05000000000000000000" pitchFamily="2" charset="2"/>
              </a:rPr>
              <a:t>Should PCF keep AM Association and continue to update authorized RFSP </a:t>
            </a:r>
            <a:r>
              <a:rPr lang="en-US" altLang="zh-CN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Index? </a:t>
            </a:r>
            <a:r>
              <a:rPr lang="en-US" altLang="zh-CN" sz="1600" dirty="0" smtClean="0">
                <a:sym typeface="Wingdings" panose="05000000000000000000" pitchFamily="2" charset="2"/>
              </a:rPr>
              <a:t>(Sol.#1, #6, #7)</a:t>
            </a:r>
          </a:p>
          <a:p>
            <a:pPr lvl="0"/>
            <a:endParaRPr lang="en-US" altLang="zh-CN" sz="6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0"/>
            <a:r>
              <a:rPr lang="en-US" altLang="zh-CN" sz="2000" dirty="0" smtClean="0"/>
              <a:t>The </a:t>
            </a:r>
            <a:r>
              <a:rPr lang="en-US" altLang="zh-CN" sz="2000" dirty="0"/>
              <a:t>validity </a:t>
            </a:r>
            <a:r>
              <a:rPr lang="en-US" altLang="zh-CN" sz="2000" dirty="0" smtClean="0"/>
              <a:t>timer: </a:t>
            </a:r>
            <a:r>
              <a:rPr lang="en-US" altLang="zh-CN" sz="1800" dirty="0" smtClean="0">
                <a:solidFill>
                  <a:srgbClr val="FF0000"/>
                </a:solidFill>
              </a:rPr>
              <a:t>can we agree on the following?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MME set the "</a:t>
            </a:r>
            <a:r>
              <a:rPr lang="en-US" altLang="zh-CN" sz="1600" dirty="0" err="1" smtClean="0"/>
              <a:t>RFSPinUseExpiryTime</a:t>
            </a:r>
            <a:r>
              <a:rPr lang="en-US" altLang="zh-CN" sz="1600" dirty="0"/>
              <a:t>“ </a:t>
            </a:r>
            <a:r>
              <a:rPr lang="en-US" altLang="zh-CN" sz="1600" dirty="0" smtClean="0"/>
              <a:t>according </a:t>
            </a:r>
            <a:r>
              <a:rPr lang="en-US" altLang="zh-CN" sz="1600" dirty="0"/>
              <a:t>to</a:t>
            </a:r>
          </a:p>
          <a:p>
            <a:pPr lvl="2"/>
            <a:r>
              <a:rPr lang="en-US" altLang="zh-CN" sz="1400" dirty="0"/>
              <a:t>The preconfigure value at MME locally. (Sol</a:t>
            </a:r>
            <a:r>
              <a:rPr lang="en-US" altLang="zh-CN" sz="1400" dirty="0" smtClean="0"/>
              <a:t>.#2, #8, #10)</a:t>
            </a:r>
            <a:endParaRPr lang="en-US" altLang="zh-CN" sz="1400" dirty="0"/>
          </a:p>
          <a:p>
            <a:pPr lvl="2"/>
            <a:r>
              <a:rPr lang="en-US" altLang="zh-CN" sz="1400" dirty="0" smtClean="0"/>
              <a:t>Or the </a:t>
            </a:r>
            <a:r>
              <a:rPr lang="en-US" altLang="zh-CN" sz="1400" dirty="0"/>
              <a:t>value selected by PCF (Sol. #3,#4,#5)</a:t>
            </a:r>
          </a:p>
          <a:p>
            <a:pPr lvl="2"/>
            <a:r>
              <a:rPr lang="en-US" altLang="zh-CN" sz="1400" dirty="0"/>
              <a:t>The value from PCF has higher priority than the </a:t>
            </a:r>
            <a:r>
              <a:rPr lang="en-US" altLang="zh-CN" sz="1400" dirty="0" err="1"/>
              <a:t>preconfig</a:t>
            </a:r>
            <a:r>
              <a:rPr lang="en-US" altLang="zh-CN" sz="1400" dirty="0"/>
              <a:t>. Value</a:t>
            </a:r>
          </a:p>
          <a:p>
            <a:endParaRPr lang="en-US" altLang="zh-CN" sz="20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</p:txBody>
      </p:sp>
      <p:sp>
        <p:nvSpPr>
          <p:cNvPr id="5" name="矩形 4"/>
          <p:cNvSpPr/>
          <p:nvPr/>
        </p:nvSpPr>
        <p:spPr>
          <a:xfrm>
            <a:off x="641296" y="1822040"/>
            <a:ext cx="10614212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CN" dirty="0"/>
              <a:t>MME selects an RFSP Index value using the enhancement solution from this SID before a RFSP Index value validity timer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expires. When the timer expires, the MME </a:t>
            </a:r>
            <a:r>
              <a:rPr lang="en-US" altLang="zh-CN" dirty="0" smtClean="0"/>
              <a:t>re-selects </a:t>
            </a:r>
            <a:r>
              <a:rPr lang="en-US" altLang="zh-CN" dirty="0"/>
              <a:t>an RFSP Index value according to current specification.</a:t>
            </a:r>
          </a:p>
        </p:txBody>
      </p:sp>
    </p:spTree>
    <p:extLst>
      <p:ext uri="{BB962C8B-B14F-4D97-AF65-F5344CB8AC3E}">
        <p14:creationId xmlns:p14="http://schemas.microsoft.com/office/powerpoint/2010/main" val="784282795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Following Plan</a:t>
            </a:r>
            <a:endParaRPr lang="en-GB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>
                <a:solidFill>
                  <a:schemeClr val="bg2"/>
                </a:solidFill>
              </a:rPr>
              <a:t>2022-02 SA2#149E</a:t>
            </a:r>
            <a:r>
              <a:rPr lang="zh-CN" altLang="en-US" sz="2000" dirty="0" smtClean="0">
                <a:solidFill>
                  <a:schemeClr val="bg2"/>
                </a:solidFill>
              </a:rPr>
              <a:t> </a:t>
            </a:r>
            <a:r>
              <a:rPr lang="en-US" altLang="zh-CN" sz="2000" dirty="0" smtClean="0">
                <a:solidFill>
                  <a:schemeClr val="bg2"/>
                </a:solidFill>
              </a:rPr>
              <a:t>(</a:t>
            </a:r>
            <a:r>
              <a:rPr lang="en-US" altLang="zh-CN" sz="2000" dirty="0">
                <a:solidFill>
                  <a:schemeClr val="bg2"/>
                </a:solidFill>
              </a:rPr>
              <a:t>0.5TU</a:t>
            </a:r>
            <a:r>
              <a:rPr lang="en-US" altLang="zh-CN" sz="2000" dirty="0" smtClean="0">
                <a:solidFill>
                  <a:schemeClr val="bg2"/>
                </a:solidFill>
              </a:rPr>
              <a:t>)</a:t>
            </a:r>
          </a:p>
          <a:p>
            <a:r>
              <a:rPr lang="en-US" altLang="zh-CN" sz="2000" dirty="0">
                <a:solidFill>
                  <a:schemeClr val="bg2"/>
                </a:solidFill>
              </a:rPr>
              <a:t>2022-04 </a:t>
            </a:r>
            <a:r>
              <a:rPr lang="en-US" altLang="zh-CN" sz="2000" dirty="0" smtClean="0">
                <a:solidFill>
                  <a:schemeClr val="bg2"/>
                </a:solidFill>
              </a:rPr>
              <a:t>SA2#150E (0.5TU)</a:t>
            </a:r>
          </a:p>
          <a:p>
            <a:r>
              <a:rPr lang="en-US" altLang="zh-CN" sz="2000" dirty="0">
                <a:solidFill>
                  <a:schemeClr val="bg2"/>
                </a:solidFill>
              </a:rPr>
              <a:t>2022-05 </a:t>
            </a:r>
            <a:r>
              <a:rPr lang="en-US" altLang="zh-CN" sz="2000" dirty="0" smtClean="0">
                <a:solidFill>
                  <a:schemeClr val="bg2"/>
                </a:solidFill>
              </a:rPr>
              <a:t>SA2#151E (0 </a:t>
            </a:r>
            <a:r>
              <a:rPr lang="en-US" altLang="zh-CN" sz="2000" dirty="0">
                <a:solidFill>
                  <a:schemeClr val="bg2"/>
                </a:solidFill>
              </a:rPr>
              <a:t>TU)</a:t>
            </a:r>
          </a:p>
          <a:p>
            <a:r>
              <a:rPr lang="en-US" altLang="zh-CN" sz="2000" dirty="0"/>
              <a:t>2022-08 </a:t>
            </a:r>
            <a:r>
              <a:rPr lang="en-US" altLang="zh-CN" sz="2000" dirty="0" smtClean="0"/>
              <a:t>SA2#152E (0.5TU), </a:t>
            </a:r>
            <a:r>
              <a:rPr lang="en-US" altLang="zh-CN" sz="2000" dirty="0"/>
              <a:t>t</a:t>
            </a:r>
            <a:r>
              <a:rPr lang="en-US" altLang="zh-CN" sz="2000" dirty="0" smtClean="0"/>
              <a:t>o finish evaluation and conclusion; submit WID</a:t>
            </a:r>
          </a:p>
          <a:p>
            <a:r>
              <a:rPr lang="en-US" altLang="zh-CN" sz="2000" dirty="0"/>
              <a:t>2022-10 </a:t>
            </a:r>
            <a:r>
              <a:rPr lang="en-US" altLang="zh-CN" sz="2000" dirty="0" smtClean="0"/>
              <a:t>SA2#153E (0.25TU) Normative #1</a:t>
            </a:r>
          </a:p>
          <a:p>
            <a:r>
              <a:rPr lang="en-US" altLang="zh-CN" sz="2000" dirty="0" smtClean="0">
                <a:solidFill>
                  <a:schemeClr val="bg2"/>
                </a:solidFill>
              </a:rPr>
              <a:t>2022-11 SA2#154E </a:t>
            </a:r>
            <a:r>
              <a:rPr lang="en-US" altLang="zh-CN" sz="2000" dirty="0">
                <a:solidFill>
                  <a:schemeClr val="bg2"/>
                </a:solidFill>
              </a:rPr>
              <a:t>(</a:t>
            </a:r>
            <a:r>
              <a:rPr lang="en-US" altLang="zh-CN" sz="2000" dirty="0" smtClean="0">
                <a:solidFill>
                  <a:schemeClr val="bg2"/>
                </a:solidFill>
              </a:rPr>
              <a:t>0 TU)</a:t>
            </a:r>
          </a:p>
          <a:p>
            <a:r>
              <a:rPr lang="en-US" altLang="zh-CN" sz="2000" dirty="0"/>
              <a:t>2023-1  SA2#154AH(0.25TU</a:t>
            </a:r>
            <a:r>
              <a:rPr lang="en-US" altLang="zh-CN" sz="2000" dirty="0"/>
              <a:t>) Normative </a:t>
            </a:r>
            <a:r>
              <a:rPr lang="en-US" altLang="zh-CN" sz="2000" dirty="0"/>
              <a:t>#2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5693306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280d8efa-eff2-4910-88d2-79ca146720c4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679a257e-872f-4c98-9e8a-0a9c104f72c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8156</TotalTime>
  <Words>650</Words>
  <Application>Microsoft Office PowerPoint</Application>
  <PresentationFormat>宽屏</PresentationFormat>
  <Paragraphs>95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 </vt:lpstr>
      <vt:lpstr>宋体</vt:lpstr>
      <vt:lpstr>Arial</vt:lpstr>
      <vt:lpstr>Calibri</vt:lpstr>
      <vt:lpstr>Calibri Light</vt:lpstr>
      <vt:lpstr>Times New Roman</vt:lpstr>
      <vt:lpstr>Wingdings</vt:lpstr>
      <vt:lpstr>Office Theme</vt:lpstr>
      <vt:lpstr>FS_AMP pre-SA2#152 CC</vt:lpstr>
      <vt:lpstr>Status of FS_AMP</vt:lpstr>
      <vt:lpstr>KI#1 Candidate Solutions Overview</vt:lpstr>
      <vt:lpstr>KI#1 Candidate Solutions Overview</vt:lpstr>
      <vt:lpstr>Papers Submitted for CC</vt:lpstr>
      <vt:lpstr>KI#1 Way Forward Proposal</vt:lpstr>
      <vt:lpstr>Following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zhuoyi</cp:lastModifiedBy>
  <cp:revision>623</cp:revision>
  <dcterms:created xsi:type="dcterms:W3CDTF">2010-02-05T13:52:04Z</dcterms:created>
  <dcterms:modified xsi:type="dcterms:W3CDTF">2022-07-08T02:52:13Z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