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837" r:id="rId3"/>
    <p:sldId id="836" r:id="rId4"/>
    <p:sldId id="838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12" d="100"/>
          <a:sy n="112" d="100"/>
        </p:scale>
        <p:origin x="20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2022/8/29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2022/8/29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5475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563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021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#152E</a:t>
            </a:r>
          </a:p>
          <a:p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E-meeting, 17 – 26 August 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 smtClean="0">
                <a:effectLst/>
              </a:rPr>
              <a:t>S2-2206968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E-meeting, 17 – 26 August 2022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</a:t>
            </a:r>
            <a:r>
              <a:rPr lang="en-GB" altLang="en-US" sz="800"/>
              <a:t>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FS_5</a:t>
            </a:r>
            <a:r>
              <a:rPr lang="en-US" altLang="zh-CN" sz="3600" b="1" dirty="0" smtClean="0"/>
              <a:t>MBS</a:t>
            </a:r>
            <a:r>
              <a:rPr lang="en-US" altLang="de-DE" sz="3600" b="1" dirty="0" smtClean="0"/>
              <a:t>_Ph2</a:t>
            </a:r>
            <a:r>
              <a:rPr lang="en-US" alt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charset="0"/>
              </a:rPr>
              <a:t>Li, </a:t>
            </a:r>
            <a:r>
              <a:rPr lang="en-US" altLang="zh-CN" sz="1800" b="1" dirty="0" err="1">
                <a:latin typeface="Arial" charset="0"/>
              </a:rPr>
              <a:t>Meng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zh-CN" sz="1800" b="1" dirty="0">
                <a:latin typeface="Arial" charset="0"/>
              </a:rPr>
              <a:t>Huawei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FS_5MBS_Ph2 </a:t>
            </a:r>
            <a:r>
              <a:rPr lang="en-US" altLang="de-DE" sz="2800" b="1" dirty="0"/>
              <a:t>status after SA2#151E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309906"/>
            <a:ext cx="8554481" cy="40718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TR </a:t>
            </a:r>
            <a:r>
              <a:rPr lang="de-DE" altLang="de-DE" sz="1200" u="sng" dirty="0"/>
              <a:t>23.700-47 </a:t>
            </a:r>
            <a:r>
              <a:rPr lang="de-DE" altLang="de-DE" sz="1200" u="sng" dirty="0" smtClean="0"/>
              <a:t>v0.4.0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is available.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2022 is 7.5, 6 TU used until SA2#152E and 1.5 TUs remaining.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16 </a:t>
            </a:r>
            <a:r>
              <a:rPr lang="de-DE" altLang="de-DE" sz="1200" dirty="0">
                <a:solidFill>
                  <a:srgbClr val="000000"/>
                </a:solidFill>
              </a:rPr>
              <a:t>solution </a:t>
            </a:r>
            <a:r>
              <a:rPr lang="en-US" altLang="zh-CN" sz="1200" dirty="0">
                <a:solidFill>
                  <a:srgbClr val="000000"/>
                </a:solidFill>
              </a:rPr>
              <a:t>updates and </a:t>
            </a:r>
            <a:r>
              <a:rPr lang="en-US" altLang="zh-CN" sz="1200" dirty="0" smtClean="0">
                <a:solidFill>
                  <a:srgbClr val="000000"/>
                </a:solidFill>
              </a:rPr>
              <a:t>5 </a:t>
            </a:r>
            <a:r>
              <a:rPr lang="en-US" altLang="zh-CN" sz="1200" dirty="0">
                <a:solidFill>
                  <a:srgbClr val="000000"/>
                </a:solidFill>
              </a:rPr>
              <a:t>new solutions agreed for the existing KIs. </a:t>
            </a:r>
            <a:endParaRPr lang="en-US" altLang="zh-CN" sz="1200" dirty="0" smtClean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000000"/>
                </a:solidFill>
              </a:rPr>
              <a:t>One LS has been sent to RAN WG to seek their feedback for completing the final conclusion.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TR was sent for information.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 1 (RRC Inactive for Multicast)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2 </a:t>
            </a:r>
            <a:r>
              <a:rPr lang="de-DE" altLang="de-DE" sz="1200" dirty="0">
                <a:solidFill>
                  <a:srgbClr val="000000"/>
                </a:solidFill>
              </a:rPr>
              <a:t>new solutions were included in the TR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7 solutions were updated.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was added, and partial conclusion was agreed.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100" dirty="0">
                <a:solidFill>
                  <a:srgbClr val="000000"/>
                </a:solidFill>
              </a:rPr>
              <a:t> </a:t>
            </a:r>
            <a:r>
              <a:rPr lang="en-US" altLang="zh-CN" sz="1100" dirty="0" smtClean="0">
                <a:solidFill>
                  <a:srgbClr val="000000"/>
                </a:solidFill>
              </a:rPr>
              <a:t>Wait </a:t>
            </a:r>
            <a:r>
              <a:rPr lang="en-US" altLang="de-DE" sz="1100" dirty="0" smtClean="0">
                <a:solidFill>
                  <a:srgbClr val="000000"/>
                </a:solidFill>
              </a:rPr>
              <a:t>the </a:t>
            </a:r>
            <a:r>
              <a:rPr lang="en-US" altLang="de-DE" sz="1100" dirty="0">
                <a:solidFill>
                  <a:srgbClr val="000000"/>
                </a:solidFill>
              </a:rPr>
              <a:t>RAN feedback </a:t>
            </a:r>
            <a:r>
              <a:rPr lang="en-US" altLang="de-DE" sz="1100" dirty="0" smtClean="0">
                <a:solidFill>
                  <a:srgbClr val="000000"/>
                </a:solidFill>
              </a:rPr>
              <a:t>to complete</a:t>
            </a:r>
            <a:r>
              <a:rPr lang="de-DE" altLang="de-DE" sz="1100" dirty="0" smtClean="0">
                <a:solidFill>
                  <a:srgbClr val="000000"/>
                </a:solidFill>
              </a:rPr>
              <a:t> </a:t>
            </a:r>
            <a:r>
              <a:rPr lang="de-DE" altLang="de-DE" sz="1100" dirty="0">
                <a:solidFill>
                  <a:srgbClr val="000000"/>
                </a:solidFill>
              </a:rPr>
              <a:t>the final </a:t>
            </a:r>
            <a:r>
              <a:rPr lang="de-DE" altLang="de-DE" sz="1100" dirty="0" smtClean="0">
                <a:solidFill>
                  <a:srgbClr val="000000"/>
                </a:solidFill>
              </a:rPr>
              <a:t>conclusion, </a:t>
            </a:r>
            <a:r>
              <a:rPr lang="de-DE" altLang="de-DE" sz="1100" dirty="0">
                <a:solidFill>
                  <a:srgbClr val="000000"/>
                </a:solidFill>
              </a:rPr>
              <a:t>and start the normative work per 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 2 (MOCN for broadcast)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1 new solutions was captured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5 </a:t>
            </a:r>
            <a:r>
              <a:rPr lang="de-DE" altLang="de-DE" sz="1200" dirty="0">
                <a:solidFill>
                  <a:srgbClr val="000000"/>
                </a:solidFill>
              </a:rPr>
              <a:t>updates were agreed</a:t>
            </a:r>
            <a:r>
              <a:rPr lang="de-DE" altLang="de-DE" sz="12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Evaluation was added, </a:t>
            </a:r>
            <a:r>
              <a:rPr lang="de-DE" altLang="de-DE" sz="1200" dirty="0" smtClean="0">
                <a:solidFill>
                  <a:srgbClr val="000000"/>
                </a:solidFill>
              </a:rPr>
              <a:t>Partial conclusion was agreed.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100" dirty="0">
                <a:solidFill>
                  <a:srgbClr val="000000"/>
                </a:solidFill>
              </a:rPr>
              <a:t>W</a:t>
            </a:r>
            <a:r>
              <a:rPr lang="en-US" altLang="de-DE" sz="1100" dirty="0">
                <a:solidFill>
                  <a:srgbClr val="000000"/>
                </a:solidFill>
              </a:rPr>
              <a:t>ait </a:t>
            </a:r>
            <a:r>
              <a:rPr lang="en-US" altLang="de-DE" sz="1100" dirty="0" smtClean="0">
                <a:solidFill>
                  <a:srgbClr val="000000"/>
                </a:solidFill>
              </a:rPr>
              <a:t>the </a:t>
            </a:r>
            <a:r>
              <a:rPr lang="en-US" altLang="de-DE" sz="1100" dirty="0">
                <a:solidFill>
                  <a:srgbClr val="000000"/>
                </a:solidFill>
              </a:rPr>
              <a:t>RAN feedback </a:t>
            </a:r>
            <a:r>
              <a:rPr lang="en-US" altLang="de-DE" sz="1100" dirty="0" smtClean="0">
                <a:solidFill>
                  <a:srgbClr val="000000"/>
                </a:solidFill>
              </a:rPr>
              <a:t>to complete</a:t>
            </a:r>
            <a:r>
              <a:rPr lang="de-DE" altLang="de-DE" sz="1100" dirty="0" smtClean="0">
                <a:solidFill>
                  <a:srgbClr val="000000"/>
                </a:solidFill>
              </a:rPr>
              <a:t> </a:t>
            </a:r>
            <a:r>
              <a:rPr lang="de-DE" altLang="de-DE" sz="1100" dirty="0">
                <a:solidFill>
                  <a:srgbClr val="000000"/>
                </a:solidFill>
              </a:rPr>
              <a:t>the final </a:t>
            </a:r>
            <a:r>
              <a:rPr lang="de-DE" altLang="de-DE" sz="1100" dirty="0" smtClean="0">
                <a:solidFill>
                  <a:srgbClr val="000000"/>
                </a:solidFill>
              </a:rPr>
              <a:t>conclusion, </a:t>
            </a:r>
            <a:r>
              <a:rPr lang="de-DE" altLang="de-DE" sz="1100" dirty="0">
                <a:solidFill>
                  <a:srgbClr val="000000"/>
                </a:solidFill>
              </a:rPr>
              <a:t>and start the normative work per 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Issues 3 (AF triggered MBS session management)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1 </a:t>
            </a:r>
            <a:r>
              <a:rPr lang="de-DE" altLang="de-DE" sz="1200" dirty="0" smtClean="0">
                <a:solidFill>
                  <a:srgbClr val="000000"/>
                </a:solidFill>
              </a:rPr>
              <a:t>new solution </a:t>
            </a:r>
            <a:r>
              <a:rPr lang="de-DE" altLang="de-DE" sz="1200" dirty="0">
                <a:solidFill>
                  <a:srgbClr val="000000"/>
                </a:solidFill>
              </a:rPr>
              <a:t>was </a:t>
            </a:r>
            <a:r>
              <a:rPr lang="de-DE" altLang="de-DE" sz="1200" dirty="0" smtClean="0">
                <a:solidFill>
                  <a:srgbClr val="000000"/>
                </a:solidFill>
              </a:rPr>
              <a:t>agreed.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</a:t>
            </a:r>
            <a:r>
              <a:rPr lang="de-DE" altLang="de-DE" sz="1100" dirty="0">
                <a:solidFill>
                  <a:srgbClr val="000000"/>
                </a:solidFill>
              </a:rPr>
              <a:t>was added and the initial concolusoin has been proposed</a:t>
            </a:r>
            <a:r>
              <a:rPr lang="de-DE" altLang="de-DE" sz="1200" dirty="0" smtClean="0">
                <a:solidFill>
                  <a:srgbClr val="000000"/>
                </a:solidFill>
              </a:rPr>
              <a:t>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 : </a:t>
            </a:r>
            <a:r>
              <a:rPr lang="de-DE" altLang="de-DE" sz="1100" dirty="0" smtClean="0">
                <a:solidFill>
                  <a:srgbClr val="000000"/>
                </a:solidFill>
              </a:rPr>
              <a:t>Complete </a:t>
            </a:r>
            <a:r>
              <a:rPr lang="de-DE" altLang="de-DE" sz="1100" dirty="0">
                <a:solidFill>
                  <a:srgbClr val="000000"/>
                </a:solidFill>
              </a:rPr>
              <a:t>the </a:t>
            </a:r>
            <a:r>
              <a:rPr lang="de-DE" altLang="de-DE" sz="1100" dirty="0" smtClean="0">
                <a:solidFill>
                  <a:srgbClr val="000000"/>
                </a:solidFill>
              </a:rPr>
              <a:t>final </a:t>
            </a:r>
            <a:r>
              <a:rPr lang="de-DE" altLang="de-DE" sz="1100" dirty="0">
                <a:solidFill>
                  <a:srgbClr val="000000"/>
                </a:solidFill>
              </a:rPr>
              <a:t>conclusion and start the normative work per </a:t>
            </a:r>
            <a:r>
              <a:rPr lang="de-DE" altLang="de-DE" sz="1100" dirty="0" smtClean="0">
                <a:solidFill>
                  <a:srgbClr val="000000"/>
                </a:solidFill>
              </a:rPr>
              <a:t>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 4 (Group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message </a:t>
            </a:r>
            <a:r>
              <a:rPr lang="de-DE" altLang="de-DE" sz="1600" b="1" dirty="0">
                <a:solidFill>
                  <a:srgbClr val="000000"/>
                </a:solidFill>
              </a:rPr>
              <a:t>delivery)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2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solutions were </a:t>
            </a:r>
            <a:r>
              <a:rPr lang="de-DE" altLang="de-DE" sz="1200" dirty="0">
                <a:solidFill>
                  <a:srgbClr val="000000"/>
                </a:solidFill>
              </a:rPr>
              <a:t>updated</a:t>
            </a:r>
            <a:r>
              <a:rPr lang="de-DE" altLang="de-DE" sz="12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was added, Partial conclusion was agreed.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 : </a:t>
            </a:r>
            <a:r>
              <a:rPr lang="de-DE" altLang="de-DE" sz="1200" dirty="0" smtClean="0"/>
              <a:t>Complete the final conclusion and start the </a:t>
            </a:r>
            <a:r>
              <a:rPr lang="de-DE" altLang="de-DE" sz="1200" dirty="0"/>
              <a:t>normative work per 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Issues 5 (Power Saving mechanisms)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1</a:t>
            </a:r>
            <a:r>
              <a:rPr lang="de-DE" altLang="de-DE" sz="1200" dirty="0">
                <a:solidFill>
                  <a:srgbClr val="000000"/>
                </a:solidFill>
              </a:rPr>
              <a:t>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 update was agreed.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Evaluation was </a:t>
            </a:r>
            <a:r>
              <a:rPr lang="de-DE" altLang="de-DE" sz="1200" dirty="0" smtClean="0">
                <a:solidFill>
                  <a:srgbClr val="000000"/>
                </a:solidFill>
              </a:rPr>
              <a:t>added.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 : </a:t>
            </a:r>
            <a:r>
              <a:rPr lang="en-US" altLang="de-DE" sz="1100" dirty="0"/>
              <a:t>Complete the final conclusion and start the normative work</a:t>
            </a:r>
            <a:r>
              <a:rPr lang="de-DE" altLang="de-DE" sz="1100" dirty="0"/>
              <a:t> per </a:t>
            </a:r>
            <a:r>
              <a:rPr lang="de-DE" altLang="de-DE" sz="1100" dirty="0" smtClean="0"/>
              <a:t>conclusion. </a:t>
            </a:r>
            <a:endParaRPr lang="de-DE" altLang="de-DE" sz="11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Issues 6 (Public safety)</a:t>
            </a:r>
            <a:endParaRPr lang="de-DE" altLang="de-DE" sz="12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1</a:t>
            </a:r>
            <a:r>
              <a:rPr lang="de-DE" altLang="de-DE" sz="1200" dirty="0" smtClean="0">
                <a:solidFill>
                  <a:srgbClr val="000000"/>
                </a:solidFill>
              </a:rPr>
              <a:t> new solution </a:t>
            </a:r>
            <a:r>
              <a:rPr lang="de-DE" altLang="de-DE" sz="1200" dirty="0">
                <a:solidFill>
                  <a:srgbClr val="000000"/>
                </a:solidFill>
              </a:rPr>
              <a:t>was captured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1 solution was </a:t>
            </a:r>
            <a:r>
              <a:rPr lang="de-DE" altLang="de-DE" sz="1200" dirty="0">
                <a:solidFill>
                  <a:srgbClr val="000000"/>
                </a:solidFill>
              </a:rPr>
              <a:t>udpated.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Evaluation was </a:t>
            </a:r>
            <a:r>
              <a:rPr lang="de-DE" altLang="de-DE" sz="1200" dirty="0" smtClean="0">
                <a:solidFill>
                  <a:srgbClr val="000000"/>
                </a:solidFill>
              </a:rPr>
              <a:t>added.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</a:t>
            </a:r>
            <a:r>
              <a:rPr lang="de-DE" altLang="de-DE" sz="1200" b="1" dirty="0">
                <a:solidFill>
                  <a:srgbClr val="000000"/>
                </a:solidFill>
              </a:rPr>
              <a:t>step : </a:t>
            </a:r>
            <a:r>
              <a:rPr lang="en-US" altLang="de-DE" sz="1100" dirty="0"/>
              <a:t>Complete the final conclusion and start the normative work</a:t>
            </a:r>
            <a:r>
              <a:rPr lang="de-DE" altLang="de-DE" sz="1100" dirty="0"/>
              <a:t> per </a:t>
            </a:r>
            <a:r>
              <a:rPr lang="de-DE" altLang="de-DE" sz="1100" dirty="0" smtClean="0"/>
              <a:t>conclusion. </a:t>
            </a:r>
            <a:endParaRPr lang="de-DE" altLang="de-DE" sz="11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009825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 smtClean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SP-220072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404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45970" y="995596"/>
            <a:ext cx="8554481" cy="524283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3 KIs (KI#1, KI#2 and KI#6) have RAN WGs coordination requirement as per agreed </a:t>
            </a:r>
            <a:r>
              <a:rPr lang="en-US" altLang="zh-CN" sz="1200" dirty="0" err="1"/>
              <a:t>pCR</a:t>
            </a:r>
            <a:r>
              <a:rPr lang="en-GB" altLang="zh-CN" sz="1200" dirty="0" smtClean="0"/>
              <a:t>.</a:t>
            </a:r>
            <a:r>
              <a:rPr lang="en-US" altLang="zh-CN" sz="1200" dirty="0"/>
              <a:t> The on time RAN feedback is necessary for completing final conclusion.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It is requested related RAN WG prioritize the related LS handling.</a:t>
            </a:r>
            <a:endParaRPr lang="en-GB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KIs have potential SA6/SA4/SA3 coordination requirements accordingly as per agreed </a:t>
            </a:r>
            <a:r>
              <a:rPr lang="en-US" altLang="zh-CN" sz="1200" dirty="0" err="1"/>
              <a:t>pCR</a:t>
            </a:r>
            <a:r>
              <a:rPr lang="en-GB" altLang="zh-CN" sz="1200" dirty="0"/>
              <a:t>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Issue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Meeting (</a:t>
            </a:r>
            <a:r>
              <a:rPr lang="de-DE" sz="1600" b="1" dirty="0" smtClean="0"/>
              <a:t>SA2#153E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Resolve the ENs of the solutions.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Complete the evaluation </a:t>
            </a:r>
            <a:r>
              <a:rPr lang="en-US" altLang="zh-CN" sz="1200" dirty="0"/>
              <a:t>and final conclusion </a:t>
            </a:r>
            <a:r>
              <a:rPr lang="en-US" altLang="zh-CN" sz="1200" dirty="0">
                <a:solidFill>
                  <a:srgbClr val="000000"/>
                </a:solidFill>
              </a:rPr>
              <a:t>for the KIs with no RAN dependency, 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TR to be sent for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Approval of MBS_Ph2 WID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Complete </a:t>
            </a:r>
            <a:r>
              <a:rPr lang="en-US" altLang="zh-CN" sz="1200" dirty="0" smtClean="0">
                <a:solidFill>
                  <a:srgbClr val="000000"/>
                </a:solidFill>
              </a:rPr>
              <a:t>the normative work.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 (study phase)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SA2#149e, Feb (1TU): Focus on KIs, solutions are allowed. Agree the skeleton/scope/architectural assumption.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SA2#150e, Apr (1TU): Focus on Solutions and complete all KIs. Potential updates/new KIs. Last meeting for KI proposal/modification.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SA2#151e, May (2TUs):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SA2#152, Aug (2TUs): Solutions, evaluations,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SA2#153, Oct (1TU): Solution updates (No new </a:t>
            </a:r>
            <a:r>
              <a:rPr lang="de-DE" altLang="de-DE" sz="1100" dirty="0" smtClean="0">
                <a:solidFill>
                  <a:srgbClr val="000000"/>
                </a:solidFill>
              </a:rPr>
              <a:t>Solutions), evaluations</a:t>
            </a:r>
            <a:r>
              <a:rPr lang="de-DE" altLang="de-DE" sz="1100" dirty="0">
                <a:solidFill>
                  <a:srgbClr val="000000"/>
                </a:solidFill>
              </a:rPr>
              <a:t>, conclusions: Approval of MBS_Ph2 </a:t>
            </a:r>
            <a:r>
              <a:rPr lang="de-DE" altLang="de-DE" sz="1100" dirty="0" smtClean="0">
                <a:solidFill>
                  <a:srgbClr val="000000"/>
                </a:solidFill>
              </a:rPr>
              <a:t>WID. 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SA2#154, Nov (0.5 TU): final conclusions: Adjustment/issues depends on RAN progress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="" xmlns:a16="http://schemas.microsoft.com/office/drawing/2014/main" id="{A6B7F693-93CF-4E6E-9B89-D6AA2A5F6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211189"/>
              </p:ext>
            </p:extLst>
          </p:nvPr>
        </p:nvGraphicFramePr>
        <p:xfrm>
          <a:off x="860981" y="4356711"/>
          <a:ext cx="7524457" cy="666750"/>
        </p:xfrm>
        <a:graphic>
          <a:graphicData uri="http://schemas.openxmlformats.org/drawingml/2006/table">
            <a:tbl>
              <a:tblPr/>
              <a:tblGrid>
                <a:gridCol w="940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57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50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664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10762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FS_5MBS_Ph2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646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 dirty="0"/>
              <a:t>FS_5MBS_Ph2 Status at </a:t>
            </a:r>
            <a:r>
              <a:rPr lang="en-GB" altLang="en-US" sz="2800" b="1" dirty="0" smtClean="0"/>
              <a:t>SA#97e</a:t>
            </a:r>
            <a:endParaRPr lang="de-DE" altLang="de-DE" sz="2800" b="1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825234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 smtClean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SP-220072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500780"/>
            <a:ext cx="8554482" cy="378037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200" b="1" dirty="0">
                <a:ea typeface="+mn-ea"/>
                <a:cs typeface="+mn-cs"/>
              </a:rPr>
              <a:t>Progress since </a:t>
            </a:r>
            <a:r>
              <a:rPr lang="de-DE" altLang="de-DE" sz="1200" b="1" dirty="0" smtClean="0">
                <a:ea typeface="+mn-ea"/>
                <a:cs typeface="+mn-cs"/>
              </a:rPr>
              <a:t>SA#96-e</a:t>
            </a:r>
            <a:r>
              <a:rPr lang="de-DE" altLang="de-DE" sz="1200" b="1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/>
              <a:t>Total TUs requested for Study phase in 2022 is 7.5, 6 TU used until SA2#152E and 1.5 TUs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1 </a:t>
            </a:r>
            <a:r>
              <a:rPr lang="en-US" altLang="ko-KR" sz="1050" dirty="0"/>
              <a:t>LS was sent to RAN WGs to seek RAN WG feedback</a:t>
            </a:r>
            <a:r>
              <a:rPr lang="en-US" altLang="ko-KR" sz="105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5 new solutions were approved since SA#96e, and totally 31 </a:t>
            </a:r>
            <a:r>
              <a:rPr lang="en-US" altLang="ko-KR" sz="1050" dirty="0"/>
              <a:t>solutions have been approved for all </a:t>
            </a:r>
            <a:r>
              <a:rPr lang="en-US" altLang="ko-KR" sz="1050" dirty="0" smtClean="0"/>
              <a:t>KIs.</a:t>
            </a:r>
            <a:endParaRPr lang="en-US" altLang="ko-KR" sz="105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Evaluation of all the KIs were added, and 3 </a:t>
            </a:r>
            <a:r>
              <a:rPr lang="en-US" altLang="ko-KR" sz="1050" dirty="0"/>
              <a:t>KIs have received partial </a:t>
            </a:r>
            <a:r>
              <a:rPr lang="en-US" altLang="ko-KR" sz="1050" dirty="0" smtClean="0"/>
              <a:t>conclusions.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TR was sent for information.</a:t>
            </a:r>
            <a:endParaRPr lang="en-US" altLang="ko-KR" sz="105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200" b="1" dirty="0">
                <a:ea typeface="+mn-ea"/>
                <a:cs typeface="+mn-cs"/>
              </a:rPr>
              <a:t>RAN impacts and dependencies:</a:t>
            </a:r>
            <a:endParaRPr lang="de-DE" sz="12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3 KIs (KI#1, KI#2 and KI#6) have RAN WGs coordination requirement as per agreed </a:t>
            </a:r>
            <a:r>
              <a:rPr lang="en-US" altLang="zh-CN" sz="1050" dirty="0" err="1"/>
              <a:t>pCR</a:t>
            </a:r>
            <a:r>
              <a:rPr lang="en-GB" altLang="zh-CN" sz="1050" dirty="0"/>
              <a:t>.</a:t>
            </a:r>
            <a:r>
              <a:rPr lang="en-US" altLang="zh-CN" sz="1050" dirty="0"/>
              <a:t> The on time RAN feedback is necessary for completing final conclusion.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It is requested related RAN WG prioritize the related LS handling.</a:t>
            </a:r>
            <a:endParaRPr lang="en-GB" altLang="zh-CN" sz="105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2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KIs have potential SA6 (KI#6)/SA4 (KI#3-5)/SA3 (KI#2) coordination requirements accordingly as per agreed </a:t>
            </a:r>
            <a:r>
              <a:rPr lang="en-US" altLang="zh-CN" sz="1050" dirty="0" err="1"/>
              <a:t>pCR</a:t>
            </a:r>
            <a:r>
              <a:rPr lang="en-GB" altLang="zh-CN" sz="1050" dirty="0"/>
              <a:t>.</a:t>
            </a:r>
            <a:endParaRPr lang="en-US" altLang="zh-CN" sz="105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200" b="1" dirty="0" smtClean="0"/>
              <a:t>Contentious Issue</a:t>
            </a:r>
            <a:r>
              <a:rPr lang="de-DE" altLang="zh-CN" sz="12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050" dirty="0" smtClean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200" b="1" dirty="0" smtClean="0"/>
              <a:t>Next </a:t>
            </a:r>
            <a:r>
              <a:rPr lang="de-DE" sz="1200" b="1" dirty="0"/>
              <a:t>steps:</a:t>
            </a:r>
            <a:endParaRPr lang="en-US" altLang="zh-CN" sz="105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 smtClean="0">
                <a:solidFill>
                  <a:srgbClr val="000000"/>
                </a:solidFill>
              </a:rPr>
              <a:t>Resolve the ENs of the solutions.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 smtClean="0">
                <a:solidFill>
                  <a:srgbClr val="000000"/>
                </a:solidFill>
              </a:rPr>
              <a:t>Complete the </a:t>
            </a:r>
            <a:r>
              <a:rPr lang="en-US" altLang="zh-CN" sz="1050" dirty="0">
                <a:solidFill>
                  <a:srgbClr val="000000"/>
                </a:solidFill>
              </a:rPr>
              <a:t>evaluation and final </a:t>
            </a:r>
            <a:r>
              <a:rPr lang="en-US" altLang="zh-CN" sz="1050" dirty="0" smtClean="0">
                <a:solidFill>
                  <a:srgbClr val="000000"/>
                </a:solidFill>
              </a:rPr>
              <a:t>conclusion for the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 smtClean="0">
                <a:solidFill>
                  <a:srgbClr val="000000"/>
                </a:solidFill>
              </a:rPr>
              <a:t>TR </a:t>
            </a:r>
            <a:r>
              <a:rPr lang="en-US" altLang="zh-CN" sz="1050" dirty="0">
                <a:solidFill>
                  <a:srgbClr val="000000"/>
                </a:solidFill>
              </a:rPr>
              <a:t>to be sent for </a:t>
            </a:r>
            <a:r>
              <a:rPr lang="en-US" altLang="zh-CN" sz="1050" dirty="0" smtClean="0">
                <a:solidFill>
                  <a:srgbClr val="000000"/>
                </a:solidFill>
              </a:rPr>
              <a:t>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Approval of MBS_Ph2 WID</a:t>
            </a:r>
            <a:endParaRPr lang="en-US" altLang="zh-CN" sz="105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>
                <a:solidFill>
                  <a:srgbClr val="000000"/>
                </a:solidFill>
              </a:rPr>
              <a:t>Complete the normative work.</a:t>
            </a:r>
            <a:endParaRPr lang="en-US" altLang="zh-CN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238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16103</TotalTime>
  <Words>880</Words>
  <Application>Microsoft Office PowerPoint</Application>
  <PresentationFormat>全屏显示(4:3)</PresentationFormat>
  <Paragraphs>136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等线</vt:lpstr>
      <vt:lpstr>Arial</vt:lpstr>
      <vt:lpstr>Calibri</vt:lpstr>
      <vt:lpstr>Times New Roman</vt:lpstr>
      <vt:lpstr>Office Theme</vt:lpstr>
      <vt:lpstr>FS_5MBS_Ph2 status report</vt:lpstr>
      <vt:lpstr>FS_5MBS_Ph2 status after SA2#151E (1/2)</vt:lpstr>
      <vt:lpstr>FS_5MBS_Ph2 status after SA2#152E (2/2)</vt:lpstr>
      <vt:lpstr>FS_5MBS_Ph2 Status at SA#97e</vt:lpstr>
    </vt:vector>
  </TitlesOfParts>
  <Company>Huawei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FS_5MBS_Ph2 status report</dc:title>
  <dc:creator>LiMeng</dc:creator>
  <cp:keywords/>
  <dc:description/>
  <cp:lastModifiedBy>Rapporteur</cp:lastModifiedBy>
  <cp:revision>1828</cp:revision>
  <dcterms:created xsi:type="dcterms:W3CDTF">2008-08-30T09:32:10Z</dcterms:created>
  <dcterms:modified xsi:type="dcterms:W3CDTF">2022-08-29T05:40:56Z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(3)7RCS+jTRW2ZQbZCMPlzIMMuYuBoXghZ+xXrnb6vZ4Xszk0xGID6plN7dZlsbKwkdJXHpPA46
WrKU2J/o37k9tAWMCeaK/98c4QGTS5pwFgn0bb3iO080/4Z7ysHKXrwhJRtO8ilpWxYEfr1R
ELaX4vnMGwYJft8rhqqs9+qux5qB6o0KrI0sX3cTtz93GvwkLEW5jYL//PCShe9Sm/KeosBm
cD8P0NQB6OGEsI0yAo</vt:lpwstr>
  </property>
  <property fmtid="{D5CDD505-2E9C-101B-9397-08002B2CF9AE}" pid="9" name="_2015_ms_pID_7253431">
    <vt:lpwstr>y+qx7EB0ARLLALsPURtOEf/FeQJviqFXx5Ip7chRyA8JmlJtG3aAyX
2C+kHjWM9F5VOLdOv0QpZRDP4ZcO61S+wA1E5NiRj+fQ+x6ItG/1g4FAGShnJ2LNZ1r2YJP7
KGe2pe0v4Yld3i0eD63I5pUvsQN5dUgZwkVMcpVRPhfzFefHcX106qP3598NMoMqbVbXu2Oy
eaCG7Q1gMqDkNbsrudBHKubZQr9iFxzKwD0M</vt:lpwstr>
  </property>
  <property fmtid="{D5CDD505-2E9C-101B-9397-08002B2CF9AE}" pid="10" name="_2015_ms_pID_7253432">
    <vt:lpwstr>Fg==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1661737381</vt:lpwstr>
  </property>
</Properties>
</file>