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7" r:id="rId3"/>
    <p:sldId id="836" r:id="rId4"/>
    <p:sldId id="838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>
        <p:scale>
          <a:sx n="125" d="100"/>
          <a:sy n="125" d="100"/>
        </p:scale>
        <p:origin x="162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21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17 – 26 August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S2-2206968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17 – 26 August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</a:t>
            </a:r>
            <a:r>
              <a:rPr lang="en-US" altLang="zh-CN" sz="3600" b="1" dirty="0" smtClean="0"/>
              <a:t>MBS</a:t>
            </a:r>
            <a:r>
              <a:rPr lang="en-US" altLang="de-DE" sz="3600" b="1" dirty="0" smtClean="0"/>
              <a:t>_Ph2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</a:t>
            </a:r>
            <a:r>
              <a:rPr lang="de-DE" altLang="de-DE" sz="1200" u="sng" dirty="0" smtClean="0"/>
              <a:t>v0.4.0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2022 is 7.5, 6 TU used until SA2#152E and 1.5 TUs remaining.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16 </a:t>
            </a:r>
            <a:r>
              <a:rPr lang="de-DE" altLang="de-DE" sz="1200" dirty="0">
                <a:solidFill>
                  <a:srgbClr val="000000"/>
                </a:solidFill>
              </a:rPr>
              <a:t>solution </a:t>
            </a:r>
            <a:r>
              <a:rPr lang="en-US" altLang="zh-CN" sz="1200" dirty="0">
                <a:solidFill>
                  <a:srgbClr val="000000"/>
                </a:solidFill>
              </a:rPr>
              <a:t>updates and </a:t>
            </a:r>
            <a:r>
              <a:rPr lang="en-US" altLang="zh-CN" sz="1200" dirty="0" smtClean="0">
                <a:solidFill>
                  <a:srgbClr val="000000"/>
                </a:solidFill>
              </a:rPr>
              <a:t>5 </a:t>
            </a:r>
            <a:r>
              <a:rPr lang="en-US" altLang="zh-CN" sz="1200" dirty="0">
                <a:solidFill>
                  <a:srgbClr val="000000"/>
                </a:solidFill>
              </a:rPr>
              <a:t>new solutions agreed for the existing KIs. 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000000"/>
                </a:solidFill>
              </a:rPr>
              <a:t>One LS has been sent to RAN WG to seek their feedback for completing the final conclusion.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was sent for information.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1 (RRC Inactive for Multicast)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>
                <a:solidFill>
                  <a:srgbClr val="000000"/>
                </a:solidFill>
              </a:rPr>
              <a:t>new solutions were included in the TR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7 solutions were updated.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and partial conclusion was agreed.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zh-CN" sz="1100" dirty="0" smtClean="0">
                <a:solidFill>
                  <a:srgbClr val="000000"/>
                </a:solidFill>
              </a:rPr>
              <a:t>Wait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</a:t>
            </a:r>
            <a:r>
              <a:rPr lang="en-US" altLang="de-DE" sz="1100" dirty="0">
                <a:solidFill>
                  <a:srgbClr val="000000"/>
                </a:solidFill>
              </a:rPr>
              <a:t>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2 (MOCN for broadcast)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new solutions 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5 </a:t>
            </a:r>
            <a:r>
              <a:rPr lang="de-DE" altLang="de-DE" sz="1200" dirty="0">
                <a:solidFill>
                  <a:srgbClr val="000000"/>
                </a:solidFill>
              </a:rPr>
              <a:t>updates were agreed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added, </a:t>
            </a:r>
            <a:r>
              <a:rPr lang="de-DE" altLang="de-DE" sz="1200" dirty="0" smtClean="0">
                <a:solidFill>
                  <a:srgbClr val="000000"/>
                </a:solidFill>
              </a:rPr>
              <a:t>Partial conclusion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100" dirty="0">
                <a:solidFill>
                  <a:srgbClr val="000000"/>
                </a:solidFill>
              </a:rPr>
              <a:t>W</a:t>
            </a:r>
            <a:r>
              <a:rPr lang="en-US" altLang="de-DE" sz="1100" dirty="0">
                <a:solidFill>
                  <a:srgbClr val="000000"/>
                </a:solidFill>
              </a:rPr>
              <a:t>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</a:t>
            </a:r>
            <a:r>
              <a:rPr lang="en-US" altLang="de-DE" sz="1100" dirty="0">
                <a:solidFill>
                  <a:srgbClr val="000000"/>
                </a:solidFill>
              </a:rPr>
              <a:t>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3 (AF triggered MBS session management)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</a:t>
            </a:r>
            <a:r>
              <a:rPr lang="de-DE" altLang="de-DE" sz="1200" dirty="0" smtClean="0">
                <a:solidFill>
                  <a:srgbClr val="000000"/>
                </a:solidFill>
              </a:rPr>
              <a:t>new solution </a:t>
            </a:r>
            <a:r>
              <a:rPr lang="de-DE" altLang="de-DE" sz="1200" dirty="0">
                <a:solidFill>
                  <a:srgbClr val="000000"/>
                </a:solidFill>
              </a:rPr>
              <a:t>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</a:t>
            </a:r>
            <a:r>
              <a:rPr lang="de-DE" altLang="de-DE" sz="1100" dirty="0">
                <a:solidFill>
                  <a:srgbClr val="000000"/>
                </a:solidFill>
              </a:rPr>
              <a:t>was added and the initial concolusoin has been proposed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 : </a:t>
            </a:r>
            <a:r>
              <a:rPr lang="de-DE" altLang="de-DE" sz="1100" dirty="0" smtClean="0">
                <a:solidFill>
                  <a:srgbClr val="000000"/>
                </a:solidFill>
              </a:rPr>
              <a:t>Complete </a:t>
            </a:r>
            <a:r>
              <a:rPr lang="de-DE" altLang="de-DE" sz="1100" dirty="0">
                <a:solidFill>
                  <a:srgbClr val="000000"/>
                </a:solidFill>
              </a:rPr>
              <a:t>the </a:t>
            </a:r>
            <a:r>
              <a:rPr lang="de-DE" altLang="de-DE" sz="1100" dirty="0" smtClean="0">
                <a:solidFill>
                  <a:srgbClr val="000000"/>
                </a:solidFill>
              </a:rPr>
              <a:t>final </a:t>
            </a:r>
            <a:r>
              <a:rPr lang="de-DE" altLang="de-DE" sz="1100" dirty="0">
                <a:solidFill>
                  <a:srgbClr val="000000"/>
                </a:solidFill>
              </a:rPr>
              <a:t>conclusion and </a:t>
            </a:r>
            <a:r>
              <a:rPr lang="de-DE" altLang="de-DE" sz="1100" dirty="0">
                <a:solidFill>
                  <a:srgbClr val="000000"/>
                </a:solidFill>
              </a:rPr>
              <a:t>start the normative </a:t>
            </a:r>
            <a:r>
              <a:rPr lang="de-DE" altLang="de-DE" sz="1100" dirty="0">
                <a:solidFill>
                  <a:srgbClr val="000000"/>
                </a:solidFill>
              </a:rPr>
              <a:t>work per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4 (Group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message </a:t>
            </a:r>
            <a:r>
              <a:rPr lang="de-DE" altLang="de-DE" sz="1600" b="1" dirty="0">
                <a:solidFill>
                  <a:srgbClr val="000000"/>
                </a:solidFill>
              </a:rPr>
              <a:t>delivery)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were </a:t>
            </a:r>
            <a:r>
              <a:rPr lang="de-DE" altLang="de-DE" sz="1200" dirty="0">
                <a:solidFill>
                  <a:srgbClr val="000000"/>
                </a:solidFill>
              </a:rPr>
              <a:t>updated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Partial conclusion was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de-DE" altLang="de-DE" sz="1200" dirty="0" smtClean="0"/>
              <a:t>Complete the final conclusion and start the </a:t>
            </a:r>
            <a:r>
              <a:rPr lang="de-DE" altLang="de-DE" sz="1200" dirty="0"/>
              <a:t>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5 (Power Saving mechanisms)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1</a:t>
            </a:r>
            <a:r>
              <a:rPr lang="de-DE" altLang="de-DE" sz="1200" dirty="0">
                <a:solidFill>
                  <a:srgbClr val="000000"/>
                </a:solidFill>
              </a:rPr>
              <a:t>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update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en-US" altLang="de-DE" sz="1100" dirty="0"/>
              <a:t>Complete the final conclusion and start the normative </a:t>
            </a:r>
            <a:r>
              <a:rPr lang="en-US" altLang="de-DE" sz="1100" dirty="0"/>
              <a:t>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Issues 6 (Public safety)</a:t>
            </a:r>
            <a:endParaRPr lang="de-DE" altLang="de-DE" sz="1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1</a:t>
            </a:r>
            <a:r>
              <a:rPr lang="de-DE" altLang="de-DE" sz="1200" dirty="0" smtClean="0">
                <a:solidFill>
                  <a:srgbClr val="000000"/>
                </a:solidFill>
              </a:rPr>
              <a:t> new solution </a:t>
            </a:r>
            <a:r>
              <a:rPr lang="de-DE" altLang="de-DE" sz="1200" dirty="0">
                <a:solidFill>
                  <a:srgbClr val="000000"/>
                </a:solidFill>
              </a:rPr>
              <a:t>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1 solution was </a:t>
            </a:r>
            <a:r>
              <a:rPr lang="de-DE" altLang="de-DE" sz="1200" dirty="0">
                <a:solidFill>
                  <a:srgbClr val="000000"/>
                </a:solidFill>
              </a:rPr>
              <a:t>udpated.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</a:t>
            </a:r>
            <a:r>
              <a:rPr lang="de-DE" altLang="de-DE" sz="1200" b="1" dirty="0">
                <a:solidFill>
                  <a:srgbClr val="000000"/>
                </a:solidFill>
              </a:rPr>
              <a:t>step : </a:t>
            </a:r>
            <a:r>
              <a:rPr lang="en-US" altLang="de-DE" sz="1100" dirty="0"/>
              <a:t>Complete the final conclusion and start the normative </a:t>
            </a:r>
            <a:r>
              <a:rPr lang="en-US" altLang="de-DE" sz="1100" dirty="0"/>
              <a:t>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09825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3 KIs (KI#1, KI#2 and KI#6) have RAN WGs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 smtClean="0"/>
              <a:t>.</a:t>
            </a:r>
            <a:r>
              <a:rPr lang="en-US" altLang="zh-CN" sz="1200" dirty="0"/>
              <a:t> </a:t>
            </a:r>
            <a:r>
              <a:rPr lang="en-US" altLang="zh-CN" sz="1200" dirty="0"/>
              <a:t>The </a:t>
            </a:r>
            <a:r>
              <a:rPr lang="en-US" altLang="zh-CN" sz="1200" dirty="0"/>
              <a:t>on time RAN feedback is necessary for completing final conclusion.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It is requested related RAN WG prioritize the related LS handling.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SA6/SA4/SA3 coordination requirements accordingly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Issue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(SA2#152E)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Complete the evaluation </a:t>
            </a:r>
            <a:r>
              <a:rPr lang="en-US" altLang="zh-CN" sz="1200" dirty="0"/>
              <a:t>and </a:t>
            </a:r>
            <a:r>
              <a:rPr lang="en-US" altLang="zh-CN" sz="1200" dirty="0"/>
              <a:t>final conclusion </a:t>
            </a:r>
            <a:r>
              <a:rPr lang="en-US" altLang="zh-CN" sz="1200" dirty="0">
                <a:solidFill>
                  <a:srgbClr val="000000"/>
                </a:solidFill>
              </a:rPr>
              <a:t>for the KIs with no RAN dependency, 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TR to be sent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Approval of MBS_Ph2 WID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Complete 5MBS WID for approval.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 (study phase)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SA2#149e, Feb (1TU): Focus on KIs, solutions are allowed. Agree the skeleton/scope/architectural assumption.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SA2#150e, Apr (1TU): Focus on Solutions and complete all KIs. Potential updates/new KIs. Last meeting for KI proposal/modification.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SA2#151e, May (2TUs):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SA2#152, Aug (2TUs): Solutions, evaluations,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SA2#153, Oct (1TU): Solution updates (No new </a:t>
            </a:r>
            <a:r>
              <a:rPr lang="de-DE" altLang="de-DE" sz="1100" dirty="0" smtClean="0">
                <a:solidFill>
                  <a:srgbClr val="000000"/>
                </a:solidFill>
              </a:rPr>
              <a:t>Solutions), evaluations</a:t>
            </a:r>
            <a:r>
              <a:rPr lang="de-DE" altLang="de-DE" sz="1100" dirty="0">
                <a:solidFill>
                  <a:srgbClr val="000000"/>
                </a:solidFill>
              </a:rPr>
              <a:t>, conclusions: Approval of MBS_Ph2 </a:t>
            </a:r>
            <a:r>
              <a:rPr lang="de-DE" altLang="de-DE" sz="1100" dirty="0" smtClean="0">
                <a:solidFill>
                  <a:srgbClr val="000000"/>
                </a:solidFill>
              </a:rPr>
              <a:t>WID. 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SA2#154, Nov (0.5 TU): final conclusions: Adjustment/issues depends on RAN progress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A6B7F693-93CF-4E6E-9B89-D6AA2A5F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37690"/>
              </p:ext>
            </p:extLst>
          </p:nvPr>
        </p:nvGraphicFramePr>
        <p:xfrm>
          <a:off x="767043" y="4279799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at </a:t>
            </a:r>
            <a:r>
              <a:rPr lang="en-GB" altLang="en-US" sz="2800" b="1" dirty="0" smtClean="0"/>
              <a:t>SA#97e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825234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500780"/>
            <a:ext cx="8554482" cy="378037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200" b="1" dirty="0">
                <a:ea typeface="+mn-ea"/>
                <a:cs typeface="+mn-cs"/>
              </a:rPr>
              <a:t>Progress since </a:t>
            </a:r>
            <a:r>
              <a:rPr lang="de-DE" altLang="de-DE" sz="1200" b="1" dirty="0" smtClean="0">
                <a:ea typeface="+mn-ea"/>
                <a:cs typeface="+mn-cs"/>
              </a:rPr>
              <a:t>SA#96-e</a:t>
            </a:r>
            <a:r>
              <a:rPr lang="de-DE" altLang="de-DE" sz="12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/>
              <a:t>Total TUs requested for Study phase in 2022 is 7.5, 6 TU used until SA2#152E and 1.5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1 </a:t>
            </a:r>
            <a:r>
              <a:rPr lang="en-US" altLang="ko-KR" sz="1050" dirty="0"/>
              <a:t>LS was </a:t>
            </a:r>
            <a:r>
              <a:rPr lang="en-US" altLang="ko-KR" sz="1050" dirty="0"/>
              <a:t>sent to RAN </a:t>
            </a:r>
            <a:r>
              <a:rPr lang="en-US" altLang="ko-KR" sz="1050" dirty="0"/>
              <a:t>WGs to seek RAN WG feedback</a:t>
            </a:r>
            <a:r>
              <a:rPr lang="en-US" altLang="ko-KR" sz="105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5 new solutions were approved since SA#96e, and totally 31 </a:t>
            </a:r>
            <a:r>
              <a:rPr lang="en-US" altLang="ko-KR" sz="1050" dirty="0"/>
              <a:t>solutions have been approved for all </a:t>
            </a:r>
            <a:r>
              <a:rPr lang="en-US" altLang="ko-KR" sz="1050" dirty="0" smtClean="0"/>
              <a:t>KIs.</a:t>
            </a:r>
            <a:endParaRPr lang="en-US" altLang="ko-KR" sz="10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Evaluation of all the KIs were added, and 3 </a:t>
            </a:r>
            <a:r>
              <a:rPr lang="en-US" altLang="ko-KR" sz="1050" dirty="0"/>
              <a:t>KIs have received partial </a:t>
            </a:r>
            <a:r>
              <a:rPr lang="en-US" altLang="ko-KR" sz="1050" dirty="0" smtClean="0"/>
              <a:t>conclusions.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TR was sent for information.</a:t>
            </a:r>
            <a:endParaRPr lang="en-US" altLang="ko-KR" sz="105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dependencies:</a:t>
            </a:r>
            <a:endParaRPr lang="de-DE" sz="12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3 KIs (KI#1, KI#2 and KI#6) have RAN WGs coordination requirement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r>
              <a:rPr lang="en-US" altLang="zh-CN" sz="1050" dirty="0"/>
              <a:t> The 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It is requested related RAN WG prioritize the related LS handling.</a:t>
            </a:r>
            <a:endParaRPr lang="en-GB" altLang="zh-CN" sz="105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2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KIs have potential SA6 (KI#6)/SA4 (KI#3-5)/SA3 (KI#2) coordination requirements accordingly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endParaRPr lang="en-US" altLang="zh-CN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Contentious Issue</a:t>
            </a:r>
            <a:r>
              <a:rPr lang="de-DE" altLang="zh-CN" sz="12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050" dirty="0" smtClean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/>
              <a:t>Next </a:t>
            </a:r>
            <a:r>
              <a:rPr lang="de-DE" sz="1200" b="1" dirty="0"/>
              <a:t>steps:</a:t>
            </a:r>
            <a:endParaRPr lang="en-US" altLang="zh-CN" sz="105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Complete the </a:t>
            </a:r>
            <a:r>
              <a:rPr lang="en-US" altLang="zh-CN" sz="1050" dirty="0">
                <a:solidFill>
                  <a:srgbClr val="000000"/>
                </a:solidFill>
              </a:rPr>
              <a:t>evaluation and final </a:t>
            </a:r>
            <a:r>
              <a:rPr lang="en-US" altLang="zh-CN" sz="1050" dirty="0" smtClean="0">
                <a:solidFill>
                  <a:srgbClr val="000000"/>
                </a:solidFill>
              </a:rPr>
              <a:t>conclusion for the </a:t>
            </a:r>
            <a:r>
              <a:rPr lang="en-US" altLang="zh-CN" sz="1050" dirty="0" smtClean="0">
                <a:solidFill>
                  <a:srgbClr val="000000"/>
                </a:solidFill>
              </a:rPr>
              <a:t>KIs.</a:t>
            </a:r>
            <a:endParaRPr lang="en-US" altLang="zh-CN" sz="105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TR </a:t>
            </a:r>
            <a:r>
              <a:rPr lang="en-US" altLang="zh-CN" sz="1050" dirty="0">
                <a:solidFill>
                  <a:srgbClr val="000000"/>
                </a:solidFill>
              </a:rPr>
              <a:t>to be sent for </a:t>
            </a:r>
            <a:r>
              <a:rPr lang="en-US" altLang="zh-CN" sz="1050" dirty="0" smtClean="0">
                <a:solidFill>
                  <a:srgbClr val="000000"/>
                </a:solidFill>
              </a:rPr>
              <a:t>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Approval of MBS_Ph2 WID</a:t>
            </a:r>
            <a:endParaRPr lang="en-US" altLang="zh-CN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Complete 5MBS WID </a:t>
            </a:r>
            <a:r>
              <a:rPr lang="en-US" altLang="zh-CN" sz="1050" dirty="0">
                <a:solidFill>
                  <a:srgbClr val="000000"/>
                </a:solidFill>
              </a:rPr>
              <a:t>for </a:t>
            </a:r>
            <a:r>
              <a:rPr lang="en-US" altLang="zh-CN" sz="1050" dirty="0" smtClean="0">
                <a:solidFill>
                  <a:srgbClr val="000000"/>
                </a:solidFill>
              </a:rPr>
              <a:t>approval.</a:t>
            </a:r>
            <a:endParaRPr lang="en-US" altLang="zh-CN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3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16099</TotalTime>
  <Words>882</Words>
  <Application>Microsoft Office PowerPoint</Application>
  <PresentationFormat>全屏显示(4:3)</PresentationFormat>
  <Paragraphs>136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等线</vt:lpstr>
      <vt:lpstr>Arial</vt:lpstr>
      <vt:lpstr>Calibri</vt:lpstr>
      <vt:lpstr>Times New Roman</vt:lpstr>
      <vt:lpstr>Office Theme</vt:lpstr>
      <vt:lpstr>FS_5MBS_Ph2 status report</vt:lpstr>
      <vt:lpstr>FS_5MBS_Ph2 status after SA2#151E (1/2)</vt:lpstr>
      <vt:lpstr>FS_5MBS_Ph2 status after SA2#152E (2/2)</vt:lpstr>
      <vt:lpstr>FS_5MBS_Ph2 Status at SA#97e</vt:lpstr>
    </vt:vector>
  </TitlesOfParts>
  <Company>Huawei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keywords/>
  <dc:description/>
  <cp:lastModifiedBy>S2-2207473</cp:lastModifiedBy>
  <cp:revision>1824</cp:revision>
  <dcterms:created xsi:type="dcterms:W3CDTF">2008-08-30T09:32:10Z</dcterms:created>
  <dcterms:modified xsi:type="dcterms:W3CDTF">2022-08-29T02:20:48Z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1661737381</vt:lpwstr>
  </property>
</Properties>
</file>