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9"/>
  </p:notesMasterIdLst>
  <p:handoutMasterIdLst>
    <p:handoutMasterId r:id="rId10"/>
  </p:handoutMasterIdLst>
  <p:sldIdLst>
    <p:sldId id="303" r:id="rId5"/>
    <p:sldId id="789" r:id="rId6"/>
    <p:sldId id="791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>
        <p:scale>
          <a:sx n="110" d="100"/>
          <a:sy n="110" d="100"/>
        </p:scale>
        <p:origin x="-189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8/29/2022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8/29/2022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altLang="ko-KR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152E</a:t>
            </a:r>
            <a:endParaRPr lang="de-DE" altLang="ko-KR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</a:t>
            </a:r>
            <a:r>
              <a:rPr lang="de-DE" altLang="ko-KR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17 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– </a:t>
            </a:r>
            <a:r>
              <a:rPr lang="de-DE" altLang="ko-KR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26 August,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2022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4854634" y="334106"/>
            <a:ext cx="233587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 smtClean="0">
                <a:effectLst/>
              </a:rPr>
              <a:t>S2-2206965</a:t>
            </a:r>
            <a:endParaRPr lang="de-DE" sz="1400" b="1" dirty="0" smtClean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WG2#152E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meeting, 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17 </a:t>
            </a:r>
            <a:r>
              <a:rPr lang="en-GB" altLang="de-DE" sz="1200" baseline="0" dirty="0">
                <a:solidFill>
                  <a:schemeClr val="bg1"/>
                </a:solidFill>
              </a:rPr>
              <a:t>– 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26 August, </a:t>
            </a:r>
            <a:r>
              <a:rPr lang="en-GB" altLang="de-DE" sz="1200" baseline="0" dirty="0">
                <a:solidFill>
                  <a:schemeClr val="bg1"/>
                </a:solidFill>
              </a:rPr>
              <a:t>2022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 smtClean="0"/>
              <a:t>FS_5G_ProSe_Ph2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1800" dirty="0" smtClean="0">
                <a:latin typeface="Arial" panose="020B0604020202020204" pitchFamily="34" charset="0"/>
              </a:rPr>
              <a:t>CATT, OPPO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94" y="409746"/>
            <a:ext cx="7086194" cy="675167"/>
          </a:xfrm>
        </p:spPr>
        <p:txBody>
          <a:bodyPr/>
          <a:lstStyle/>
          <a:p>
            <a:r>
              <a:rPr lang="en-US" altLang="de-DE" sz="2800" b="1" dirty="0" smtClean="0"/>
              <a:t>FS_5G_ProSe_Ph2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SA2#152E </a:t>
            </a:r>
            <a:r>
              <a:rPr lang="en-US" altLang="de-DE" sz="2800" b="1" dirty="0"/>
              <a:t>(1/2)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="" xmlns:a16="http://schemas.microsoft.com/office/drawing/2014/main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60592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TR </a:t>
            </a:r>
            <a:r>
              <a:rPr lang="en-US" altLang="de-DE" sz="1200" kern="0" dirty="0" smtClean="0"/>
              <a:t>23.700-33 </a:t>
            </a:r>
            <a:r>
              <a:rPr lang="en-US" altLang="de-DE" sz="1200" kern="0" dirty="0" smtClean="0"/>
              <a:t>v.0.4.0 </a:t>
            </a:r>
            <a:r>
              <a:rPr lang="en-US" altLang="de-DE" sz="1200" kern="0" dirty="0"/>
              <a:t>was created based on approved contributions</a:t>
            </a:r>
            <a:r>
              <a:rPr lang="en-US" altLang="de-DE" sz="1200" kern="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 smtClean="0"/>
              <a:t>1 KI update and 16 solution </a:t>
            </a:r>
            <a:r>
              <a:rPr lang="en-US" altLang="de-DE" sz="1200" kern="0" dirty="0" smtClean="0"/>
              <a:t>update agreed for existing KIs</a:t>
            </a:r>
            <a:r>
              <a:rPr lang="en-US" altLang="de-DE" sz="1200" kern="0" dirty="0" smtClean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 smtClean="0"/>
              <a:t>Overall evaluation and (interim) conclusions agreed for KI#1, #2, #3, #4, #6.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 smtClean="0"/>
              <a:t>4</a:t>
            </a:r>
            <a:r>
              <a:rPr lang="en-US" altLang="de-DE" sz="1200" kern="0" dirty="0" smtClean="0"/>
              <a:t> </a:t>
            </a:r>
            <a:r>
              <a:rPr lang="en-US" altLang="de-DE" sz="1200" kern="0" dirty="0" smtClean="0"/>
              <a:t>TUs used in total </a:t>
            </a:r>
            <a:r>
              <a:rPr lang="en-US" altLang="de-DE" sz="1200" kern="0" dirty="0"/>
              <a:t>and </a:t>
            </a:r>
            <a:r>
              <a:rPr lang="en-US" altLang="de-DE" sz="1200" kern="0" dirty="0"/>
              <a:t>2</a:t>
            </a:r>
            <a:r>
              <a:rPr lang="en-US" altLang="de-DE" sz="1200" kern="0" dirty="0" smtClean="0"/>
              <a:t> </a:t>
            </a:r>
            <a:r>
              <a:rPr lang="en-US" altLang="de-DE" sz="1200" kern="0" dirty="0" smtClean="0"/>
              <a:t>TUs </a:t>
            </a:r>
            <a:r>
              <a:rPr lang="en-US" altLang="de-DE" sz="1200" kern="0" dirty="0"/>
              <a:t>left for the Study Phase.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zh-CN" sz="1600" b="1" dirty="0" smtClean="0"/>
              <a:t>RAN </a:t>
            </a:r>
            <a:r>
              <a:rPr lang="en-US" altLang="zh-CN" sz="1600" b="1" dirty="0"/>
              <a:t>impacts and dependencies</a:t>
            </a:r>
            <a:r>
              <a:rPr lang="en-US" altLang="zh-CN" sz="1600" dirty="0"/>
              <a:t>:</a:t>
            </a:r>
            <a:endParaRPr lang="de-DE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RAN impacts or dependencies identified for Key </a:t>
            </a:r>
            <a:r>
              <a:rPr lang="en-US" altLang="zh-CN" sz="1200" dirty="0" smtClean="0"/>
              <a:t>Issue #1, #2, #4, #5, #6 and #7</a:t>
            </a:r>
            <a:r>
              <a:rPr lang="en-US" altLang="zh-CN" sz="1200" dirty="0" smtClean="0"/>
              <a:t>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de-DE" sz="1200" kern="0" dirty="0"/>
              <a:t>1 LS to RAN WGs (S2-2207518) agreed</a:t>
            </a:r>
            <a:r>
              <a:rPr lang="en-US" altLang="de-DE" sz="1200" kern="0" dirty="0" smtClean="0"/>
              <a:t>.</a:t>
            </a:r>
            <a:endParaRPr lang="en-US" altLang="zh-CN" sz="1200" strike="sngStrike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Other WG</a:t>
            </a:r>
            <a:r>
              <a:rPr lang="de-DE" altLang="zh-CN" sz="1600" b="1" dirty="0" smtClean="0"/>
              <a:t> </a:t>
            </a:r>
            <a:r>
              <a:rPr lang="de-DE" altLang="zh-CN" sz="1600" b="1" dirty="0"/>
              <a:t>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Charging support is expected to be handled by </a:t>
            </a:r>
            <a:r>
              <a:rPr lang="en-US" altLang="zh-CN" sz="1200" dirty="0" smtClean="0"/>
              <a:t>SA5</a:t>
            </a:r>
            <a:r>
              <a:rPr lang="en-US" altLang="zh-CN" sz="1200" dirty="0"/>
              <a:t> </a:t>
            </a:r>
            <a:r>
              <a:rPr lang="en-US" altLang="zh-CN" sz="1200" dirty="0" smtClean="0"/>
              <a:t>and Security support is expected to be handled by SA3, </a:t>
            </a:r>
            <a:r>
              <a:rPr lang="en-US" altLang="zh-CN" sz="1200" dirty="0"/>
              <a:t>and </a:t>
            </a:r>
            <a:r>
              <a:rPr lang="en-US" altLang="zh-CN" sz="1200" dirty="0" smtClean="0"/>
              <a:t>cooperation with SA5 and SA3 </a:t>
            </a:r>
            <a:r>
              <a:rPr lang="en-US" altLang="zh-CN" sz="1200" dirty="0"/>
              <a:t>may be </a:t>
            </a:r>
            <a:r>
              <a:rPr lang="en-US" altLang="zh-CN" sz="1200" dirty="0" smtClean="0"/>
              <a:t>required.</a:t>
            </a:r>
            <a:endParaRPr lang="en-US" altLang="zh-CN" sz="1400" kern="0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="" xmlns:a16="http://schemas.microsoft.com/office/drawing/2014/main" id="{8E7B86D5-0B56-4201-87AC-24C0DDEF5E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591772"/>
              </p:ext>
            </p:extLst>
          </p:nvPr>
        </p:nvGraphicFramePr>
        <p:xfrm>
          <a:off x="218574" y="1377122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FS_5G_ProSe_Ph2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Study on Proximity-based Services in 5GS Phase 2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55%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Nov,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SP-211653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009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405422"/>
            <a:ext cx="7405424" cy="813391"/>
          </a:xfrm>
        </p:spPr>
        <p:txBody>
          <a:bodyPr/>
          <a:lstStyle/>
          <a:p>
            <a:r>
              <a:rPr lang="en-US" altLang="de-DE" sz="2800" b="1" dirty="0" smtClean="0"/>
              <a:t>FS_5G_ProSe_Ph2 </a:t>
            </a:r>
            <a:r>
              <a:rPr lang="en-US" altLang="de-DE" sz="2800" b="1" dirty="0"/>
              <a:t>status after </a:t>
            </a:r>
            <a:r>
              <a:rPr lang="en-US" altLang="de-DE" sz="2800" b="1" dirty="0" smtClean="0"/>
              <a:t>SA2#152E </a:t>
            </a:r>
            <a:r>
              <a:rPr lang="en-US" altLang="de-DE" sz="2800" b="1" dirty="0"/>
              <a:t>(2/2)</a:t>
            </a:r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="" xmlns:a16="http://schemas.microsoft.com/office/drawing/2014/main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1302589"/>
            <a:ext cx="8644418" cy="503441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Contentious </a:t>
            </a:r>
            <a:r>
              <a:rPr lang="de-DE" sz="1600" b="1" dirty="0"/>
              <a:t>Issue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None.</a:t>
            </a:r>
            <a:endParaRPr lang="en-US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/>
              <a:t>Focus for the Next Meeting (</a:t>
            </a:r>
            <a:r>
              <a:rPr lang="de-DE" sz="1600" b="1" dirty="0" smtClean="0"/>
              <a:t>SA2#153E</a:t>
            </a:r>
            <a:r>
              <a:rPr lang="de-DE" sz="1600" b="1" dirty="0"/>
              <a:t>)</a:t>
            </a:r>
            <a:r>
              <a:rPr lang="de-DE" sz="16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Finalization of evaluation and conclusions for all KIs.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TR 23.700-33 for approval.</a:t>
            </a:r>
            <a:endParaRPr lang="en-GB" altLang="zh-CN" sz="12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200" dirty="0" smtClean="0"/>
              <a:t>WID udpate and approval.</a:t>
            </a:r>
            <a:endParaRPr lang="de-DE" sz="12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Overall Plan</a:t>
            </a:r>
            <a:r>
              <a:rPr lang="en-US" altLang="zh-CN" sz="1600" dirty="0" smtClean="0"/>
              <a:t>: (study phase)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lnSpc>
                <a:spcPct val="110000"/>
              </a:lnSpc>
              <a:defRPr/>
            </a:pPr>
            <a:r>
              <a:rPr lang="en-US" sz="1200" dirty="0"/>
              <a:t>SA2#149-E, 1 TU assigned, </a:t>
            </a:r>
            <a:r>
              <a:rPr lang="en-US" sz="1200" dirty="0" smtClean="0"/>
              <a:t>TR </a:t>
            </a:r>
            <a:r>
              <a:rPr lang="en-US" sz="1200" dirty="0"/>
              <a:t>Skeleton, TR Scope, Architectural Assumption, Key Issues, solutions if quota allowed.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200" dirty="0"/>
              <a:t>SA2#150-E, 1 TU assigned, </a:t>
            </a:r>
            <a:r>
              <a:rPr lang="en-US" sz="1200" dirty="0" smtClean="0"/>
              <a:t>Last </a:t>
            </a:r>
            <a:r>
              <a:rPr lang="en-US" sz="1200" dirty="0"/>
              <a:t>e-meeting for any new Key Issue, solutions.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200" dirty="0"/>
              <a:t>SA2#151-E, 1 TU assigned, </a:t>
            </a:r>
            <a:r>
              <a:rPr lang="en-US" sz="1200" dirty="0" smtClean="0"/>
              <a:t>Last </a:t>
            </a:r>
            <a:r>
              <a:rPr lang="en-US" sz="1200" dirty="0"/>
              <a:t>e-meeting for any new solution, start the initial evaluation.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200" dirty="0"/>
              <a:t>SA2#152-E, 1 TU assigned, </a:t>
            </a:r>
            <a:r>
              <a:rPr lang="en-US" sz="1200" dirty="0" smtClean="0"/>
              <a:t>Solution </a:t>
            </a:r>
            <a:r>
              <a:rPr lang="en-US" sz="1200" dirty="0"/>
              <a:t>evaluation and conclusion, normative WID creation. 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200" dirty="0"/>
              <a:t>SA2#153-E, 2 TU assigned, </a:t>
            </a:r>
            <a:r>
              <a:rPr lang="en-US" sz="1200" dirty="0" smtClean="0"/>
              <a:t>Finalize </a:t>
            </a:r>
            <a:r>
              <a:rPr lang="en-US" sz="1200" dirty="0"/>
              <a:t>conclusions, update of normative WID if needed, TR for approval.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None.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05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18" y="3352965"/>
            <a:ext cx="8712200" cy="53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5306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37" y="101010"/>
            <a:ext cx="6827838" cy="632637"/>
          </a:xfrm>
        </p:spPr>
        <p:txBody>
          <a:bodyPr/>
          <a:lstStyle/>
          <a:p>
            <a:r>
              <a:rPr lang="en-GB" altLang="zh-CN" b="1" dirty="0" smtClean="0"/>
              <a:t>FS_5G_ProSe_Ph2 </a:t>
            </a:r>
            <a:r>
              <a:rPr lang="en-US" altLang="de-DE" b="1" dirty="0" smtClean="0"/>
              <a:t>status </a:t>
            </a:r>
            <a:r>
              <a:rPr lang="en-US" altLang="de-DE" b="1" dirty="0"/>
              <a:t>at </a:t>
            </a:r>
            <a:r>
              <a:rPr lang="en-US" altLang="de-DE" b="1" dirty="0" smtClean="0"/>
              <a:t>SA#97e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="" xmlns:a16="http://schemas.microsoft.com/office/drawing/2014/main" id="{88DB0DF5-3773-4C51-A7A1-AB98B0519144}"/>
              </a:ext>
            </a:extLst>
          </p:cNvPr>
          <p:cNvSpPr txBox="1">
            <a:spLocks/>
          </p:cNvSpPr>
          <p:nvPr/>
        </p:nvSpPr>
        <p:spPr>
          <a:xfrm>
            <a:off x="294759" y="2436155"/>
            <a:ext cx="8733881" cy="383401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kern="0" dirty="0"/>
              <a:t>Progress since </a:t>
            </a:r>
            <a:r>
              <a:rPr lang="de-DE" altLang="de-DE" sz="1800" kern="0" dirty="0" smtClean="0"/>
              <a:t>SA#96:</a:t>
            </a:r>
            <a:endParaRPr lang="de-DE" altLang="de-DE" sz="18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TR 23.700-33 v.0.4.0 was created based on </a:t>
            </a:r>
            <a:r>
              <a:rPr lang="en-US" altLang="de-DE" sz="1200" kern="0" dirty="0" smtClean="0"/>
              <a:t>agreed </a:t>
            </a:r>
            <a:r>
              <a:rPr lang="en-US" altLang="de-DE" sz="1200" kern="0" dirty="0"/>
              <a:t>contributions.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 KI update and 16 solution update agreed for existing KIs.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Overall evaluation and (interim) conclusions agreed for KI#1, #2, #3, #4, #6.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kern="0" dirty="0">
              <a:ea typeface="+mn-ea"/>
              <a:cs typeface="+mn-cs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a typeface="+mn-ea"/>
                <a:cs typeface="+mn-cs"/>
              </a:rPr>
              <a:t>RAN impacts and dependencies:</a:t>
            </a:r>
            <a:endParaRPr lang="de-DE" sz="1800" kern="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kern="0" dirty="0"/>
              <a:t>RAN impacts or dependencies identified for Key Issue #1, #2, #4, #5, #6 and #7</a:t>
            </a:r>
            <a:r>
              <a:rPr lang="en-US" sz="1200" kern="0" dirty="0" smtClean="0"/>
              <a:t>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de-DE" sz="1200" kern="0" dirty="0"/>
              <a:t>1 LS </a:t>
            </a:r>
            <a:r>
              <a:rPr lang="en-US" altLang="de-DE" sz="1200" kern="0" dirty="0" smtClean="0"/>
              <a:t>to </a:t>
            </a:r>
            <a:r>
              <a:rPr lang="en-US" altLang="de-DE" sz="1200" kern="0" dirty="0"/>
              <a:t>RAN </a:t>
            </a:r>
            <a:r>
              <a:rPr lang="en-US" altLang="de-DE" sz="1200" kern="0" dirty="0" smtClean="0"/>
              <a:t>WGs </a:t>
            </a:r>
            <a:r>
              <a:rPr lang="en-US" altLang="de-DE" sz="1200" kern="0" dirty="0"/>
              <a:t>(S2-2207518)</a:t>
            </a:r>
            <a:r>
              <a:rPr lang="en-US" altLang="de-DE" sz="1200" kern="0" dirty="0" smtClean="0"/>
              <a:t> </a:t>
            </a:r>
            <a:r>
              <a:rPr lang="en-US" altLang="de-DE" sz="1200" kern="0" dirty="0"/>
              <a:t>agreed</a:t>
            </a:r>
            <a:r>
              <a:rPr lang="en-US" altLang="de-DE" sz="1200" kern="0" dirty="0" smtClean="0"/>
              <a:t>.</a:t>
            </a:r>
            <a:endParaRPr lang="en-US" sz="1200" kern="0" dirty="0"/>
          </a:p>
          <a:p>
            <a:pPr marL="914400" lvl="2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100" strike="sngStrike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kern="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Finalization of evaluation and conclusions for all </a:t>
            </a:r>
            <a:r>
              <a:rPr lang="en-US" altLang="zh-CN" sz="1200" dirty="0" smtClean="0"/>
              <a:t>KIs</a:t>
            </a:r>
            <a:r>
              <a:rPr lang="en-US" altLang="zh-CN" sz="1200" kern="0" dirty="0" smtClean="0"/>
              <a:t>.</a:t>
            </a:r>
            <a:endParaRPr lang="en-US" altLang="zh-CN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200" kern="0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200" kern="0" dirty="0"/>
              <a:t> 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="" xmlns:a16="http://schemas.microsoft.com/office/drawing/2014/main" id="{B10A562C-532A-4352-8C11-1D756D997B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795686"/>
              </p:ext>
            </p:extLst>
          </p:nvPr>
        </p:nvGraphicFramePr>
        <p:xfrm>
          <a:off x="170675" y="1398888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FS_5G_ProSe_Ph2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Study on Proximity-based Services in 5GS Phase 2</a:t>
                      </a: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55%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Nov,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SP-211653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12879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2E10A3-DB35-414F-83C1-BF5FB8647349}">
  <ds:schemaRefs>
    <ds:schemaRef ds:uri="dcc30912-d230-4cc2-b11f-bb5ca2a6b6f5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09cef1fd-e61b-4dbf-b745-21988b13f978"/>
  </ds:schemaRefs>
</ds:datastoreItem>
</file>

<file path=customXml/itemProps2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43217</TotalTime>
  <Words>450</Words>
  <Application>Microsoft Office PowerPoint</Application>
  <PresentationFormat>全屏显示(4:3)</PresentationFormat>
  <Paragraphs>68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FS_5G_ProSe_Ph2 Status Report</vt:lpstr>
      <vt:lpstr>FS_5G_ProSe_Ph2 status after SA2#152E (1/2)</vt:lpstr>
      <vt:lpstr>FS_5G_ProSe_Ph2 status after SA2#152E (2/2)</vt:lpstr>
      <vt:lpstr>FS_5G_ProSe_Ph2 status at SA#97e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CATT</cp:lastModifiedBy>
  <cp:revision>1893</cp:revision>
  <dcterms:created xsi:type="dcterms:W3CDTF">2008-08-30T09:32:10Z</dcterms:created>
  <dcterms:modified xsi:type="dcterms:W3CDTF">2022-08-29T03:05:04Z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</Properties>
</file>