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8"/>
  </p:notesMasterIdLst>
  <p:handoutMasterIdLst>
    <p:handoutMasterId r:id="rId9"/>
  </p:handoutMasterIdLst>
  <p:sldIdLst>
    <p:sldId id="303" r:id="rId5"/>
    <p:sldId id="789" r:id="rId6"/>
    <p:sldId id="791" r:id="rId7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2A14D"/>
    <a:srgbClr val="FF3300"/>
    <a:srgbClr val="FF33CC"/>
    <a:srgbClr val="FF6699"/>
    <a:srgbClr val="FF99FF"/>
    <a:srgbClr val="000000"/>
    <a:srgbClr val="C6D254"/>
    <a:srgbClr val="B1D254"/>
    <a:srgbClr val="72AF2F"/>
    <a:srgbClr val="5C88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3BFC62-AEC6-4937-AF12-362AD02283E4}" v="2" dt="2022-01-17T17:01:11.741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02" autoAdjust="0"/>
    <p:restoredTop sz="94625" autoAdjust="0"/>
  </p:normalViewPr>
  <p:slideViewPr>
    <p:cSldViewPr snapToGrid="0">
      <p:cViewPr>
        <p:scale>
          <a:sx n="100" d="100"/>
          <a:sy n="100" d="100"/>
        </p:scale>
        <p:origin x="1181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8/29/2022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8/29/2022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4392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 Meeting #</a:t>
            </a:r>
            <a:r>
              <a:rPr lang="de-DE" altLang="ko-KR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152E</a:t>
            </a:r>
            <a:endParaRPr lang="de-DE" altLang="ko-KR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Electronic meeting, </a:t>
            </a:r>
            <a:r>
              <a:rPr lang="de-DE" altLang="ko-KR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17 </a:t>
            </a:r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– </a:t>
            </a:r>
            <a:r>
              <a:rPr lang="de-DE" altLang="ko-KR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26 August</a:t>
            </a:r>
            <a:r>
              <a:rPr lang="de-DE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 </a:t>
            </a:r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2022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</a:t>
            </a:r>
            <a:r>
              <a:rPr lang="en-GB" altLang="de-DE" sz="1200" dirty="0" smtClean="0">
                <a:solidFill>
                  <a:schemeClr val="bg1"/>
                </a:solidFill>
              </a:rPr>
              <a:t>WG2#152E</a:t>
            </a:r>
            <a:r>
              <a:rPr lang="en-GB" altLang="de-DE" sz="1200" baseline="0" dirty="0" smtClean="0">
                <a:solidFill>
                  <a:schemeClr val="bg1"/>
                </a:solidFill>
              </a:rPr>
              <a:t> </a:t>
            </a:r>
            <a:r>
              <a:rPr lang="en-GB" altLang="de-DE" sz="1200" baseline="0" dirty="0">
                <a:solidFill>
                  <a:schemeClr val="bg1"/>
                </a:solidFill>
              </a:rPr>
              <a:t>Electronic meeting, </a:t>
            </a:r>
            <a:r>
              <a:rPr lang="en-GB" altLang="de-DE" sz="1200" baseline="0" dirty="0" smtClean="0">
                <a:solidFill>
                  <a:schemeClr val="bg1"/>
                </a:solidFill>
              </a:rPr>
              <a:t>17 </a:t>
            </a:r>
            <a:r>
              <a:rPr lang="en-GB" altLang="de-DE" sz="1200" baseline="0" dirty="0">
                <a:solidFill>
                  <a:schemeClr val="bg1"/>
                </a:solidFill>
              </a:rPr>
              <a:t>– </a:t>
            </a:r>
            <a:r>
              <a:rPr lang="en-GB" altLang="de-DE" sz="1200" baseline="0" dirty="0" smtClean="0">
                <a:solidFill>
                  <a:schemeClr val="bg1"/>
                </a:solidFill>
              </a:rPr>
              <a:t>26 August, </a:t>
            </a:r>
            <a:r>
              <a:rPr lang="en-GB" altLang="de-DE" sz="1200" baseline="0" dirty="0">
                <a:solidFill>
                  <a:schemeClr val="bg1"/>
                </a:solidFill>
              </a:rPr>
              <a:t>2022</a:t>
            </a:r>
            <a:endParaRPr lang="en-GB" altLang="ko-KR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</a:t>
            </a:r>
            <a:r>
              <a:rPr lang="en-GB" altLang="en-US" sz="800" dirty="0" smtClean="0"/>
              <a:t>2022</a:t>
            </a:r>
            <a:endParaRPr lang="en-GB" altLang="en-US" sz="800" dirty="0"/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518" y="2194370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altLang="zh-CN" b="1" dirty="0" smtClean="0"/>
              <a:t>FS_5GSAT_Ph2</a:t>
            </a:r>
            <a:r>
              <a:rPr lang="en-US" altLang="de-DE" b="1" dirty="0" smtClean="0"/>
              <a:t> </a:t>
            </a:r>
            <a:r>
              <a:rPr lang="en-US" altLang="de-DE" b="1" dirty="0"/>
              <a:t>Status </a:t>
            </a:r>
            <a:r>
              <a:rPr lang="en-GB" altLang="zh-CN" b="1" dirty="0"/>
              <a:t>Report</a:t>
            </a:r>
            <a:endParaRPr lang="en-GB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1800" dirty="0"/>
              <a:t/>
            </a:r>
            <a:br>
              <a:rPr lang="en-US" altLang="en-US" sz="1800" dirty="0"/>
            </a:br>
            <a:r>
              <a:rPr lang="en-US" altLang="en-US" sz="2000" b="1" dirty="0" smtClean="0"/>
              <a:t>Jean Yves Fine</a:t>
            </a:r>
          </a:p>
          <a:p>
            <a:pPr>
              <a:lnSpc>
                <a:spcPct val="80000"/>
              </a:lnSpc>
            </a:pPr>
            <a:r>
              <a:rPr lang="en-US" altLang="en-US" sz="1800" dirty="0" smtClean="0">
                <a:latin typeface="Arial" panose="020B0604020202020204" pitchFamily="34" charset="0"/>
              </a:rPr>
              <a:t>Thales (Rapporteur)</a:t>
            </a: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867918" y="329119"/>
            <a:ext cx="20741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 smtClean="0"/>
              <a:t>S2-2206966</a:t>
            </a:r>
            <a:endParaRPr lang="zh-CN" altLang="en-US" sz="1400" b="1" dirty="0"/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D52C4-5430-4D56-8D2A-947A8B15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50" y="228600"/>
            <a:ext cx="6827838" cy="675167"/>
          </a:xfrm>
        </p:spPr>
        <p:txBody>
          <a:bodyPr/>
          <a:lstStyle/>
          <a:p>
            <a:r>
              <a:rPr lang="en-GB" altLang="zh-CN" sz="2800" b="1" dirty="0"/>
              <a:t>FS_5GSAT_Ph2 </a:t>
            </a:r>
            <a:r>
              <a:rPr lang="en-US" altLang="de-DE" sz="2800" b="1" dirty="0" smtClean="0"/>
              <a:t>status </a:t>
            </a:r>
            <a:r>
              <a:rPr lang="en-US" altLang="de-DE" sz="2800" b="1" dirty="0"/>
              <a:t>after </a:t>
            </a:r>
            <a:r>
              <a:rPr lang="en-US" altLang="de-DE" sz="2800" b="1" dirty="0" smtClean="0"/>
              <a:t>SA2#152E </a:t>
            </a:r>
            <a:r>
              <a:rPr lang="en-US" altLang="de-DE" sz="2800" b="1" dirty="0"/>
              <a:t>(1/2)</a:t>
            </a: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15D28A3F-B4FD-414F-9637-F7C890005039}"/>
              </a:ext>
            </a:extLst>
          </p:cNvPr>
          <p:cNvSpPr txBox="1">
            <a:spLocks/>
          </p:cNvSpPr>
          <p:nvPr/>
        </p:nvSpPr>
        <p:spPr>
          <a:xfrm>
            <a:off x="557776" y="2077018"/>
            <a:ext cx="8695692" cy="3781697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kern="0" dirty="0" smtClean="0"/>
              <a:t>General</a:t>
            </a:r>
            <a:endParaRPr lang="de-DE" altLang="de-DE" sz="1400" b="1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900" kern="0" dirty="0" smtClean="0"/>
              <a:t>Total </a:t>
            </a:r>
            <a:r>
              <a:rPr lang="en-US" altLang="de-DE" sz="900" kern="0" dirty="0"/>
              <a:t>TUs requested for Study Phase </a:t>
            </a:r>
            <a:r>
              <a:rPr lang="en-US" altLang="de-DE" sz="900" kern="0" dirty="0" smtClean="0"/>
              <a:t>is 4 </a:t>
            </a:r>
            <a:r>
              <a:rPr lang="en-US" altLang="de-DE" sz="900" kern="0" dirty="0" smtClean="0"/>
              <a:t>TUs: 3TUs </a:t>
            </a:r>
            <a:r>
              <a:rPr lang="en-US" altLang="de-DE" sz="900" kern="0" dirty="0" smtClean="0"/>
              <a:t>are used, and </a:t>
            </a:r>
            <a:r>
              <a:rPr lang="en-US" altLang="de-DE" sz="900" kern="0" dirty="0" smtClean="0"/>
              <a:t>1 TU </a:t>
            </a:r>
            <a:r>
              <a:rPr lang="en-US" altLang="de-DE" sz="900" kern="0" dirty="0"/>
              <a:t>are </a:t>
            </a:r>
            <a:r>
              <a:rPr lang="en-US" altLang="de-DE" sz="900" kern="0" dirty="0" smtClean="0"/>
              <a:t>remaining for study Phase </a:t>
            </a:r>
            <a:endParaRPr lang="en-US" altLang="de-DE" sz="90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900" dirty="0"/>
              <a:t>TR skeleton , scope, Architecture Assumptions </a:t>
            </a:r>
            <a:r>
              <a:rPr lang="en-US" altLang="de-DE" sz="900" dirty="0" smtClean="0"/>
              <a:t>and Key Issues are agreed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900" b="1" dirty="0" smtClean="0">
                <a:solidFill>
                  <a:srgbClr val="00B050"/>
                </a:solidFill>
              </a:rPr>
              <a:t>Frozen panel of 22 solutions with self evaluation provided, good progress on sharing overall evaluation process during the meeting. </a:t>
            </a:r>
            <a:endParaRPr lang="en-US" altLang="de-DE" sz="900" b="1" dirty="0">
              <a:solidFill>
                <a:srgbClr val="00B050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de-DE" sz="1200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kern="0" dirty="0" smtClean="0"/>
              <a:t>List </a:t>
            </a:r>
            <a:r>
              <a:rPr lang="de-DE" altLang="de-DE" sz="1400" b="1" kern="0" dirty="0" err="1" smtClean="0"/>
              <a:t>of</a:t>
            </a:r>
            <a:r>
              <a:rPr lang="de-DE" altLang="de-DE" sz="1400" b="1" kern="0" dirty="0" smtClean="0"/>
              <a:t> 2 agreed </a:t>
            </a:r>
            <a:r>
              <a:rPr lang="de-DE" altLang="de-DE" sz="1400" b="1" kern="0" dirty="0"/>
              <a:t>Key </a:t>
            </a:r>
            <a:r>
              <a:rPr lang="de-DE" altLang="de-DE" sz="1400" b="1" kern="0" dirty="0" err="1" smtClean="0"/>
              <a:t>Issues</a:t>
            </a:r>
            <a:r>
              <a:rPr lang="de-DE" altLang="de-DE" sz="1400" b="1" kern="0" dirty="0" smtClean="0"/>
              <a:t>, </a:t>
            </a:r>
            <a:r>
              <a:rPr lang="de-DE" altLang="de-DE" sz="1400" b="1" kern="0" dirty="0" err="1" smtClean="0"/>
              <a:t>now</a:t>
            </a:r>
            <a:r>
              <a:rPr lang="de-DE" altLang="de-DE" sz="1400" b="1" kern="0" dirty="0" smtClean="0"/>
              <a:t> </a:t>
            </a:r>
            <a:r>
              <a:rPr lang="de-DE" altLang="de-DE" sz="1400" b="1" kern="0" dirty="0" err="1" smtClean="0"/>
              <a:t>stabilized</a:t>
            </a:r>
            <a:r>
              <a:rPr lang="de-DE" altLang="de-DE" sz="1400" b="1" kern="0" dirty="0" smtClean="0"/>
              <a:t> (</a:t>
            </a:r>
            <a:r>
              <a:rPr lang="de-DE" altLang="de-DE" sz="1400" b="1" kern="0" dirty="0" err="1" smtClean="0"/>
              <a:t>no</a:t>
            </a:r>
            <a:r>
              <a:rPr lang="de-DE" altLang="de-DE" sz="1400" b="1" kern="0" dirty="0" smtClean="0"/>
              <a:t> </a:t>
            </a:r>
            <a:r>
              <a:rPr lang="de-DE" altLang="de-DE" sz="1400" b="1" kern="0" dirty="0" err="1" smtClean="0"/>
              <a:t>change</a:t>
            </a:r>
            <a:r>
              <a:rPr lang="de-DE" altLang="de-DE" sz="1400" b="1" kern="0" dirty="0" smtClean="0"/>
              <a:t> </a:t>
            </a:r>
            <a:r>
              <a:rPr lang="de-DE" altLang="de-DE" sz="1400" b="1" kern="0" dirty="0" err="1" smtClean="0"/>
              <a:t>during</a:t>
            </a:r>
            <a:r>
              <a:rPr lang="de-DE" altLang="de-DE" sz="1400" b="1" kern="0" dirty="0" smtClean="0"/>
              <a:t> </a:t>
            </a:r>
            <a:r>
              <a:rPr lang="de-DE" altLang="de-DE" sz="1400" b="1" kern="0" dirty="0" err="1" smtClean="0"/>
              <a:t>meeting</a:t>
            </a:r>
            <a:r>
              <a:rPr lang="de-DE" altLang="de-DE" sz="1400" b="1" kern="0" dirty="0" smtClean="0"/>
              <a:t>)</a:t>
            </a:r>
            <a:endParaRPr lang="de-DE" altLang="de-DE" sz="1400" b="1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zh-CN" sz="900" kern="0" dirty="0" smtClean="0"/>
              <a:t>KI#1: </a:t>
            </a:r>
            <a:r>
              <a:rPr lang="en-GB" sz="900" dirty="0"/>
              <a:t>Mobility Management enhancement with discontinuous satellite coverage </a:t>
            </a:r>
            <a:endParaRPr lang="en-GB" sz="900" dirty="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zh-CN" sz="900" kern="0" dirty="0" smtClean="0"/>
              <a:t>KI#2: </a:t>
            </a:r>
            <a:r>
              <a:rPr lang="en-GB" sz="900" dirty="0"/>
              <a:t>Power saving enhancement for UE in discontinuous </a:t>
            </a:r>
            <a:r>
              <a:rPr lang="en-GB" sz="900" dirty="0" smtClean="0"/>
              <a:t>coverage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en-GB" sz="12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kern="0" dirty="0"/>
              <a:t>List </a:t>
            </a:r>
            <a:r>
              <a:rPr lang="de-DE" altLang="de-DE" sz="1400" b="1" kern="0" dirty="0" err="1"/>
              <a:t>of</a:t>
            </a:r>
            <a:r>
              <a:rPr lang="de-DE" altLang="de-DE" sz="1400" b="1" kern="0" dirty="0"/>
              <a:t> </a:t>
            </a:r>
            <a:r>
              <a:rPr lang="de-DE" altLang="de-DE" sz="1400" b="1" kern="0" dirty="0" smtClean="0"/>
              <a:t>22 </a:t>
            </a:r>
            <a:r>
              <a:rPr lang="de-DE" altLang="de-DE" sz="1400" b="1" kern="0" dirty="0" err="1"/>
              <a:t>agreed</a:t>
            </a:r>
            <a:r>
              <a:rPr lang="de-DE" altLang="de-DE" sz="1400" b="1" kern="0" dirty="0"/>
              <a:t> </a:t>
            </a:r>
            <a:r>
              <a:rPr lang="de-DE" altLang="de-DE" sz="1400" b="1" kern="0" dirty="0" err="1" smtClean="0"/>
              <a:t>solutions</a:t>
            </a:r>
            <a:r>
              <a:rPr lang="de-DE" altLang="de-DE" sz="1400" b="1" kern="0" dirty="0" smtClean="0"/>
              <a:t>: </a:t>
            </a:r>
            <a:endParaRPr lang="de-DE" altLang="de-DE" sz="1400" b="1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700" dirty="0"/>
              <a:t>Solution for Mobility Management enhancement based on coverage information and UE </a:t>
            </a:r>
            <a:r>
              <a:rPr lang="en-US" sz="700" dirty="0" smtClean="0"/>
              <a:t>location</a:t>
            </a:r>
            <a:endParaRPr lang="en-GB" altLang="zh-CN" sz="700" kern="0" dirty="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zh-CN" sz="700" kern="0" dirty="0" smtClean="0"/>
              <a:t>Solution#1</a:t>
            </a:r>
            <a:r>
              <a:rPr lang="en-GB" altLang="zh-CN" sz="700" kern="0" dirty="0"/>
              <a:t>: </a:t>
            </a:r>
            <a:r>
              <a:rPr lang="en-GB" sz="700" dirty="0"/>
              <a:t>Power Saving based on AMF awareness of coverage </a:t>
            </a:r>
            <a:r>
              <a:rPr lang="en-GB" sz="700" dirty="0" smtClean="0"/>
              <a:t>information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700" dirty="0"/>
              <a:t>Solution for predictive Power Saving </a:t>
            </a:r>
            <a:r>
              <a:rPr lang="en-US" sz="700" dirty="0" smtClean="0"/>
              <a:t>Mode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700" dirty="0"/>
              <a:t>New solution for KI#2 on Power Saving mechanisms in case of discontinuous coverage</a:t>
            </a:r>
            <a:r>
              <a:rPr lang="en-US" sz="700" dirty="0" smtClean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700" dirty="0" smtClean="0"/>
              <a:t>Solution </a:t>
            </a:r>
            <a:r>
              <a:rPr lang="en-US" sz="700" dirty="0"/>
              <a:t>for KI#2 Power Saving based on updating parameters before releasing </a:t>
            </a:r>
            <a:r>
              <a:rPr lang="en-US" sz="700" dirty="0" err="1"/>
              <a:t>signalling</a:t>
            </a:r>
            <a:r>
              <a:rPr lang="en-US" sz="700" dirty="0"/>
              <a:t> </a:t>
            </a:r>
            <a:r>
              <a:rPr lang="en-US" sz="700" dirty="0" smtClean="0"/>
              <a:t>connection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700" dirty="0"/>
              <a:t>Solution discontinuous coverage architecture</a:t>
            </a:r>
            <a:r>
              <a:rPr lang="en-GB" sz="700" dirty="0" smtClean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700" dirty="0"/>
              <a:t>KI #1&amp;2, New Sol:&lt;utilizing discontinuous coverage wait timer for satellite discontinuous coverage scenario</a:t>
            </a:r>
            <a:r>
              <a:rPr lang="en-GB" sz="700" dirty="0" smtClean="0"/>
              <a:t>&gt;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700" dirty="0"/>
              <a:t>KI #1, New Sol: Leaving Coverage </a:t>
            </a:r>
            <a:r>
              <a:rPr lang="en-GB" sz="700" dirty="0" smtClean="0"/>
              <a:t>Notification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700" dirty="0"/>
              <a:t>KI #2, New Sol: Modification of Timers when in or out of </a:t>
            </a:r>
            <a:r>
              <a:rPr lang="en-GB" sz="700" dirty="0" smtClean="0"/>
              <a:t>Coverage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700" dirty="0"/>
              <a:t>KI#1 and KI#2, New Sol: UE Reachability Events with Expected in Coverage </a:t>
            </a:r>
            <a:r>
              <a:rPr lang="en-GB" sz="700" dirty="0" smtClean="0"/>
              <a:t>Time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700" dirty="0"/>
              <a:t>KI#1 and KI#2, New Sol: Combined UE Coverage Management </a:t>
            </a:r>
            <a:r>
              <a:rPr lang="en-GB" sz="700" dirty="0" smtClean="0"/>
              <a:t>Architecture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700" dirty="0"/>
              <a:t>New Solution on minimizing discontinuous coverage by inter-RAT handover </a:t>
            </a:r>
            <a:r>
              <a:rPr lang="en-GB" sz="700" dirty="0" smtClean="0"/>
              <a:t>processing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700" dirty="0"/>
              <a:t>KI #1, New Sol: Handling when UE enters discontinuous </a:t>
            </a:r>
            <a:r>
              <a:rPr lang="en-GB" sz="700" dirty="0" smtClean="0"/>
              <a:t>coverage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700" dirty="0"/>
              <a:t>KI #1, New Sol: Wait timer for discontinuous </a:t>
            </a:r>
            <a:r>
              <a:rPr lang="en-GB" sz="700" dirty="0" smtClean="0"/>
              <a:t>coverage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700" dirty="0"/>
              <a:t>New Solution for KI#1, KI#2: Provision of Coverage Data to a </a:t>
            </a:r>
            <a:r>
              <a:rPr lang="en-GB" sz="700" dirty="0" smtClean="0"/>
              <a:t>UE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700" dirty="0"/>
              <a:t>New Solution for KI#1, KI#2: Support of UE Triggered Generalized Unavailability </a:t>
            </a:r>
            <a:r>
              <a:rPr lang="en-GB" sz="700" dirty="0" smtClean="0"/>
              <a:t>Period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700" b="1" dirty="0" smtClean="0">
                <a:solidFill>
                  <a:srgbClr val="62A14D"/>
                </a:solidFill>
              </a:rPr>
              <a:t>KI </a:t>
            </a:r>
            <a:r>
              <a:rPr lang="en-US" sz="700" b="1" dirty="0">
                <a:solidFill>
                  <a:srgbClr val="62A14D"/>
                </a:solidFill>
              </a:rPr>
              <a:t>#1, KI #2, New solution enabler with coverage information over NAS</a:t>
            </a:r>
            <a:r>
              <a:rPr lang="en-US" sz="700" b="1" dirty="0" smtClean="0">
                <a:solidFill>
                  <a:srgbClr val="62A14D"/>
                </a:solidFill>
              </a:rPr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700" b="1" dirty="0" smtClean="0">
                <a:solidFill>
                  <a:srgbClr val="62A14D"/>
                </a:solidFill>
              </a:rPr>
              <a:t>KI#1</a:t>
            </a:r>
            <a:r>
              <a:rPr lang="en-US" sz="700" b="1" dirty="0">
                <a:solidFill>
                  <a:srgbClr val="62A14D"/>
                </a:solidFill>
              </a:rPr>
              <a:t>, New Sol: Response to </a:t>
            </a:r>
            <a:r>
              <a:rPr lang="en-US" sz="700" b="1" dirty="0" err="1">
                <a:solidFill>
                  <a:srgbClr val="62A14D"/>
                </a:solidFill>
              </a:rPr>
              <a:t>Nnef_ParameterProvision</a:t>
            </a:r>
            <a:r>
              <a:rPr lang="en-US" sz="700" b="1" dirty="0">
                <a:solidFill>
                  <a:srgbClr val="62A14D"/>
                </a:solidFill>
              </a:rPr>
              <a:t> request containing Maximum Latency				</a:t>
            </a:r>
            <a:endParaRPr lang="en-US" sz="700" b="1" dirty="0" smtClean="0">
              <a:solidFill>
                <a:srgbClr val="62A14D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700" b="1" dirty="0" smtClean="0">
                <a:solidFill>
                  <a:srgbClr val="62A14D"/>
                </a:solidFill>
              </a:rPr>
              <a:t>New </a:t>
            </a:r>
            <a:r>
              <a:rPr lang="en-US" sz="700" b="1" dirty="0">
                <a:solidFill>
                  <a:srgbClr val="62A14D"/>
                </a:solidFill>
              </a:rPr>
              <a:t>Sol: AF-provided coverage time </a:t>
            </a:r>
            <a:r>
              <a:rPr lang="en-US" sz="700" b="1" dirty="0" err="1" smtClean="0">
                <a:solidFill>
                  <a:srgbClr val="62A14D"/>
                </a:solidFill>
              </a:rPr>
              <a:t>informationSolution</a:t>
            </a:r>
            <a:r>
              <a:rPr lang="en-US" sz="700" b="1" dirty="0" smtClean="0">
                <a:solidFill>
                  <a:srgbClr val="62A14D"/>
                </a:solidFill>
              </a:rPr>
              <a:t> </a:t>
            </a:r>
            <a:r>
              <a:rPr lang="en-US" sz="700" b="1" dirty="0">
                <a:solidFill>
                  <a:srgbClr val="62A14D"/>
                </a:solidFill>
              </a:rPr>
              <a:t>for paging enhancement under discontinuous coverage based on definition and management of UE-specific Dynamic Tracking </a:t>
            </a:r>
            <a:r>
              <a:rPr lang="en-US" sz="700" b="1" dirty="0" smtClean="0">
                <a:solidFill>
                  <a:srgbClr val="62A14D"/>
                </a:solidFill>
              </a:rPr>
              <a:t>Areas</a:t>
            </a:r>
            <a:endParaRPr lang="en-US" sz="700" b="1" dirty="0">
              <a:solidFill>
                <a:srgbClr val="62A14D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700" b="1" dirty="0" smtClean="0">
                <a:solidFill>
                  <a:srgbClr val="62A14D"/>
                </a:solidFill>
              </a:rPr>
              <a:t>New </a:t>
            </a:r>
            <a:r>
              <a:rPr lang="en-US" sz="700" b="1" dirty="0">
                <a:solidFill>
                  <a:srgbClr val="62A14D"/>
                </a:solidFill>
              </a:rPr>
              <a:t>Solution for KI#2: Network assisted Power Saving </a:t>
            </a:r>
            <a:r>
              <a:rPr lang="en-US" sz="700" b="1" dirty="0" smtClean="0">
                <a:solidFill>
                  <a:srgbClr val="62A14D"/>
                </a:solidFill>
              </a:rPr>
              <a:t>Mechanisms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700" b="1" dirty="0" smtClean="0">
                <a:solidFill>
                  <a:srgbClr val="62A14D"/>
                </a:solidFill>
              </a:rPr>
              <a:t>KI#1</a:t>
            </a:r>
            <a:r>
              <a:rPr lang="en-US" sz="700" b="1" dirty="0">
                <a:solidFill>
                  <a:srgbClr val="62A14D"/>
                </a:solidFill>
              </a:rPr>
              <a:t>, KI#2, New solution: Coverage data transfer in 5GS and </a:t>
            </a:r>
            <a:r>
              <a:rPr lang="en-US" sz="700" b="1" dirty="0" smtClean="0">
                <a:solidFill>
                  <a:srgbClr val="62A14D"/>
                </a:solidFill>
              </a:rPr>
              <a:t>EPS</a:t>
            </a:r>
            <a:r>
              <a:rPr lang="en-US" sz="700" dirty="0">
                <a:solidFill>
                  <a:srgbClr val="62A14D"/>
                </a:solidFill>
              </a:rPr>
              <a:t>	</a:t>
            </a:r>
            <a:endParaRPr lang="en-GB" sz="800" dirty="0"/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en-GB" altLang="zh-CN" sz="1200" kern="0" dirty="0"/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id="{8E7B86D5-0B56-4201-87AC-24C0DDEF5E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4606342"/>
              </p:ext>
            </p:extLst>
          </p:nvPr>
        </p:nvGraphicFramePr>
        <p:xfrm>
          <a:off x="208742" y="1259135"/>
          <a:ext cx="8810067" cy="72877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583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64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4747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744">
                <a:tc>
                  <a:txBody>
                    <a:bodyPr/>
                    <a:lstStyle/>
                    <a:p>
                      <a:r>
                        <a:rPr lang="en-GB" altLang="zh-CN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FS_5GSAT_Ph2</a:t>
                      </a:r>
                      <a:endParaRPr lang="en-US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Study on satellite</a:t>
                      </a:r>
                      <a:r>
                        <a:rPr lang="en-GB" altLang="zh-CN" sz="1400" b="1" i="0" u="none" strike="noStrike" kern="1200" baseline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access, Phase2</a:t>
                      </a:r>
                      <a:endParaRPr lang="de-DE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50% </a:t>
                      </a: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&gt; </a:t>
                      </a: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75%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Oct</a:t>
                      </a: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 22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SP-211651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5700947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810" y="0"/>
            <a:ext cx="7247376" cy="813391"/>
          </a:xfrm>
        </p:spPr>
        <p:txBody>
          <a:bodyPr/>
          <a:lstStyle/>
          <a:p>
            <a:r>
              <a:rPr lang="en-GB" altLang="zh-CN" sz="2800" b="1" dirty="0"/>
              <a:t>FS_5GSAT_Ph2 </a:t>
            </a:r>
            <a:r>
              <a:rPr lang="en-US" altLang="de-DE" sz="2800" b="1" dirty="0"/>
              <a:t>status after </a:t>
            </a:r>
            <a:r>
              <a:rPr lang="en-US" altLang="de-DE" sz="2800" b="1" dirty="0" smtClean="0"/>
              <a:t>SA2#152E </a:t>
            </a:r>
            <a:r>
              <a:rPr lang="en-US" altLang="de-DE" sz="2800" b="1" dirty="0" smtClean="0"/>
              <a:t>(2/2</a:t>
            </a:r>
            <a:r>
              <a:rPr lang="en-US" altLang="de-DE" sz="2800" b="1" dirty="0"/>
              <a:t>)</a:t>
            </a:r>
            <a:endParaRPr lang="en-US" dirty="0"/>
          </a:p>
        </p:txBody>
      </p:sp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07639B51-7A60-40FF-963D-02AC48416E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7181" y="813391"/>
            <a:ext cx="8644418" cy="2822436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2"/>
              </a:buBlip>
            </a:pPr>
            <a:r>
              <a:rPr lang="en-US" sz="1800" b="1" dirty="0"/>
              <a:t>RAN impacts and dependencies</a:t>
            </a:r>
            <a:r>
              <a:rPr lang="en-US" sz="1800" dirty="0"/>
              <a:t>:</a:t>
            </a:r>
            <a:endParaRPr lang="de-DE" sz="18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000" dirty="0"/>
              <a:t>RAN impacts or dependencies identified for Key Issue </a:t>
            </a:r>
            <a:r>
              <a:rPr lang="en-US" sz="1000" dirty="0" smtClean="0"/>
              <a:t>#1 and #</a:t>
            </a:r>
            <a:r>
              <a:rPr lang="en-US" sz="1000" dirty="0" smtClean="0"/>
              <a:t>2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GB" sz="1000" dirty="0" smtClean="0"/>
              <a:t>Solution#13: the </a:t>
            </a:r>
            <a:r>
              <a:rPr lang="en-GB" sz="1000" dirty="0"/>
              <a:t>Steering of Roaming aspects need to be evaluated by CT1.</a:t>
            </a:r>
            <a:endParaRPr lang="en-US" sz="1000" strike="sngStrike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endParaRPr lang="de-DE" sz="1800" b="1" dirty="0" smtClean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800" b="1" dirty="0" err="1" smtClean="0"/>
              <a:t>Contentious</a:t>
            </a:r>
            <a:r>
              <a:rPr lang="de-DE" sz="1800" b="1" dirty="0" smtClean="0"/>
              <a:t> </a:t>
            </a:r>
            <a:r>
              <a:rPr lang="de-DE" sz="1800" b="1" dirty="0"/>
              <a:t>Issue</a:t>
            </a:r>
            <a:r>
              <a:rPr lang="de-DE" sz="18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000" dirty="0" smtClean="0"/>
              <a:t>None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sz="14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800" b="1" dirty="0" smtClean="0"/>
              <a:t>Overall </a:t>
            </a:r>
            <a:r>
              <a:rPr lang="en-US" altLang="zh-CN" sz="1800" b="1" dirty="0"/>
              <a:t>Plan</a:t>
            </a:r>
            <a:r>
              <a:rPr lang="en-US" altLang="zh-CN" sz="1800" dirty="0" smtClean="0"/>
              <a:t>:</a:t>
            </a:r>
          </a:p>
          <a:p>
            <a:pPr lvl="1"/>
            <a:r>
              <a:rPr lang="en-US" sz="1000" dirty="0"/>
              <a:t>SA2#150 meeting: start solutions discussions. Finalize the KIs (</a:t>
            </a:r>
            <a:r>
              <a:rPr lang="en-US" sz="1000" strike="sngStrike" dirty="0">
                <a:solidFill>
                  <a:srgbClr val="FF0000"/>
                </a:solidFill>
              </a:rPr>
              <a:t>last chance for new KIs</a:t>
            </a:r>
            <a:r>
              <a:rPr lang="en-US" sz="1000" dirty="0"/>
              <a:t>).</a:t>
            </a:r>
            <a:endParaRPr lang="fr-FR" sz="1000" dirty="0"/>
          </a:p>
          <a:p>
            <a:pPr lvl="1"/>
            <a:r>
              <a:rPr lang="en-US" sz="1000" dirty="0"/>
              <a:t>SA2#151 meeting: continue the solution discussions and start to </a:t>
            </a:r>
            <a:r>
              <a:rPr lang="en-US" sz="1000" dirty="0" smtClean="0">
                <a:solidFill>
                  <a:srgbClr val="FF0000"/>
                </a:solidFill>
              </a:rPr>
              <a:t>self</a:t>
            </a:r>
            <a:r>
              <a:rPr lang="en-US" sz="1000" dirty="0" smtClean="0"/>
              <a:t> evaluate </a:t>
            </a:r>
            <a:r>
              <a:rPr lang="en-US" sz="1000" dirty="0"/>
              <a:t>solutions</a:t>
            </a:r>
            <a:r>
              <a:rPr lang="en-US" sz="1000" dirty="0" smtClean="0"/>
              <a:t>.</a:t>
            </a:r>
          </a:p>
          <a:p>
            <a:pPr marL="457200" lvl="1" indent="0">
              <a:buNone/>
            </a:pPr>
            <a:r>
              <a:rPr lang="en-US" sz="1000" dirty="0" smtClean="0"/>
              <a:t>	(</a:t>
            </a:r>
            <a:r>
              <a:rPr lang="fr-FR" sz="1000" dirty="0" err="1" smtClean="0">
                <a:solidFill>
                  <a:srgbClr val="FF0000"/>
                </a:solidFill>
              </a:rPr>
              <a:t>according</a:t>
            </a:r>
            <a:r>
              <a:rPr lang="fr-FR" sz="1000" dirty="0" smtClean="0">
                <a:solidFill>
                  <a:srgbClr val="FF0000"/>
                </a:solidFill>
              </a:rPr>
              <a:t> </a:t>
            </a:r>
            <a:r>
              <a:rPr lang="fr-FR" sz="1000" dirty="0" err="1" smtClean="0">
                <a:solidFill>
                  <a:srgbClr val="FF0000"/>
                </a:solidFill>
              </a:rPr>
              <a:t>decision</a:t>
            </a:r>
            <a:r>
              <a:rPr lang="fr-FR" sz="1000" dirty="0" smtClean="0">
                <a:solidFill>
                  <a:srgbClr val="FF0000"/>
                </a:solidFill>
              </a:rPr>
              <a:t> </a:t>
            </a:r>
            <a:r>
              <a:rPr lang="fr-FR" sz="1000" dirty="0" err="1" smtClean="0">
                <a:solidFill>
                  <a:srgbClr val="FF0000"/>
                </a:solidFill>
              </a:rPr>
              <a:t>taken</a:t>
            </a:r>
            <a:r>
              <a:rPr lang="fr-FR" sz="1000" dirty="0" smtClean="0">
                <a:solidFill>
                  <a:srgbClr val="FF0000"/>
                </a:solidFill>
              </a:rPr>
              <a:t> </a:t>
            </a:r>
            <a:r>
              <a:rPr lang="fr-FR" sz="1000" dirty="0" err="1" smtClean="0">
                <a:solidFill>
                  <a:srgbClr val="FF0000"/>
                </a:solidFill>
              </a:rPr>
              <a:t>during</a:t>
            </a:r>
            <a:r>
              <a:rPr lang="fr-FR" sz="1000" dirty="0" smtClean="0">
                <a:solidFill>
                  <a:srgbClr val="FF0000"/>
                </a:solidFill>
              </a:rPr>
              <a:t> SA2#150, last chance to </a:t>
            </a:r>
            <a:r>
              <a:rPr lang="fr-FR" sz="1000" dirty="0" err="1" smtClean="0">
                <a:solidFill>
                  <a:srgbClr val="FF0000"/>
                </a:solidFill>
              </a:rPr>
              <a:t>finalize</a:t>
            </a:r>
            <a:r>
              <a:rPr lang="fr-FR" sz="1000" dirty="0" smtClean="0">
                <a:solidFill>
                  <a:srgbClr val="FF0000"/>
                </a:solidFill>
              </a:rPr>
              <a:t> Key Issues in SA2#151</a:t>
            </a:r>
            <a:r>
              <a:rPr lang="fr-FR" sz="1000" dirty="0" smtClean="0"/>
              <a:t>) </a:t>
            </a:r>
            <a:endParaRPr lang="fr-FR" sz="1000" dirty="0"/>
          </a:p>
          <a:p>
            <a:pPr lvl="1"/>
            <a:r>
              <a:rPr lang="en-US" sz="1000" dirty="0"/>
              <a:t>SA2#152 meeting: </a:t>
            </a:r>
            <a:r>
              <a:rPr lang="en-US" sz="1000" dirty="0" smtClean="0"/>
              <a:t>solution updates </a:t>
            </a:r>
            <a:r>
              <a:rPr lang="en-US" sz="1000" strike="sngStrike" dirty="0" smtClean="0">
                <a:solidFill>
                  <a:srgbClr val="FF0000"/>
                </a:solidFill>
              </a:rPr>
              <a:t>and finalize the</a:t>
            </a:r>
            <a:r>
              <a:rPr lang="en-US" sz="1000" dirty="0" smtClean="0"/>
              <a:t>, start the evaluation </a:t>
            </a:r>
            <a:r>
              <a:rPr lang="en-US" sz="1000" dirty="0"/>
              <a:t>and conclusion; </a:t>
            </a:r>
            <a:r>
              <a:rPr lang="en-US" sz="1000" i="1" dirty="0"/>
              <a:t>send TR for </a:t>
            </a:r>
            <a:r>
              <a:rPr lang="en-US" sz="1000" i="1" dirty="0" smtClean="0"/>
              <a:t>information</a:t>
            </a:r>
            <a:r>
              <a:rPr lang="en-US" sz="1000" i="1" dirty="0"/>
              <a:t>; first draft of </a:t>
            </a:r>
            <a:r>
              <a:rPr lang="en-US" sz="1000" i="1" dirty="0" smtClean="0"/>
              <a:t>WID (let to next meeting)</a:t>
            </a:r>
            <a:endParaRPr lang="fr-FR" sz="1000" i="1" dirty="0"/>
          </a:p>
          <a:p>
            <a:pPr lvl="1"/>
            <a:r>
              <a:rPr lang="en-US" sz="1000" b="1" dirty="0"/>
              <a:t>SA2#153 meeting: continue the evaluation and conclusion for remaining TR KIs; WID Approval; start normative work for concluded KIs</a:t>
            </a:r>
            <a:endParaRPr lang="fr-FR" sz="1000" b="1" dirty="0"/>
          </a:p>
          <a:p>
            <a:pPr lvl="1"/>
            <a:r>
              <a:rPr lang="en-US" sz="1000" b="1" dirty="0" smtClean="0"/>
              <a:t>SA2#154: FS_5GSAT_Ph2 not at the agenda (chairman request) </a:t>
            </a:r>
            <a:r>
              <a:rPr lang="en-US" sz="1000" b="1" dirty="0"/>
              <a:t>#154AH and #155 meeting: normative work</a:t>
            </a:r>
            <a:endParaRPr lang="fr-FR" sz="10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800" dirty="0"/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endParaRPr lang="en-US" altLang="zh-CN" sz="1800" b="1" dirty="0"/>
          </a:p>
          <a:p>
            <a:pPr marL="28575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14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940591"/>
              </p:ext>
            </p:extLst>
          </p:nvPr>
        </p:nvGraphicFramePr>
        <p:xfrm>
          <a:off x="435288" y="4504981"/>
          <a:ext cx="8388351" cy="10207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37196">
                  <a:extLst>
                    <a:ext uri="{9D8B030D-6E8A-4147-A177-3AD203B41FA5}">
                      <a16:colId xmlns:a16="http://schemas.microsoft.com/office/drawing/2014/main" val="1832330237"/>
                    </a:ext>
                  </a:extLst>
                </a:gridCol>
                <a:gridCol w="659067">
                  <a:extLst>
                    <a:ext uri="{9D8B030D-6E8A-4147-A177-3AD203B41FA5}">
                      <a16:colId xmlns:a16="http://schemas.microsoft.com/office/drawing/2014/main" val="3175414337"/>
                    </a:ext>
                  </a:extLst>
                </a:gridCol>
                <a:gridCol w="825203">
                  <a:extLst>
                    <a:ext uri="{9D8B030D-6E8A-4147-A177-3AD203B41FA5}">
                      <a16:colId xmlns:a16="http://schemas.microsoft.com/office/drawing/2014/main" val="1446454517"/>
                    </a:ext>
                  </a:extLst>
                </a:gridCol>
                <a:gridCol w="649939">
                  <a:extLst>
                    <a:ext uri="{9D8B030D-6E8A-4147-A177-3AD203B41FA5}">
                      <a16:colId xmlns:a16="http://schemas.microsoft.com/office/drawing/2014/main" val="4189054267"/>
                    </a:ext>
                  </a:extLst>
                </a:gridCol>
                <a:gridCol w="584215">
                  <a:extLst>
                    <a:ext uri="{9D8B030D-6E8A-4147-A177-3AD203B41FA5}">
                      <a16:colId xmlns:a16="http://schemas.microsoft.com/office/drawing/2014/main" val="722310543"/>
                    </a:ext>
                  </a:extLst>
                </a:gridCol>
                <a:gridCol w="584215">
                  <a:extLst>
                    <a:ext uri="{9D8B030D-6E8A-4147-A177-3AD203B41FA5}">
                      <a16:colId xmlns:a16="http://schemas.microsoft.com/office/drawing/2014/main" val="3767490162"/>
                    </a:ext>
                  </a:extLst>
                </a:gridCol>
                <a:gridCol w="584215">
                  <a:extLst>
                    <a:ext uri="{9D8B030D-6E8A-4147-A177-3AD203B41FA5}">
                      <a16:colId xmlns:a16="http://schemas.microsoft.com/office/drawing/2014/main" val="4292157863"/>
                    </a:ext>
                  </a:extLst>
                </a:gridCol>
                <a:gridCol w="584215">
                  <a:extLst>
                    <a:ext uri="{9D8B030D-6E8A-4147-A177-3AD203B41FA5}">
                      <a16:colId xmlns:a16="http://schemas.microsoft.com/office/drawing/2014/main" val="2913998726"/>
                    </a:ext>
                  </a:extLst>
                </a:gridCol>
                <a:gridCol w="584215">
                  <a:extLst>
                    <a:ext uri="{9D8B030D-6E8A-4147-A177-3AD203B41FA5}">
                      <a16:colId xmlns:a16="http://schemas.microsoft.com/office/drawing/2014/main" val="2896332500"/>
                    </a:ext>
                  </a:extLst>
                </a:gridCol>
                <a:gridCol w="602672">
                  <a:extLst>
                    <a:ext uri="{9D8B030D-6E8A-4147-A177-3AD203B41FA5}">
                      <a16:colId xmlns:a16="http://schemas.microsoft.com/office/drawing/2014/main" val="4170732541"/>
                    </a:ext>
                  </a:extLst>
                </a:gridCol>
                <a:gridCol w="565758">
                  <a:extLst>
                    <a:ext uri="{9D8B030D-6E8A-4147-A177-3AD203B41FA5}">
                      <a16:colId xmlns:a16="http://schemas.microsoft.com/office/drawing/2014/main" val="2166189036"/>
                    </a:ext>
                  </a:extLst>
                </a:gridCol>
                <a:gridCol w="584215">
                  <a:extLst>
                    <a:ext uri="{9D8B030D-6E8A-4147-A177-3AD203B41FA5}">
                      <a16:colId xmlns:a16="http://schemas.microsoft.com/office/drawing/2014/main" val="3646505297"/>
                    </a:ext>
                  </a:extLst>
                </a:gridCol>
                <a:gridCol w="343226">
                  <a:extLst>
                    <a:ext uri="{9D8B030D-6E8A-4147-A177-3AD203B41FA5}">
                      <a16:colId xmlns:a16="http://schemas.microsoft.com/office/drawing/2014/main" val="191112604"/>
                    </a:ext>
                  </a:extLst>
                </a:gridCol>
              </a:tblGrid>
              <a:tr h="200824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Available for Rel-18 SIDs/WIDs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20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20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25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26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23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26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29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29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endParaRPr lang="fr-FR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99" marR="42599" marT="0" marB="0" anchor="b"/>
                </a:tc>
                <a:extLst>
                  <a:ext uri="{0D108BD9-81ED-4DB2-BD59-A6C34878D82A}">
                    <a16:rowId xmlns:a16="http://schemas.microsoft.com/office/drawing/2014/main" val="4173550439"/>
                  </a:ext>
                </a:extLst>
              </a:tr>
              <a:tr h="182567"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endParaRPr lang="fr-FR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endParaRPr lang="fr-FR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endParaRPr lang="fr-FR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Feb, 22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Apr, 22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May, 22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Aug, 22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Oct, 22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Nov, 22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Jan, 23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Feb, 23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endParaRPr lang="fr-FR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99" marR="42599" marT="0" marB="0" anchor="b"/>
                </a:tc>
                <a:extLst>
                  <a:ext uri="{0D108BD9-81ED-4DB2-BD59-A6C34878D82A}">
                    <a16:rowId xmlns:a16="http://schemas.microsoft.com/office/drawing/2014/main" val="3496525727"/>
                  </a:ext>
                </a:extLst>
              </a:tr>
              <a:tr h="2921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SID/WID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 err="1">
                          <a:effectLst/>
                        </a:rPr>
                        <a:t>Study</a:t>
                      </a:r>
                      <a:r>
                        <a:rPr lang="fr-FR" sz="1000" dirty="0">
                          <a:effectLst/>
                        </a:rPr>
                        <a:t>  TU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Normative TU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Total TU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#149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#150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#151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#152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#153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#154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#154AH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#155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Total TU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extLst>
                  <a:ext uri="{0D108BD9-81ED-4DB2-BD59-A6C34878D82A}">
                    <a16:rowId xmlns:a16="http://schemas.microsoft.com/office/drawing/2014/main" val="1043227388"/>
                  </a:ext>
                </a:extLst>
              </a:tr>
              <a:tr h="16065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FS_5GSAT_Ph2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4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1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5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0,5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0,5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1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1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1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</a:rPr>
                        <a:t>0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</a:rPr>
                        <a:t>0,5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0,5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5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extLst>
                  <a:ext uri="{0D108BD9-81ED-4DB2-BD59-A6C34878D82A}">
                    <a16:rowId xmlns:a16="http://schemas.microsoft.com/office/drawing/2014/main" val="679100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4530617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08C6E7E0CB5C40B3C0F55B9E8294C3" ma:contentTypeVersion="6" ma:contentTypeDescription="Create a new document." ma:contentTypeScope="" ma:versionID="08e23bae4a5af0d7c7e055733b027c37">
  <xsd:schema xmlns:xsd="http://www.w3.org/2001/XMLSchema" xmlns:xs="http://www.w3.org/2001/XMLSchema" xmlns:p="http://schemas.microsoft.com/office/2006/metadata/properties" xmlns:ns2="dcc30912-d230-4cc2-b11f-bb5ca2a6b6f5" xmlns:ns3="09cef1fd-e61b-4dbf-b745-21988b13f978" targetNamespace="http://schemas.microsoft.com/office/2006/metadata/properties" ma:root="true" ma:fieldsID="612b51cb82d05804ae60e054f989111e" ns2:_="" ns3:_="">
    <xsd:import namespace="dcc30912-d230-4cc2-b11f-bb5ca2a6b6f5"/>
    <xsd:import namespace="09cef1fd-e61b-4dbf-b745-21988b13f9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c30912-d230-4cc2-b11f-bb5ca2a6b6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cef1fd-e61b-4dbf-b745-21988b13f97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FB747E2-E6AD-4495-A381-6244FA11EF8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82E10A3-DB35-414F-83C1-BF5FB8647349}">
  <ds:schemaRefs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09cef1fd-e61b-4dbf-b745-21988b13f978"/>
    <ds:schemaRef ds:uri="dcc30912-d230-4cc2-b11f-bb5ca2a6b6f5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B06B07D-423A-4012-A7AA-33F90EA5F8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c30912-d230-4cc2-b11f-bb5ca2a6b6f5"/>
    <ds:schemaRef ds:uri="09cef1fd-e61b-4dbf-b745-21988b13f9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662</Words>
  <Application>Microsoft Office PowerPoint</Application>
  <PresentationFormat>On-screen Show (4:3)</PresentationFormat>
  <Paragraphs>108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맑은 고딕</vt:lpstr>
      <vt:lpstr>宋体</vt:lpstr>
      <vt:lpstr>Arial</vt:lpstr>
      <vt:lpstr>Arial </vt:lpstr>
      <vt:lpstr>Calibri</vt:lpstr>
      <vt:lpstr>Times New Roman</vt:lpstr>
      <vt:lpstr>Office Theme</vt:lpstr>
      <vt:lpstr>FS_5GSAT_Ph2 Status Report</vt:lpstr>
      <vt:lpstr>FS_5GSAT_Ph2 status after SA2#152E (1/2)</vt:lpstr>
      <vt:lpstr>FS_5GSAT_Ph2 status after SA2#152E (2/2)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Thales14</cp:lastModifiedBy>
  <cp:revision>1884</cp:revision>
  <dcterms:created xsi:type="dcterms:W3CDTF">2008-08-30T09:32:10Z</dcterms:created>
  <dcterms:modified xsi:type="dcterms:W3CDTF">2022-08-29T15:53:02Z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0x0101003A08C6E7E0CB5C40B3C0F55B9E8294C3</vt:lpwstr>
  </property>
  <property fmtid="{D5CDD505-2E9C-101B-9397-08002B2CF9AE}" pid="13" name="CWM2b1af9d7d32943b4a6156c93e97c7caf">
    <vt:lpwstr>CWMsGmh1IMWLHZz1Unugf6WAQJcmS+M21KyAfhWuiS0qp/i2XDl7aTGb+OOvZJkAzcbZlrBBoav5GyF7OnjPjLt2g==</vt:lpwstr>
  </property>
</Properties>
</file>