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2" r:id="rId6"/>
    <p:sldId id="793" r:id="rId7"/>
    <p:sldId id="789" r:id="rId8"/>
    <p:sldId id="791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89" d="100"/>
          <a:sy n="89" d="100"/>
        </p:scale>
        <p:origin x="16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Conference11</a:t>
            </a:r>
            <a:r>
              <a:rPr lang="fr-FR" altLang="en-US" sz="1200" b="1" baseline="0" dirty="0" smtClean="0">
                <a:latin typeface="Arial "/>
              </a:rPr>
              <a:t>th July </a:t>
            </a:r>
            <a:r>
              <a:rPr lang="fr-FR" altLang="en-US" sz="1200" b="1" dirty="0" smtClean="0">
                <a:latin typeface="Arial 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WG2_Arch/TSGS2_152E_Electronic_2022-08/INBOX/DRAFTS/FS_5GSAT_Ph2/S2-2205339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2E_Electronic_2022-08/INBOX/DRAFTS/FS_5GSAT_Ph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SA2#152</a:t>
            </a:r>
            <a:endParaRPr lang="en-GB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(1)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10640"/>
            <a:ext cx="8388350" cy="1197610"/>
          </a:xfrm>
        </p:spPr>
        <p:txBody>
          <a:bodyPr/>
          <a:lstStyle/>
          <a:p>
            <a:r>
              <a:rPr lang="fr-FR" dirty="0" smtClean="0"/>
              <a:t>Global </a:t>
            </a:r>
            <a:r>
              <a:rPr lang="fr-FR" dirty="0" err="1" smtClean="0"/>
              <a:t>achievement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sz="1400" dirty="0" smtClean="0"/>
              <a:t>(</a:t>
            </a:r>
            <a:r>
              <a:rPr lang="fr-FR" sz="1400" dirty="0" err="1" smtClean="0"/>
              <a:t>see</a:t>
            </a:r>
            <a:r>
              <a:rPr lang="fr-FR" sz="1400" dirty="0"/>
              <a:t> </a:t>
            </a:r>
            <a:r>
              <a:rPr lang="fr-FR" sz="1400" dirty="0" err="1" smtClean="0"/>
              <a:t>also</a:t>
            </a:r>
            <a:r>
              <a:rPr lang="fr-FR" sz="1400" dirty="0" smtClean="0"/>
              <a:t> </a:t>
            </a:r>
            <a:r>
              <a:rPr lang="fr-FR" sz="1400" dirty="0" smtClean="0">
                <a:hlinkClick r:id="rId2"/>
              </a:rPr>
              <a:t>https</a:t>
            </a:r>
            <a:r>
              <a:rPr lang="fr-FR" sz="1400" dirty="0">
                <a:hlinkClick r:id="rId2"/>
              </a:rPr>
              <a:t>://</a:t>
            </a:r>
            <a:r>
              <a:rPr lang="fr-FR" sz="1400" dirty="0" smtClean="0">
                <a:hlinkClick r:id="rId2"/>
              </a:rPr>
              <a:t>www.3gpp.org/ftp/tsg_sa/WG2_Arch/TSGS2_152E_Electronic_2022-08/INBOX/DRAFTS/FS_5GSAT_Ph2/S2-2205339.zip</a:t>
            </a:r>
            <a:r>
              <a:rPr lang="fr-FR" sz="1400" dirty="0" smtClean="0"/>
              <a:t>)</a:t>
            </a: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775" y="3130551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Focus for August meeting</a:t>
            </a:r>
          </a:p>
          <a:p>
            <a:pPr lvl="1"/>
            <a:r>
              <a:rPr lang="fr-FR" kern="0" dirty="0" smtClean="0"/>
              <a:t>2 meetings </a:t>
            </a:r>
            <a:r>
              <a:rPr lang="fr-FR" kern="0" dirty="0" err="1" smtClean="0"/>
              <a:t>left</a:t>
            </a:r>
            <a:r>
              <a:rPr lang="fr-FR" kern="0" dirty="0" smtClean="0"/>
              <a:t> for </a:t>
            </a:r>
            <a:r>
              <a:rPr lang="fr-FR" kern="0" dirty="0" err="1" smtClean="0"/>
              <a:t>study</a:t>
            </a:r>
            <a:r>
              <a:rPr lang="fr-FR" kern="0" dirty="0" smtClean="0"/>
              <a:t> </a:t>
            </a:r>
          </a:p>
          <a:p>
            <a:pPr lvl="1"/>
            <a:r>
              <a:rPr lang="fr-FR" kern="0" dirty="0" smtClean="0"/>
              <a:t>Goal in SA2#152  (rapporteur </a:t>
            </a:r>
            <a:r>
              <a:rPr lang="fr-FR" kern="0" dirty="0" err="1" smtClean="0"/>
              <a:t>proposal</a:t>
            </a:r>
            <a:r>
              <a:rPr lang="fr-FR" kern="0" dirty="0" smtClean="0"/>
              <a:t>): </a:t>
            </a:r>
          </a:p>
          <a:p>
            <a:pPr lvl="2"/>
            <a:r>
              <a:rPr lang="fr-FR" kern="0" dirty="0" err="1" smtClean="0"/>
              <a:t>finalize</a:t>
            </a:r>
            <a:r>
              <a:rPr lang="fr-FR" kern="0" dirty="0" smtClean="0"/>
              <a:t> all solutions description </a:t>
            </a:r>
            <a:r>
              <a:rPr lang="fr-FR" kern="0" dirty="0" err="1" smtClean="0"/>
              <a:t>including</a:t>
            </a:r>
            <a:r>
              <a:rPr lang="fr-FR" kern="0" dirty="0" smtClean="0"/>
              <a:t> self </a:t>
            </a:r>
            <a:r>
              <a:rPr lang="fr-FR" kern="0" dirty="0" err="1" smtClean="0"/>
              <a:t>assesment</a:t>
            </a:r>
            <a:r>
              <a:rPr lang="fr-FR" kern="0" dirty="0" smtClean="0"/>
              <a:t> (§6.X.4)</a:t>
            </a:r>
          </a:p>
          <a:p>
            <a:pPr lvl="2"/>
            <a:r>
              <a:rPr lang="fr-FR" kern="0" dirty="0" smtClean="0"/>
              <a:t>Significative </a:t>
            </a:r>
            <a:r>
              <a:rPr lang="fr-FR" kern="0" dirty="0" err="1" smtClean="0"/>
              <a:t>step</a:t>
            </a:r>
            <a:r>
              <a:rPr lang="fr-FR" kern="0" dirty="0" smtClean="0"/>
              <a:t> on §7 </a:t>
            </a:r>
            <a:r>
              <a:rPr lang="fr-FR" kern="0" dirty="0" err="1" smtClean="0"/>
              <a:t>overall</a:t>
            </a:r>
            <a:r>
              <a:rPr lang="fr-FR" kern="0" dirty="0" smtClean="0"/>
              <a:t> </a:t>
            </a:r>
            <a:r>
              <a:rPr lang="fr-FR" kern="0" dirty="0" err="1" smtClean="0"/>
              <a:t>evalution</a:t>
            </a:r>
            <a:endParaRPr lang="fr-FR" kern="0" dirty="0" smtClean="0"/>
          </a:p>
          <a:p>
            <a:pPr lvl="2"/>
            <a:r>
              <a:rPr lang="fr-FR" kern="0" dirty="0" smtClean="0"/>
              <a:t>Conclusion to </a:t>
            </a:r>
            <a:r>
              <a:rPr lang="fr-FR" kern="0" dirty="0" err="1" smtClean="0"/>
              <a:t>be</a:t>
            </a:r>
            <a:r>
              <a:rPr lang="fr-FR" kern="0" dirty="0" smtClean="0"/>
              <a:t> </a:t>
            </a:r>
            <a:r>
              <a:rPr lang="fr-FR" kern="0" dirty="0" err="1" smtClean="0"/>
              <a:t>finalized</a:t>
            </a:r>
            <a:r>
              <a:rPr lang="fr-FR" kern="0" dirty="0" smtClean="0"/>
              <a:t> in </a:t>
            </a:r>
            <a:r>
              <a:rPr lang="fr-FR" kern="0" dirty="0" err="1" smtClean="0"/>
              <a:t>october</a:t>
            </a:r>
            <a:r>
              <a:rPr lang="fr-FR" kern="0" dirty="0" smtClean="0"/>
              <a:t> meeting  </a:t>
            </a:r>
            <a:r>
              <a:rPr lang="fr-FR" sz="1400" kern="0" dirty="0" smtClean="0"/>
              <a:t> </a:t>
            </a:r>
          </a:p>
          <a:p>
            <a:pPr marL="0" indent="0">
              <a:buFontTx/>
              <a:buNone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(2)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10640"/>
            <a:ext cx="8388350" cy="1197610"/>
          </a:xfrm>
        </p:spPr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to </a:t>
            </a:r>
            <a:r>
              <a:rPr lang="en-GB" dirty="0" smtClean="0"/>
              <a:t>select </a:t>
            </a:r>
            <a:r>
              <a:rPr lang="en-GB" dirty="0"/>
              <a:t>among </a:t>
            </a:r>
            <a:r>
              <a:rPr lang="en-GB" dirty="0" err="1"/>
              <a:t>Tdocs</a:t>
            </a:r>
            <a:r>
              <a:rPr lang="en-GB" dirty="0"/>
              <a:t> if more than </a:t>
            </a:r>
            <a:r>
              <a:rPr lang="en-GB" dirty="0" smtClean="0"/>
              <a:t>30</a:t>
            </a:r>
            <a:endParaRPr lang="fr-FR" sz="1400" dirty="0" smtClean="0"/>
          </a:p>
          <a:p>
            <a:pPr lvl="2"/>
            <a:r>
              <a:rPr lang="fr-FR" dirty="0" smtClean="0"/>
              <a:t>Rapporteur </a:t>
            </a:r>
            <a:r>
              <a:rPr lang="fr-FR" dirty="0" err="1" smtClean="0"/>
              <a:t>proposal</a:t>
            </a:r>
            <a:r>
              <a:rPr lang="fr-FR" dirty="0" smtClean="0"/>
              <a:t>: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maximum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Tdocs</a:t>
            </a:r>
            <a:r>
              <a:rPr lang="fr-FR" dirty="0" smtClean="0"/>
              <a:t> for a </a:t>
            </a:r>
            <a:r>
              <a:rPr lang="fr-FR" dirty="0" err="1" smtClean="0"/>
              <a:t>company</a:t>
            </a:r>
            <a:r>
              <a:rPr lang="fr-FR" dirty="0" smtClean="0"/>
              <a:t>: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contributing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complete</a:t>
            </a:r>
            <a:r>
              <a:rPr lang="fr-FR" dirty="0" smtClean="0"/>
              <a:t> solution and </a:t>
            </a:r>
            <a:r>
              <a:rPr lang="fr-FR" dirty="0" err="1" smtClean="0"/>
              <a:t>provide</a:t>
            </a:r>
            <a:r>
              <a:rPr lang="fr-FR" dirty="0" smtClean="0"/>
              <a:t> global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</a:p>
          <a:p>
            <a:pPr marL="457200" lvl="1" indent="0">
              <a:buNone/>
            </a:pPr>
            <a:r>
              <a:rPr lang="fr-FR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775" y="3130551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Chairman proposal to </a:t>
            </a:r>
            <a:r>
              <a:rPr lang="en-GB" dirty="0"/>
              <a:t>move 0.5TU from Nov to Jan </a:t>
            </a:r>
            <a:r>
              <a:rPr lang="en-GB" dirty="0" smtClean="0"/>
              <a:t>meeting</a:t>
            </a:r>
          </a:p>
          <a:p>
            <a:pPr lvl="2"/>
            <a:r>
              <a:rPr lang="en-GB" dirty="0" smtClean="0"/>
              <a:t>Everyone OK?   </a:t>
            </a:r>
            <a:endParaRPr lang="fr-FR" dirty="0"/>
          </a:p>
          <a:p>
            <a:pPr marL="0" indent="0">
              <a:buFontTx/>
              <a:buNone/>
            </a:pPr>
            <a:endParaRPr lang="fr-FR" sz="1400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5775" y="4602556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of documents </a:t>
            </a:r>
            <a:r>
              <a:rPr lang="fr-FR" dirty="0" err="1" smtClean="0"/>
              <a:t>uploaded</a:t>
            </a:r>
            <a:r>
              <a:rPr lang="fr-FR" dirty="0" smtClean="0"/>
              <a:t> for the meeting </a:t>
            </a:r>
          </a:p>
          <a:p>
            <a:pPr marL="0" lvl="0" indent="0">
              <a:buNone/>
            </a:pPr>
            <a:r>
              <a:rPr lang="en-GB" sz="1400" u="sng" dirty="0">
                <a:hlinkClick r:id="rId3"/>
              </a:rPr>
              <a:t>https://www.3gpp.org/ftp/tsg_sa/WG2_Arch/TSGS2_152E_Electronic_2022-08/INBOX/DRAFTS/FS_5GSAT_Ph2</a:t>
            </a:r>
            <a:r>
              <a:rPr lang="en-GB" sz="1400" dirty="0"/>
              <a:t> </a:t>
            </a:r>
            <a:endParaRPr lang="fr-FR" sz="1400" dirty="0"/>
          </a:p>
          <a:p>
            <a:pPr marL="0" lvl="0" indent="0">
              <a:buNone/>
            </a:pPr>
            <a:endParaRPr lang="fr-F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16660" y="5583294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fr-FR" dirty="0" err="1" smtClean="0"/>
              <a:t>AoB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8199648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0"/>
            <a:ext cx="7791450" cy="675167"/>
          </a:xfrm>
        </p:spPr>
        <p:txBody>
          <a:bodyPr/>
          <a:lstStyle/>
          <a:p>
            <a:r>
              <a:rPr lang="en-GB" altLang="zh-CN" sz="2800" b="1" dirty="0" smtClean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/>
              <a:t>SA2#151E </a:t>
            </a:r>
            <a:r>
              <a:rPr lang="en-US" altLang="de-DE" sz="2800" b="1" dirty="0" smtClean="0"/>
              <a:t>(S2-2205339)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557776" y="2077018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General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 smtClean="0"/>
              <a:t>Total </a:t>
            </a:r>
            <a:r>
              <a:rPr lang="en-US" altLang="de-DE" sz="1000" kern="0" dirty="0"/>
              <a:t>TUs requested for Study Phase </a:t>
            </a:r>
            <a:r>
              <a:rPr lang="en-US" altLang="de-DE" sz="1000" kern="0" dirty="0" smtClean="0"/>
              <a:t>is 4 TUs.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kern="0" dirty="0" smtClean="0"/>
              <a:t>2 TU are used, and 2 TUs </a:t>
            </a:r>
            <a:r>
              <a:rPr lang="en-US" altLang="de-DE" sz="1000" kern="0" dirty="0"/>
              <a:t>are </a:t>
            </a:r>
            <a:r>
              <a:rPr lang="en-US" altLang="de-DE" sz="1000" kern="0" dirty="0" smtClean="0"/>
              <a:t>remaining for study Phase </a:t>
            </a:r>
            <a:endParaRPr lang="en-US" altLang="de-DE" sz="10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/>
              <a:t>TR skeleton , scope, Architecture Assumptions </a:t>
            </a:r>
            <a:r>
              <a:rPr lang="en-US" altLang="de-DE" sz="1000" dirty="0" smtClean="0">
                <a:solidFill>
                  <a:srgbClr val="62A14D"/>
                </a:solidFill>
              </a:rPr>
              <a:t>and Key Issues </a:t>
            </a:r>
            <a:r>
              <a:rPr lang="en-US" altLang="de-DE" sz="1000" dirty="0" smtClean="0"/>
              <a:t>are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00" dirty="0" smtClean="0"/>
              <a:t>3 solutions are updated, 10 new solutions are added.</a:t>
            </a:r>
            <a:endParaRPr lang="en-US" altLang="de-DE" sz="1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List </a:t>
            </a:r>
            <a:r>
              <a:rPr lang="de-DE" altLang="de-DE" sz="1600" b="1" kern="0" dirty="0" err="1" smtClean="0"/>
              <a:t>of</a:t>
            </a:r>
            <a:r>
              <a:rPr lang="de-DE" altLang="de-DE" sz="1600" b="1" kern="0" dirty="0" smtClean="0"/>
              <a:t> 2 agreed </a:t>
            </a:r>
            <a:r>
              <a:rPr lang="de-DE" altLang="de-DE" sz="1600" b="1" kern="0" dirty="0"/>
              <a:t>Key </a:t>
            </a:r>
            <a:r>
              <a:rPr lang="de-DE" altLang="de-DE" sz="1600" b="1" kern="0" dirty="0" err="1" smtClean="0"/>
              <a:t>Issues</a:t>
            </a:r>
            <a:r>
              <a:rPr lang="de-DE" altLang="de-DE" sz="1600" b="1" kern="0" dirty="0" smtClean="0"/>
              <a:t>, </a:t>
            </a:r>
            <a:r>
              <a:rPr lang="de-DE" altLang="de-DE" sz="1600" b="1" kern="0" dirty="0" err="1" smtClean="0"/>
              <a:t>now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stabilized</a:t>
            </a:r>
            <a:r>
              <a:rPr lang="de-DE" altLang="de-DE" sz="1600" b="1" kern="0" dirty="0" smtClean="0"/>
              <a:t> (</a:t>
            </a:r>
            <a:r>
              <a:rPr lang="de-DE" altLang="de-DE" sz="1600" b="1" kern="0" dirty="0" err="1" smtClean="0"/>
              <a:t>no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change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during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err="1" smtClean="0"/>
              <a:t>meeting</a:t>
            </a:r>
            <a:r>
              <a:rPr lang="de-DE" altLang="de-DE" sz="1600" b="1" kern="0" dirty="0" smtClean="0"/>
              <a:t>)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000" kern="0" dirty="0" smtClean="0"/>
              <a:t>KI#1: </a:t>
            </a:r>
            <a:r>
              <a:rPr lang="en-GB" sz="1000" dirty="0"/>
              <a:t>Mobility Management enhancement with discontinuous satellite coverage </a:t>
            </a:r>
            <a:endParaRPr lang="en-GB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000" kern="0" dirty="0" smtClean="0"/>
              <a:t>KI#2: </a:t>
            </a:r>
            <a:r>
              <a:rPr lang="en-GB" sz="1000" dirty="0"/>
              <a:t>Power saving enhancement for UE in discontinuous </a:t>
            </a:r>
            <a:r>
              <a:rPr lang="en-GB" sz="1000" dirty="0" smtClean="0"/>
              <a:t>coverage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List </a:t>
            </a:r>
            <a:r>
              <a:rPr lang="de-DE" altLang="de-DE" sz="1600" b="1" kern="0" dirty="0" err="1"/>
              <a:t>of</a:t>
            </a:r>
            <a:r>
              <a:rPr lang="de-DE" altLang="de-DE" sz="1600" b="1" kern="0" dirty="0"/>
              <a:t> </a:t>
            </a:r>
            <a:r>
              <a:rPr lang="de-DE" altLang="de-DE" sz="1600" b="1" kern="0" dirty="0" smtClean="0"/>
              <a:t>16 </a:t>
            </a:r>
            <a:r>
              <a:rPr lang="de-DE" altLang="de-DE" sz="1600" b="1" kern="0" dirty="0" err="1"/>
              <a:t>agreed</a:t>
            </a:r>
            <a:r>
              <a:rPr lang="de-DE" altLang="de-DE" sz="1600" b="1" kern="0" dirty="0"/>
              <a:t> </a:t>
            </a:r>
            <a:r>
              <a:rPr lang="de-DE" altLang="de-DE" sz="1600" b="1" kern="0" dirty="0" err="1" smtClean="0"/>
              <a:t>solutions</a:t>
            </a:r>
            <a:r>
              <a:rPr lang="de-DE" altLang="de-DE" sz="1600" b="1" kern="0" dirty="0" smtClean="0"/>
              <a:t>: </a:t>
            </a: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Solution for Mobility Management enhancement based on coverage information and UE </a:t>
            </a:r>
            <a:r>
              <a:rPr lang="en-US" sz="800" dirty="0" smtClean="0"/>
              <a:t>location</a:t>
            </a:r>
            <a:endParaRPr lang="en-GB" altLang="zh-CN" sz="8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800" kern="0" dirty="0" smtClean="0"/>
              <a:t>Solution#1</a:t>
            </a:r>
            <a:r>
              <a:rPr lang="en-GB" altLang="zh-CN" sz="800" kern="0" dirty="0"/>
              <a:t>: </a:t>
            </a:r>
            <a:r>
              <a:rPr lang="en-GB" sz="800" dirty="0"/>
              <a:t>Power Saving based on AMF awareness of coverage </a:t>
            </a:r>
            <a:r>
              <a:rPr lang="en-GB" sz="800" dirty="0" smtClean="0"/>
              <a:t>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Solution for predictive Power Saving </a:t>
            </a:r>
            <a:r>
              <a:rPr lang="en-US" sz="800" dirty="0" smtClean="0"/>
              <a:t>Mode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800" dirty="0"/>
              <a:t>New solution for KI#2 on Power Saving mechanisms in case of discontinuous coverage</a:t>
            </a:r>
            <a:r>
              <a:rPr lang="en-US" sz="8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800" dirty="0" smtClean="0"/>
              <a:t>Solution </a:t>
            </a:r>
            <a:r>
              <a:rPr lang="en-US" sz="800" dirty="0"/>
              <a:t>for KI#2 Power Saving based on updating parameters before releasing </a:t>
            </a:r>
            <a:r>
              <a:rPr lang="en-US" sz="800" dirty="0" err="1"/>
              <a:t>signalling</a:t>
            </a:r>
            <a:r>
              <a:rPr lang="en-US" sz="800" dirty="0"/>
              <a:t> </a:t>
            </a:r>
            <a:r>
              <a:rPr lang="en-US" sz="800" dirty="0" smtClean="0"/>
              <a:t>connection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dirty="0"/>
              <a:t>Solution discontinuous coverage architecture</a:t>
            </a:r>
            <a:r>
              <a:rPr lang="en-GB" sz="8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 #1&amp;2, New Sol:&lt;utilizing discontinuous coverage wait timer for satellite discontinuous coverage scenario</a:t>
            </a:r>
            <a:r>
              <a:rPr lang="en-GB" sz="800" b="1" dirty="0" smtClean="0">
                <a:solidFill>
                  <a:srgbClr val="62A14D"/>
                </a:solidFill>
              </a:rPr>
              <a:t>&gt;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 #1, New Sol: Leaving Coverage </a:t>
            </a:r>
            <a:r>
              <a:rPr lang="en-GB" sz="800" b="1" dirty="0" smtClean="0">
                <a:solidFill>
                  <a:srgbClr val="62A14D"/>
                </a:solidFill>
              </a:rPr>
              <a:t>Notification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 #2, New Sol: Modification of Timers when in or out of </a:t>
            </a:r>
            <a:r>
              <a:rPr lang="en-GB" sz="800" b="1" dirty="0" smtClean="0">
                <a:solidFill>
                  <a:srgbClr val="62A14D"/>
                </a:solidFill>
              </a:rPr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KI#1 and KI#2, New Sol: UE Reachability Events with Expected in Coverage </a:t>
            </a:r>
            <a:r>
              <a:rPr lang="en-GB" sz="800" b="1" dirty="0" smtClean="0">
                <a:solidFill>
                  <a:srgbClr val="62A14D"/>
                </a:solidFill>
              </a:rPr>
              <a:t>Time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KI#1 and KI#2, New Sol: Combined UE Coverage Management </a:t>
            </a:r>
            <a:r>
              <a:rPr lang="en-GB" sz="800" b="1" dirty="0" smtClean="0">
                <a:solidFill>
                  <a:srgbClr val="62A14D"/>
                </a:solidFill>
              </a:rPr>
              <a:t>Architecture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New Solution on minimizing discontinuous coverage by inter-RAT handover </a:t>
            </a:r>
            <a:r>
              <a:rPr lang="en-GB" sz="800" b="1" dirty="0" smtClean="0">
                <a:solidFill>
                  <a:srgbClr val="62A14D"/>
                </a:solidFill>
              </a:rPr>
              <a:t>processing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 #1, New Sol: Handling when UE enters discontinuous </a:t>
            </a:r>
            <a:r>
              <a:rPr lang="en-GB" sz="800" b="1" dirty="0" smtClean="0">
                <a:solidFill>
                  <a:srgbClr val="62A14D"/>
                </a:solidFill>
              </a:rPr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KI #1, New Sol: Wait timer for discontinuous </a:t>
            </a:r>
            <a:r>
              <a:rPr lang="en-GB" sz="800" b="1" dirty="0" smtClean="0">
                <a:solidFill>
                  <a:srgbClr val="62A14D"/>
                </a:solidFill>
              </a:rPr>
              <a:t>coverage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New Solution for KI#1, KI#2: Provision of Coverage Data to a </a:t>
            </a:r>
            <a:r>
              <a:rPr lang="en-GB" sz="800" b="1" dirty="0" smtClean="0">
                <a:solidFill>
                  <a:srgbClr val="62A14D"/>
                </a:solidFill>
              </a:rPr>
              <a:t>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800" b="1" dirty="0">
                <a:solidFill>
                  <a:srgbClr val="62A14D"/>
                </a:solidFill>
              </a:rPr>
              <a:t>New Solution for KI#1, KI#2: Support of UE Triggered Generalized Unavailability Period</a:t>
            </a:r>
            <a:endParaRPr lang="fr-FR" sz="800" dirty="0">
              <a:solidFill>
                <a:srgbClr val="62A14D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fr-FR" sz="8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sz="8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672585"/>
              </p:ext>
            </p:extLst>
          </p:nvPr>
        </p:nvGraphicFramePr>
        <p:xfrm>
          <a:off x="208742" y="1259135"/>
          <a:ext cx="8810067" cy="7287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74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44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FS_5GSAT_Ph2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satellite</a:t>
                      </a:r>
                      <a:r>
                        <a:rPr lang="en-GB" altLang="zh-CN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access, Phase2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1" y="813391"/>
            <a:ext cx="8644418" cy="2822436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800" b="1" dirty="0"/>
              <a:t>RAN impacts and dependencies</a:t>
            </a:r>
            <a:r>
              <a:rPr lang="en-US" sz="1800" dirty="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RAN impacts or dependencies identified for Key Issue </a:t>
            </a:r>
            <a:r>
              <a:rPr lang="en-US" sz="1400" dirty="0" smtClean="0"/>
              <a:t>#1 and #2</a:t>
            </a:r>
            <a:endParaRPr lang="en-US" sz="14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endParaRPr lang="de-DE" sz="1800" b="1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 smtClean="0"/>
              <a:t>Contentious</a:t>
            </a:r>
            <a:r>
              <a:rPr lang="de-DE" sz="1800" b="1" dirty="0" smtClean="0"/>
              <a:t>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 smtClean="0"/>
              <a:t>:</a:t>
            </a:r>
          </a:p>
          <a:p>
            <a:pPr lvl="1"/>
            <a:r>
              <a:rPr lang="en-US" sz="1400" dirty="0"/>
              <a:t>SA2#150 meeting: start solutions discussions. Finalize the KIs (</a:t>
            </a:r>
            <a:r>
              <a:rPr lang="en-US" sz="1400" strike="sngStrike" dirty="0">
                <a:solidFill>
                  <a:srgbClr val="FF0000"/>
                </a:solidFill>
              </a:rPr>
              <a:t>last chance for new KIs</a:t>
            </a:r>
            <a:r>
              <a:rPr lang="en-US" sz="1400" dirty="0"/>
              <a:t>).</a:t>
            </a:r>
            <a:endParaRPr lang="fr-FR" sz="1400" dirty="0"/>
          </a:p>
          <a:p>
            <a:pPr lvl="1"/>
            <a:r>
              <a:rPr lang="en-US" sz="1400" dirty="0"/>
              <a:t>SA2#151 meeting: continue the solution discussions and start to </a:t>
            </a:r>
            <a:r>
              <a:rPr lang="en-US" sz="1400" dirty="0" smtClean="0">
                <a:solidFill>
                  <a:srgbClr val="FF0000"/>
                </a:solidFill>
              </a:rPr>
              <a:t>self</a:t>
            </a:r>
            <a:r>
              <a:rPr lang="en-US" sz="1400" dirty="0" smtClean="0"/>
              <a:t> evaluate </a:t>
            </a:r>
            <a:r>
              <a:rPr lang="en-US" sz="1400" dirty="0"/>
              <a:t>solutions</a:t>
            </a:r>
            <a:r>
              <a:rPr lang="en-US" sz="1400" dirty="0" smtClean="0"/>
              <a:t>.</a:t>
            </a:r>
          </a:p>
          <a:p>
            <a:pPr marL="457200" lvl="1" indent="0">
              <a:buNone/>
            </a:pPr>
            <a:r>
              <a:rPr lang="en-US" sz="1400" dirty="0" smtClean="0"/>
              <a:t>	(</a:t>
            </a:r>
            <a:r>
              <a:rPr lang="fr-FR" sz="1400" dirty="0" err="1" smtClean="0">
                <a:solidFill>
                  <a:srgbClr val="FF0000"/>
                </a:solidFill>
              </a:rPr>
              <a:t>according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</a:rPr>
              <a:t>decision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</a:rPr>
              <a:t>taken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dirty="0" err="1" smtClean="0">
                <a:solidFill>
                  <a:srgbClr val="FF0000"/>
                </a:solidFill>
              </a:rPr>
              <a:t>during</a:t>
            </a:r>
            <a:r>
              <a:rPr lang="fr-FR" sz="1400" dirty="0" smtClean="0">
                <a:solidFill>
                  <a:srgbClr val="FF0000"/>
                </a:solidFill>
              </a:rPr>
              <a:t> SA2#150, last chance to </a:t>
            </a:r>
            <a:r>
              <a:rPr lang="fr-FR" sz="1400" dirty="0" err="1" smtClean="0">
                <a:solidFill>
                  <a:srgbClr val="FF0000"/>
                </a:solidFill>
              </a:rPr>
              <a:t>finalize</a:t>
            </a:r>
            <a:r>
              <a:rPr lang="fr-FR" sz="1400" dirty="0" smtClean="0">
                <a:solidFill>
                  <a:srgbClr val="FF0000"/>
                </a:solidFill>
              </a:rPr>
              <a:t> Key Issues in SA2#151</a:t>
            </a:r>
            <a:r>
              <a:rPr lang="fr-FR" sz="1400" dirty="0" smtClean="0"/>
              <a:t>) </a:t>
            </a:r>
            <a:endParaRPr lang="fr-FR" sz="1400" dirty="0"/>
          </a:p>
          <a:p>
            <a:pPr lvl="1"/>
            <a:r>
              <a:rPr lang="en-US" sz="1400" dirty="0"/>
              <a:t>SA2#152 meeting: </a:t>
            </a:r>
            <a:r>
              <a:rPr lang="en-US" sz="1400" dirty="0" smtClean="0"/>
              <a:t>solution updates </a:t>
            </a:r>
            <a:r>
              <a:rPr lang="en-US" sz="1400" strike="sngStrike" dirty="0" smtClean="0">
                <a:solidFill>
                  <a:srgbClr val="FF0000"/>
                </a:solidFill>
              </a:rPr>
              <a:t>a </a:t>
            </a:r>
            <a:r>
              <a:rPr lang="en-US" sz="1400" strike="sngStrike" dirty="0" smtClean="0">
                <a:solidFill>
                  <a:srgbClr val="FF0000"/>
                </a:solidFill>
              </a:rPr>
              <a:t>finalize the</a:t>
            </a:r>
            <a:r>
              <a:rPr lang="en-US" sz="1400" dirty="0" smtClean="0"/>
              <a:t>, start the evaluation </a:t>
            </a:r>
            <a:r>
              <a:rPr lang="en-US" sz="1400" dirty="0"/>
              <a:t>and conclusion; send TR for </a:t>
            </a:r>
            <a:r>
              <a:rPr lang="en-US" sz="1400" dirty="0" smtClean="0"/>
              <a:t>information</a:t>
            </a:r>
            <a:r>
              <a:rPr lang="en-US" sz="1400" dirty="0"/>
              <a:t>; first draft of WID</a:t>
            </a:r>
            <a:endParaRPr lang="fr-FR" sz="1400" dirty="0"/>
          </a:p>
          <a:p>
            <a:pPr lvl="1"/>
            <a:r>
              <a:rPr lang="en-US" sz="1400" dirty="0"/>
              <a:t>SA2#153 meeting: continue the evaluation and conclusion for remaining TR KIs; WID Approval; start normative work for concluded KIs</a:t>
            </a:r>
            <a:endParaRPr lang="fr-FR" sz="1400" dirty="0"/>
          </a:p>
          <a:p>
            <a:pPr lvl="1"/>
            <a:r>
              <a:rPr lang="en-US" sz="1400" dirty="0"/>
              <a:t>SA2#154, #154AH and #155 meeting: normative work</a:t>
            </a:r>
            <a:endParaRPr lang="fr-FR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0"/>
            <a:ext cx="7791450" cy="675167"/>
          </a:xfrm>
        </p:spPr>
        <p:txBody>
          <a:bodyPr/>
          <a:lstStyle/>
          <a:p>
            <a:r>
              <a:rPr lang="en-GB" altLang="zh-CN" sz="2800" b="1" dirty="0" smtClean="0"/>
              <a:t>FS_5GSAT_Ph2 </a:t>
            </a:r>
            <a:r>
              <a:rPr lang="en-US" altLang="de-DE" sz="2800" b="1" dirty="0" smtClean="0"/>
              <a:t>status </a:t>
            </a:r>
            <a:r>
              <a:rPr lang="en-US" altLang="de-DE" sz="2800" b="1" dirty="0"/>
              <a:t>after </a:t>
            </a:r>
            <a:r>
              <a:rPr lang="en-US" altLang="de-DE" sz="2800" b="1" dirty="0"/>
              <a:t>SA2#151E </a:t>
            </a:r>
            <a:r>
              <a:rPr lang="en-US" altLang="de-DE" sz="2800" b="1" dirty="0" smtClean="0"/>
              <a:t>(S2-2205339)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On-screen Show (4:3)</PresentationFormat>
  <Paragraphs>76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Arial </vt:lpstr>
      <vt:lpstr>Calibri</vt:lpstr>
      <vt:lpstr>Times New Roman</vt:lpstr>
      <vt:lpstr>Office Theme</vt:lpstr>
      <vt:lpstr>FS_5GSAT_Ph2  Call Conference to prepare SA2#152</vt:lpstr>
      <vt:lpstr>Agenda (1)</vt:lpstr>
      <vt:lpstr>Agenda (2)</vt:lpstr>
      <vt:lpstr>FS_5GSAT_Ph2 status after SA2#151E (S2-2205339)</vt:lpstr>
      <vt:lpstr>FS_5GSAT_Ph2 status after SA2#151E (S2-2205339)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</cp:lastModifiedBy>
  <cp:revision>1885</cp:revision>
  <dcterms:created xsi:type="dcterms:W3CDTF">2008-08-30T09:32:10Z</dcterms:created>
  <dcterms:modified xsi:type="dcterms:W3CDTF">2022-07-11T09:36:19Z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