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792" r:id="rId6"/>
    <p:sldId id="793" r:id="rId7"/>
    <p:sldId id="794" r:id="rId8"/>
    <p:sldId id="795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A14D"/>
    <a:srgbClr val="FF3300"/>
    <a:srgbClr val="FF33CC"/>
    <a:srgbClr val="FF6699"/>
    <a:srgbClr val="FF99FF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2" autoAdjust="0"/>
    <p:restoredTop sz="94625" autoAdjust="0"/>
  </p:normalViewPr>
  <p:slideViewPr>
    <p:cSldViewPr snapToGrid="0">
      <p:cViewPr varScale="1">
        <p:scale>
          <a:sx n="109" d="100"/>
          <a:sy n="109" d="100"/>
        </p:scale>
        <p:origin x="19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21064" y="165704"/>
            <a:ext cx="58102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en-US" sz="1200" b="1" dirty="0" smtClean="0">
                <a:latin typeface="Arial "/>
              </a:rPr>
              <a:t>Call Conference11</a:t>
            </a:r>
            <a:r>
              <a:rPr lang="fr-FR" altLang="en-US" sz="1200" b="1" baseline="0" dirty="0" smtClean="0">
                <a:latin typeface="Arial "/>
              </a:rPr>
              <a:t>th July </a:t>
            </a:r>
            <a:r>
              <a:rPr lang="fr-FR" altLang="en-US" sz="1200" b="1" dirty="0" smtClean="0">
                <a:latin typeface="Arial 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3gpp.org/ftp/tsg_sa/WG2_Arch/TSGS2_152E_Electronic_2022-08/INBOX/DRAFTS/FS_5GSAT_Ph2/S2-2205339.z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2E_Electronic_2022-08/INBOX/DRAFTS/FS_5GSAT_Ph2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3gpp.org/ftp/tsg_sa/WG2_Arch/TSGS2_152E_Electronic_2022-08/INBOX/DRAFTS/FS_5GSAT_Ph2/S2-220xxxx%20Solution%20based%20on%20UE-specific%20Tracking%20Areas%20(Sateliot%2C%20GateHouse).docx" TargetMode="External"/><Relationship Id="rId4" Type="http://schemas.openxmlformats.org/officeDocument/2006/relationships/hyperlink" Target="https://www.3gpp.org/ftp/tsg_sa/WG2_Arch/TSGS2_152E_Electronic_2022-08/INBOX/DRAFTS/FS_5GSAT_Ph2/S2-220byyy%20KI%231%20and%20KI%232%20Evaluation%20and%20Conclusion_draft%20(HW)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52E_Electronic_2022-08/INBOX/DRAFTS/FS_5GSAT_Ph2/CoverageMapNetworkFunctionIn5GC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 smtClean="0"/>
              <a:t>FS_5GSAT_Ph2</a:t>
            </a:r>
            <a:br>
              <a:rPr lang="en-GB" altLang="zh-CN" b="1" dirty="0" smtClean="0"/>
            </a:br>
            <a:r>
              <a:rPr lang="en-GB" altLang="zh-CN" b="1" dirty="0"/>
              <a:t/>
            </a:r>
            <a:br>
              <a:rPr lang="en-GB" altLang="zh-CN" b="1" dirty="0"/>
            </a:br>
            <a:r>
              <a:rPr lang="en-GB" altLang="zh-CN" b="1" dirty="0" smtClean="0"/>
              <a:t>Call Conference to prepare </a:t>
            </a:r>
            <a:r>
              <a:rPr lang="en-GB" altLang="zh-CN" b="1" dirty="0" smtClean="0"/>
              <a:t>SA2#152</a:t>
            </a:r>
            <a:br>
              <a:rPr lang="en-GB" altLang="zh-CN" b="1" dirty="0" smtClean="0"/>
            </a:br>
            <a:r>
              <a:rPr lang="en-GB" altLang="zh-CN" b="1" dirty="0"/>
              <a:t/>
            </a:r>
            <a:br>
              <a:rPr lang="en-GB" altLang="zh-CN" b="1" dirty="0"/>
            </a:br>
            <a:r>
              <a:rPr lang="en-GB" altLang="zh-CN" b="1" i="1" dirty="0" smtClean="0">
                <a:solidFill>
                  <a:srgbClr val="00B050"/>
                </a:solidFill>
              </a:rPr>
              <a:t>with meeting notes </a:t>
            </a:r>
            <a:endParaRPr lang="en-GB" i="1" baseline="30000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2000" b="1" dirty="0" smtClean="0"/>
              <a:t>Jean Yves Fine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Thales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Agenda </a:t>
            </a:r>
            <a:r>
              <a:rPr lang="fr-FR" dirty="0" err="1" smtClean="0"/>
              <a:t>with</a:t>
            </a:r>
            <a:r>
              <a:rPr lang="fr-FR" dirty="0" smtClean="0"/>
              <a:t> meeting notes </a:t>
            </a:r>
            <a:r>
              <a:rPr lang="fr-FR" dirty="0" smtClean="0"/>
              <a:t>(1)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442526"/>
            <a:ext cx="8388350" cy="1197610"/>
          </a:xfrm>
        </p:spPr>
        <p:txBody>
          <a:bodyPr/>
          <a:lstStyle/>
          <a:p>
            <a:r>
              <a:rPr lang="fr-FR" dirty="0" smtClean="0"/>
              <a:t>Global </a:t>
            </a:r>
            <a:r>
              <a:rPr lang="fr-FR" dirty="0" err="1" smtClean="0"/>
              <a:t>achievement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sz="1400" dirty="0" smtClean="0"/>
              <a:t>(</a:t>
            </a:r>
            <a:r>
              <a:rPr lang="fr-FR" sz="1400" dirty="0" err="1" smtClean="0"/>
              <a:t>see</a:t>
            </a:r>
            <a:r>
              <a:rPr lang="fr-FR" sz="1400" dirty="0"/>
              <a:t> </a:t>
            </a:r>
            <a:r>
              <a:rPr lang="fr-FR" sz="1400" dirty="0" err="1" smtClean="0"/>
              <a:t>also</a:t>
            </a:r>
            <a:r>
              <a:rPr lang="fr-FR" sz="1400" dirty="0" smtClean="0"/>
              <a:t> </a:t>
            </a:r>
            <a:r>
              <a:rPr lang="fr-FR" sz="1400" dirty="0" smtClean="0">
                <a:hlinkClick r:id="rId2"/>
              </a:rPr>
              <a:t>https</a:t>
            </a:r>
            <a:r>
              <a:rPr lang="fr-FR" sz="1400" dirty="0">
                <a:hlinkClick r:id="rId2"/>
              </a:rPr>
              <a:t>://</a:t>
            </a:r>
            <a:r>
              <a:rPr lang="fr-FR" sz="1400" dirty="0" smtClean="0">
                <a:hlinkClick r:id="rId2"/>
              </a:rPr>
              <a:t>www.3gpp.org/ftp/tsg_sa/WG2_Arch/TSGS2_152E_Electronic_2022-08/INBOX/DRAFTS/FS_5GSAT_Ph2/S2-2205339.zip</a:t>
            </a:r>
            <a:r>
              <a:rPr lang="fr-FR" sz="1400" dirty="0" smtClean="0"/>
              <a:t>)</a:t>
            </a:r>
          </a:p>
          <a:p>
            <a:pPr marL="0" indent="0">
              <a:buNone/>
            </a:pPr>
            <a:r>
              <a:rPr lang="fr-FR" sz="1400" dirty="0" smtClean="0"/>
              <a:t>	</a:t>
            </a:r>
            <a:r>
              <a:rPr lang="fr-FR" sz="1400" i="1" dirty="0" smtClean="0">
                <a:solidFill>
                  <a:srgbClr val="00B050"/>
                </a:solidFill>
              </a:rPr>
              <a:t>[Rapporteur - meeting notes] no </a:t>
            </a:r>
            <a:r>
              <a:rPr lang="fr-FR" sz="1400" i="1" dirty="0" err="1" smtClean="0">
                <a:solidFill>
                  <a:srgbClr val="00B050"/>
                </a:solidFill>
              </a:rPr>
              <a:t>specific</a:t>
            </a:r>
            <a:r>
              <a:rPr lang="fr-FR" sz="1400" i="1" dirty="0" smtClean="0">
                <a:solidFill>
                  <a:srgbClr val="00B050"/>
                </a:solidFill>
              </a:rPr>
              <a:t> comment</a:t>
            </a:r>
            <a:endParaRPr lang="fr-FR" sz="1400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sz="1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5775" y="3124299"/>
            <a:ext cx="8881745" cy="119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fr-FR" kern="0" dirty="0" smtClean="0"/>
              <a:t>Focus for August meeting</a:t>
            </a:r>
          </a:p>
          <a:p>
            <a:pPr lvl="1"/>
            <a:r>
              <a:rPr lang="fr-FR" kern="0" dirty="0" smtClean="0"/>
              <a:t>2 meetings </a:t>
            </a:r>
            <a:r>
              <a:rPr lang="fr-FR" kern="0" dirty="0" err="1" smtClean="0"/>
              <a:t>left</a:t>
            </a:r>
            <a:r>
              <a:rPr lang="fr-FR" kern="0" dirty="0" smtClean="0"/>
              <a:t> for </a:t>
            </a:r>
            <a:r>
              <a:rPr lang="fr-FR" kern="0" dirty="0" err="1" smtClean="0"/>
              <a:t>study</a:t>
            </a:r>
            <a:r>
              <a:rPr lang="fr-FR" kern="0" dirty="0" smtClean="0"/>
              <a:t> </a:t>
            </a:r>
          </a:p>
          <a:p>
            <a:pPr lvl="1"/>
            <a:r>
              <a:rPr lang="fr-FR" kern="0" dirty="0" smtClean="0"/>
              <a:t>Goal in SA2#152  (rapporteur </a:t>
            </a:r>
            <a:r>
              <a:rPr lang="fr-FR" kern="0" dirty="0" err="1" smtClean="0"/>
              <a:t>proposal</a:t>
            </a:r>
            <a:r>
              <a:rPr lang="fr-FR" kern="0" dirty="0" smtClean="0"/>
              <a:t>): </a:t>
            </a:r>
          </a:p>
          <a:p>
            <a:pPr lvl="2"/>
            <a:r>
              <a:rPr lang="fr-FR" kern="0" dirty="0" err="1" smtClean="0"/>
              <a:t>finalize</a:t>
            </a:r>
            <a:r>
              <a:rPr lang="fr-FR" kern="0" dirty="0" smtClean="0"/>
              <a:t> all solutions description </a:t>
            </a:r>
            <a:r>
              <a:rPr lang="fr-FR" kern="0" dirty="0" err="1" smtClean="0"/>
              <a:t>including</a:t>
            </a:r>
            <a:r>
              <a:rPr lang="fr-FR" kern="0" dirty="0" smtClean="0"/>
              <a:t> self </a:t>
            </a:r>
            <a:r>
              <a:rPr lang="fr-FR" kern="0" dirty="0" err="1" smtClean="0"/>
              <a:t>assesment</a:t>
            </a:r>
            <a:r>
              <a:rPr lang="fr-FR" kern="0" dirty="0" smtClean="0"/>
              <a:t> (§6.X.4)</a:t>
            </a:r>
          </a:p>
          <a:p>
            <a:pPr lvl="2"/>
            <a:r>
              <a:rPr lang="fr-FR" kern="0" dirty="0" smtClean="0"/>
              <a:t>Significative </a:t>
            </a:r>
            <a:r>
              <a:rPr lang="fr-FR" kern="0" dirty="0" err="1" smtClean="0"/>
              <a:t>step</a:t>
            </a:r>
            <a:r>
              <a:rPr lang="fr-FR" kern="0" dirty="0" smtClean="0"/>
              <a:t> on §7 </a:t>
            </a:r>
            <a:r>
              <a:rPr lang="fr-FR" kern="0" dirty="0" err="1" smtClean="0"/>
              <a:t>overall</a:t>
            </a:r>
            <a:r>
              <a:rPr lang="fr-FR" kern="0" dirty="0" smtClean="0"/>
              <a:t> </a:t>
            </a:r>
            <a:r>
              <a:rPr lang="fr-FR" kern="0" dirty="0" err="1" smtClean="0"/>
              <a:t>evalution</a:t>
            </a:r>
            <a:endParaRPr lang="fr-FR" kern="0" dirty="0" smtClean="0"/>
          </a:p>
          <a:p>
            <a:pPr lvl="2"/>
            <a:r>
              <a:rPr lang="fr-FR" kern="0" dirty="0" smtClean="0"/>
              <a:t>Conclusion to </a:t>
            </a:r>
            <a:r>
              <a:rPr lang="fr-FR" kern="0" dirty="0" err="1" smtClean="0"/>
              <a:t>be</a:t>
            </a:r>
            <a:r>
              <a:rPr lang="fr-FR" kern="0" dirty="0" smtClean="0"/>
              <a:t> </a:t>
            </a:r>
            <a:r>
              <a:rPr lang="fr-FR" kern="0" dirty="0" err="1" smtClean="0"/>
              <a:t>finalized</a:t>
            </a:r>
            <a:r>
              <a:rPr lang="fr-FR" kern="0" dirty="0" smtClean="0"/>
              <a:t> in </a:t>
            </a:r>
            <a:r>
              <a:rPr lang="fr-FR" kern="0" dirty="0" err="1" smtClean="0"/>
              <a:t>october</a:t>
            </a:r>
            <a:r>
              <a:rPr lang="fr-FR" kern="0" dirty="0" smtClean="0"/>
              <a:t> meeting </a:t>
            </a:r>
            <a:endParaRPr lang="fr-FR" kern="0" dirty="0" smtClean="0"/>
          </a:p>
          <a:p>
            <a:pPr marL="228600" indent="0">
              <a:buNone/>
            </a:pPr>
            <a:r>
              <a:rPr lang="fr-FR" sz="1400" i="1" dirty="0" smtClean="0">
                <a:solidFill>
                  <a:srgbClr val="00B050"/>
                </a:solidFill>
              </a:rPr>
              <a:t>	[</a:t>
            </a:r>
            <a:r>
              <a:rPr lang="fr-FR" sz="1400" i="1" dirty="0">
                <a:solidFill>
                  <a:srgbClr val="00B050"/>
                </a:solidFill>
              </a:rPr>
              <a:t>Rapporteur - meeting notes] no </a:t>
            </a:r>
            <a:r>
              <a:rPr lang="fr-FR" sz="1400" i="1" dirty="0" err="1" smtClean="0">
                <a:solidFill>
                  <a:srgbClr val="00B050"/>
                </a:solidFill>
              </a:rPr>
              <a:t>specific</a:t>
            </a:r>
            <a:r>
              <a:rPr lang="fr-FR" sz="1400" i="1" dirty="0" smtClean="0">
                <a:solidFill>
                  <a:srgbClr val="00B050"/>
                </a:solidFill>
              </a:rPr>
              <a:t> comment</a:t>
            </a:r>
            <a:endParaRPr lang="fr-FR" sz="1400" i="1" dirty="0">
              <a:solidFill>
                <a:srgbClr val="00B050"/>
              </a:solidFill>
            </a:endParaRPr>
          </a:p>
          <a:p>
            <a:pPr marL="914400" lvl="2" indent="0">
              <a:buNone/>
            </a:pPr>
            <a:r>
              <a:rPr lang="fr-FR" kern="0" dirty="0" smtClean="0"/>
              <a:t> </a:t>
            </a:r>
            <a:r>
              <a:rPr lang="fr-FR" sz="1400" kern="0" dirty="0" smtClean="0"/>
              <a:t> </a:t>
            </a:r>
            <a:endParaRPr lang="fr-FR" sz="1400" kern="0" dirty="0" smtClean="0"/>
          </a:p>
          <a:p>
            <a:pPr marL="0" indent="0">
              <a:buFontTx/>
              <a:buNone/>
            </a:pPr>
            <a:endParaRPr lang="fr-FR" sz="1400" kern="0" dirty="0"/>
          </a:p>
        </p:txBody>
      </p:sp>
    </p:spTree>
    <p:extLst>
      <p:ext uri="{BB962C8B-B14F-4D97-AF65-F5344CB8AC3E}">
        <p14:creationId xmlns:p14="http://schemas.microsoft.com/office/powerpoint/2010/main" val="378909080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Agenda </a:t>
            </a:r>
            <a:r>
              <a:rPr lang="fr-FR" dirty="0" err="1"/>
              <a:t>with</a:t>
            </a:r>
            <a:r>
              <a:rPr lang="fr-FR" dirty="0"/>
              <a:t> meeting </a:t>
            </a:r>
            <a:r>
              <a:rPr lang="fr-FR" dirty="0" smtClean="0"/>
              <a:t>notes (</a:t>
            </a:r>
            <a:r>
              <a:rPr lang="fr-FR" dirty="0"/>
              <a:t>2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310640"/>
            <a:ext cx="8388350" cy="1197610"/>
          </a:xfrm>
        </p:spPr>
        <p:txBody>
          <a:bodyPr/>
          <a:lstStyle/>
          <a:p>
            <a:r>
              <a:rPr lang="fr-FR" dirty="0" err="1" smtClean="0"/>
              <a:t>Criteria</a:t>
            </a:r>
            <a:r>
              <a:rPr lang="fr-FR" dirty="0" smtClean="0"/>
              <a:t> to </a:t>
            </a:r>
            <a:r>
              <a:rPr lang="en-GB" dirty="0" smtClean="0"/>
              <a:t>select </a:t>
            </a:r>
            <a:r>
              <a:rPr lang="en-GB" dirty="0"/>
              <a:t>among </a:t>
            </a:r>
            <a:r>
              <a:rPr lang="en-GB" dirty="0" err="1"/>
              <a:t>Tdocs</a:t>
            </a:r>
            <a:r>
              <a:rPr lang="en-GB" dirty="0"/>
              <a:t> if more than </a:t>
            </a:r>
            <a:r>
              <a:rPr lang="en-GB" dirty="0" smtClean="0"/>
              <a:t>30</a:t>
            </a:r>
            <a:endParaRPr lang="fr-FR" sz="1400" dirty="0" smtClean="0"/>
          </a:p>
          <a:p>
            <a:pPr lvl="2"/>
            <a:r>
              <a:rPr lang="fr-FR" dirty="0" smtClean="0"/>
              <a:t>Rapporteur </a:t>
            </a:r>
            <a:r>
              <a:rPr lang="fr-FR" dirty="0" err="1" smtClean="0"/>
              <a:t>proposal</a:t>
            </a:r>
            <a:r>
              <a:rPr lang="fr-FR" dirty="0" smtClean="0"/>
              <a:t>: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fair</a:t>
            </a:r>
            <a:r>
              <a:rPr lang="fr-FR" dirty="0" smtClean="0"/>
              <a:t> </a:t>
            </a:r>
            <a:r>
              <a:rPr lang="fr-FR" dirty="0" err="1" smtClean="0"/>
              <a:t>regarding</a:t>
            </a:r>
            <a:r>
              <a:rPr lang="fr-FR" dirty="0" smtClean="0"/>
              <a:t> maximum 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Tdocs</a:t>
            </a:r>
            <a:r>
              <a:rPr lang="fr-FR" dirty="0" smtClean="0"/>
              <a:t> for a </a:t>
            </a:r>
            <a:r>
              <a:rPr lang="fr-FR" dirty="0" err="1" smtClean="0"/>
              <a:t>company</a:t>
            </a:r>
            <a:r>
              <a:rPr lang="fr-FR" dirty="0" smtClean="0"/>
              <a:t>: </a:t>
            </a:r>
            <a:r>
              <a:rPr lang="fr-FR" dirty="0" err="1" smtClean="0"/>
              <a:t>each</a:t>
            </a:r>
            <a:r>
              <a:rPr lang="fr-FR" dirty="0" smtClean="0"/>
              <a:t> </a:t>
            </a:r>
            <a:r>
              <a:rPr lang="fr-FR" dirty="0" err="1" smtClean="0"/>
              <a:t>contributing</a:t>
            </a:r>
            <a:r>
              <a:rPr lang="fr-FR" dirty="0" smtClean="0"/>
              <a:t> </a:t>
            </a:r>
            <a:r>
              <a:rPr lang="fr-FR" dirty="0" err="1" smtClean="0"/>
              <a:t>company</a:t>
            </a:r>
            <a:r>
              <a:rPr lang="fr-FR" dirty="0" smtClean="0"/>
              <a:t> </a:t>
            </a:r>
            <a:r>
              <a:rPr lang="fr-FR" dirty="0" err="1" smtClean="0"/>
              <a:t>shall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able to </a:t>
            </a:r>
            <a:r>
              <a:rPr lang="fr-FR" dirty="0" err="1" smtClean="0"/>
              <a:t>complete</a:t>
            </a:r>
            <a:r>
              <a:rPr lang="fr-FR" dirty="0" smtClean="0"/>
              <a:t> solution and </a:t>
            </a:r>
            <a:r>
              <a:rPr lang="fr-FR" dirty="0" err="1" smtClean="0"/>
              <a:t>provide</a:t>
            </a:r>
            <a:r>
              <a:rPr lang="fr-FR" dirty="0" smtClean="0"/>
              <a:t> global </a:t>
            </a:r>
            <a:r>
              <a:rPr lang="fr-FR" dirty="0" err="1" smtClean="0"/>
              <a:t>evaluation</a:t>
            </a:r>
            <a:r>
              <a:rPr lang="fr-FR" dirty="0" smtClean="0"/>
              <a:t> </a:t>
            </a:r>
          </a:p>
          <a:p>
            <a:pPr marL="457200" lvl="1" indent="0">
              <a:buNone/>
            </a:pPr>
            <a:r>
              <a:rPr lang="fr-FR" sz="1400" dirty="0" smtClean="0"/>
              <a:t> </a:t>
            </a:r>
            <a:r>
              <a:rPr lang="fr-FR" sz="1400" i="1" dirty="0">
                <a:solidFill>
                  <a:srgbClr val="00B050"/>
                </a:solidFill>
              </a:rPr>
              <a:t>	[Rapporteur - meeting notes] no </a:t>
            </a:r>
            <a:r>
              <a:rPr lang="fr-FR" sz="1400" i="1" dirty="0" err="1" smtClean="0">
                <a:solidFill>
                  <a:srgbClr val="00B050"/>
                </a:solidFill>
              </a:rPr>
              <a:t>specific</a:t>
            </a:r>
            <a:r>
              <a:rPr lang="fr-FR" sz="1400" i="1" dirty="0" smtClean="0">
                <a:solidFill>
                  <a:srgbClr val="00B050"/>
                </a:solidFill>
              </a:rPr>
              <a:t> comment</a:t>
            </a:r>
            <a:endParaRPr lang="fr-FR" sz="1400" i="1" dirty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endParaRPr lang="fr-FR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5775" y="3590290"/>
            <a:ext cx="8881745" cy="119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en-GB" dirty="0" smtClean="0"/>
              <a:t>Chairman proposal to </a:t>
            </a:r>
            <a:r>
              <a:rPr lang="en-GB" dirty="0"/>
              <a:t>move 0.5TU from Nov to Jan </a:t>
            </a:r>
            <a:r>
              <a:rPr lang="en-GB" dirty="0" smtClean="0"/>
              <a:t>meeting</a:t>
            </a:r>
          </a:p>
          <a:p>
            <a:pPr lvl="2"/>
            <a:r>
              <a:rPr lang="en-GB" dirty="0" smtClean="0"/>
              <a:t>Everyone OK?   </a:t>
            </a:r>
            <a:endParaRPr lang="en-GB" dirty="0" smtClean="0"/>
          </a:p>
          <a:p>
            <a:pPr marL="914400" lvl="2" indent="0">
              <a:buNone/>
            </a:pPr>
            <a:r>
              <a:rPr lang="fr-FR" sz="1400" i="1" dirty="0" smtClean="0">
                <a:solidFill>
                  <a:srgbClr val="00B050"/>
                </a:solidFill>
              </a:rPr>
              <a:t>[</a:t>
            </a:r>
            <a:r>
              <a:rPr lang="fr-FR" sz="1400" i="1" dirty="0">
                <a:solidFill>
                  <a:srgbClr val="00B050"/>
                </a:solidFill>
              </a:rPr>
              <a:t>Rapporteur - meeting notes] </a:t>
            </a:r>
            <a:r>
              <a:rPr lang="fr-FR" sz="1400" i="1" dirty="0" smtClean="0">
                <a:solidFill>
                  <a:srgbClr val="00B050"/>
                </a:solidFill>
              </a:rPr>
              <a:t>YES, i </a:t>
            </a:r>
            <a:r>
              <a:rPr lang="fr-FR" sz="1400" i="1" dirty="0" err="1" smtClean="0">
                <a:solidFill>
                  <a:srgbClr val="00B050"/>
                </a:solidFill>
              </a:rPr>
              <a:t>will</a:t>
            </a:r>
            <a:r>
              <a:rPr lang="fr-FR" sz="1400" i="1" dirty="0" smtClean="0">
                <a:solidFill>
                  <a:srgbClr val="00B050"/>
                </a:solidFill>
              </a:rPr>
              <a:t> </a:t>
            </a:r>
            <a:r>
              <a:rPr lang="fr-FR" sz="1400" i="1" dirty="0" err="1" smtClean="0">
                <a:solidFill>
                  <a:srgbClr val="00B050"/>
                </a:solidFill>
              </a:rPr>
              <a:t>then</a:t>
            </a:r>
            <a:r>
              <a:rPr lang="fr-FR" sz="1400" i="1" dirty="0" smtClean="0">
                <a:solidFill>
                  <a:srgbClr val="00B050"/>
                </a:solidFill>
              </a:rPr>
              <a:t> </a:t>
            </a:r>
            <a:r>
              <a:rPr lang="fr-FR" sz="1400" i="1" dirty="0" err="1" smtClean="0">
                <a:solidFill>
                  <a:srgbClr val="00B050"/>
                </a:solidFill>
              </a:rPr>
              <a:t>answer</a:t>
            </a:r>
            <a:r>
              <a:rPr lang="fr-FR" sz="1400" i="1" dirty="0" smtClean="0">
                <a:solidFill>
                  <a:srgbClr val="00B050"/>
                </a:solidFill>
              </a:rPr>
              <a:t> to Puneet in </a:t>
            </a:r>
            <a:r>
              <a:rPr lang="fr-FR" sz="1400" i="1" dirty="0" err="1" smtClean="0">
                <a:solidFill>
                  <a:srgbClr val="00B050"/>
                </a:solidFill>
              </a:rPr>
              <a:t>that</a:t>
            </a:r>
            <a:r>
              <a:rPr lang="fr-FR" sz="1400" i="1" dirty="0" smtClean="0">
                <a:solidFill>
                  <a:srgbClr val="00B050"/>
                </a:solidFill>
              </a:rPr>
              <a:t> </a:t>
            </a:r>
            <a:r>
              <a:rPr lang="fr-FR" sz="1400" i="1" dirty="0" err="1" smtClean="0">
                <a:solidFill>
                  <a:srgbClr val="00B050"/>
                </a:solidFill>
              </a:rPr>
              <a:t>way</a:t>
            </a:r>
            <a:endParaRPr lang="fr-FR" sz="1400" i="1" dirty="0">
              <a:solidFill>
                <a:srgbClr val="00B050"/>
              </a:solidFill>
            </a:endParaRPr>
          </a:p>
          <a:p>
            <a:pPr lvl="2"/>
            <a:endParaRPr lang="fr-FR" dirty="0"/>
          </a:p>
          <a:p>
            <a:pPr marL="0" indent="0">
              <a:buFontTx/>
              <a:buNone/>
            </a:pPr>
            <a:endParaRPr lang="fr-FR" sz="1400" kern="0" dirty="0"/>
          </a:p>
        </p:txBody>
      </p:sp>
    </p:spTree>
    <p:extLst>
      <p:ext uri="{BB962C8B-B14F-4D97-AF65-F5344CB8AC3E}">
        <p14:creationId xmlns:p14="http://schemas.microsoft.com/office/powerpoint/2010/main" val="148199648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Agenda </a:t>
            </a:r>
            <a:r>
              <a:rPr lang="fr-FR" dirty="0" err="1"/>
              <a:t>with</a:t>
            </a:r>
            <a:r>
              <a:rPr lang="fr-FR" dirty="0"/>
              <a:t> meeting notes (</a:t>
            </a:r>
            <a:r>
              <a:rPr lang="fr-FR" dirty="0" smtClean="0"/>
              <a:t>3)</a:t>
            </a:r>
            <a:endParaRPr lang="fr-FR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24229" y="1164767"/>
            <a:ext cx="8881745" cy="119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/>
            <a:r>
              <a:rPr lang="fr-FR" dirty="0" err="1" smtClean="0"/>
              <a:t>Presentation</a:t>
            </a:r>
            <a:r>
              <a:rPr lang="fr-FR" dirty="0" smtClean="0"/>
              <a:t> of documents </a:t>
            </a:r>
            <a:r>
              <a:rPr lang="fr-FR" dirty="0" err="1" smtClean="0"/>
              <a:t>uploaded</a:t>
            </a:r>
            <a:r>
              <a:rPr lang="fr-FR" dirty="0" smtClean="0"/>
              <a:t> for the meeting </a:t>
            </a:r>
          </a:p>
          <a:p>
            <a:pPr marL="0" lvl="0" indent="0">
              <a:buNone/>
            </a:pPr>
            <a:r>
              <a:rPr lang="en-GB" sz="1400" u="sng" dirty="0">
                <a:hlinkClick r:id="rId3"/>
              </a:rPr>
              <a:t>https://www.3gpp.org/ftp/tsg_sa/WG2_Arch/TSGS2_152E_Electronic_2022-08/INBOX/DRAFTS/FS_5GSAT_Ph2</a:t>
            </a:r>
            <a:r>
              <a:rPr lang="en-GB" sz="1400" dirty="0"/>
              <a:t> </a:t>
            </a:r>
            <a:endParaRPr lang="en-GB" sz="1400" dirty="0" smtClean="0"/>
          </a:p>
          <a:p>
            <a:pPr marL="0" lv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fr-FR" sz="1400" dirty="0"/>
              <a:t> </a:t>
            </a:r>
            <a:r>
              <a:rPr lang="fr-FR" sz="1400" i="1" dirty="0" smtClean="0">
                <a:solidFill>
                  <a:srgbClr val="00B050"/>
                </a:solidFill>
              </a:rPr>
              <a:t>[</a:t>
            </a:r>
            <a:r>
              <a:rPr lang="fr-FR" sz="1400" i="1" dirty="0">
                <a:solidFill>
                  <a:srgbClr val="00B050"/>
                </a:solidFill>
              </a:rPr>
              <a:t>Rapporteur - meeting </a:t>
            </a:r>
            <a:r>
              <a:rPr lang="fr-FR" sz="1400" i="1" dirty="0" smtClean="0">
                <a:solidFill>
                  <a:srgbClr val="00B050"/>
                </a:solidFill>
              </a:rPr>
              <a:t>notes]</a:t>
            </a:r>
          </a:p>
          <a:p>
            <a:pPr marL="0" indent="0">
              <a:buNone/>
            </a:pPr>
            <a:endParaRPr lang="fr-FR" sz="1400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1400" i="1" dirty="0" smtClean="0">
                <a:solidFill>
                  <a:srgbClr val="00B050"/>
                </a:solidFill>
              </a:rPr>
              <a:t>1/ Steve </a:t>
            </a:r>
            <a:r>
              <a:rPr lang="fr-FR" sz="1400" i="1" dirty="0" err="1" smtClean="0">
                <a:solidFill>
                  <a:srgbClr val="00B050"/>
                </a:solidFill>
              </a:rPr>
              <a:t>presents</a:t>
            </a:r>
            <a:r>
              <a:rPr lang="fr-FR" sz="1400" i="1" dirty="0" smtClean="0">
                <a:solidFill>
                  <a:srgbClr val="00B050"/>
                </a:solidFill>
              </a:rPr>
              <a:t> </a:t>
            </a:r>
            <a:r>
              <a:rPr lang="fr-FR" sz="1000" i="1" dirty="0" smtClean="0">
                <a:solidFill>
                  <a:srgbClr val="00B050"/>
                </a:solidFill>
                <a:hlinkClick r:id="rId4"/>
              </a:rPr>
              <a:t>https</a:t>
            </a:r>
            <a:r>
              <a:rPr lang="fr-FR" sz="1000" i="1" dirty="0">
                <a:solidFill>
                  <a:srgbClr val="00B050"/>
                </a:solidFill>
                <a:hlinkClick r:id="rId4"/>
              </a:rPr>
              <a:t>://</a:t>
            </a:r>
            <a:r>
              <a:rPr lang="fr-FR" sz="1000" i="1" dirty="0" smtClean="0">
                <a:solidFill>
                  <a:srgbClr val="00B050"/>
                </a:solidFill>
                <a:hlinkClick r:id="rId4"/>
              </a:rPr>
              <a:t>www.3gpp.org/ftp/tsg_sa/WG2_Arch/TSGS2_152E_Electronic_2022-08/INBOX/DRAFTS/FS_5GSAT_Ph2/S2-220byyy%20KI%231%20and%20KI%232%20Evaluation%20and%20Conclusion_draft%20(HW</a:t>
            </a:r>
            <a:r>
              <a:rPr lang="fr-FR" sz="1000" i="1" dirty="0">
                <a:solidFill>
                  <a:srgbClr val="00B050"/>
                </a:solidFill>
                <a:hlinkClick r:id="rId4"/>
              </a:rPr>
              <a:t>).</a:t>
            </a:r>
            <a:r>
              <a:rPr lang="fr-FR" sz="1000" i="1" dirty="0" smtClean="0">
                <a:solidFill>
                  <a:srgbClr val="00B050"/>
                </a:solidFill>
                <a:hlinkClick r:id="rId4"/>
              </a:rPr>
              <a:t>docx</a:t>
            </a:r>
            <a:r>
              <a:rPr lang="fr-FR" sz="1000" i="1" dirty="0" smtClean="0">
                <a:solidFill>
                  <a:srgbClr val="00B050"/>
                </a:solidFill>
              </a:rPr>
              <a:t>  </a:t>
            </a:r>
          </a:p>
          <a:p>
            <a:pPr marL="0" indent="0">
              <a:buNone/>
            </a:pPr>
            <a:endParaRPr lang="fr-FR" sz="1400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1400" i="1" dirty="0" smtClean="0">
                <a:solidFill>
                  <a:srgbClr val="00B050"/>
                </a:solidFill>
              </a:rPr>
              <a:t>Jean-Yves </a:t>
            </a:r>
            <a:r>
              <a:rPr lang="fr-FR" sz="1400" i="1" dirty="0" err="1" smtClean="0">
                <a:solidFill>
                  <a:srgbClr val="00B050"/>
                </a:solidFill>
              </a:rPr>
              <a:t>thanks</a:t>
            </a:r>
            <a:r>
              <a:rPr lang="fr-FR" sz="1400" i="1" dirty="0" smtClean="0">
                <a:solidFill>
                  <a:srgbClr val="00B050"/>
                </a:solidFill>
              </a:rPr>
              <a:t> Steve for the initiative and proposition of </a:t>
            </a:r>
            <a:r>
              <a:rPr lang="fr-FR" sz="1400" i="1" dirty="0" err="1" smtClean="0">
                <a:solidFill>
                  <a:srgbClr val="00B050"/>
                </a:solidFill>
              </a:rPr>
              <a:t>criteria</a:t>
            </a:r>
            <a:r>
              <a:rPr lang="fr-FR" sz="1400" i="1" dirty="0" smtClean="0">
                <a:solidFill>
                  <a:srgbClr val="00B050"/>
                </a:solidFill>
              </a:rPr>
              <a:t> to </a:t>
            </a:r>
            <a:r>
              <a:rPr lang="fr-FR" sz="1400" i="1" dirty="0" err="1" smtClean="0">
                <a:solidFill>
                  <a:srgbClr val="00B050"/>
                </a:solidFill>
              </a:rPr>
              <a:t>start</a:t>
            </a:r>
            <a:r>
              <a:rPr lang="fr-FR" sz="1400" i="1" dirty="0" smtClean="0">
                <a:solidFill>
                  <a:srgbClr val="00B050"/>
                </a:solidFill>
              </a:rPr>
              <a:t> </a:t>
            </a:r>
            <a:r>
              <a:rPr lang="fr-FR" sz="1400" i="1" dirty="0" err="1" smtClean="0">
                <a:solidFill>
                  <a:srgbClr val="00B050"/>
                </a:solidFill>
              </a:rPr>
              <a:t>evaluation</a:t>
            </a:r>
            <a:r>
              <a:rPr lang="fr-FR" sz="1400" i="1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r>
              <a:rPr lang="fr-FR" sz="1400" i="1" dirty="0" smtClean="0">
                <a:solidFill>
                  <a:srgbClr val="00B050"/>
                </a:solidFill>
              </a:rPr>
              <a:t>Haris </a:t>
            </a:r>
            <a:r>
              <a:rPr lang="fr-FR" sz="1400" i="1" dirty="0" err="1" smtClean="0">
                <a:solidFill>
                  <a:srgbClr val="00B050"/>
                </a:solidFill>
              </a:rPr>
              <a:t>proposed</a:t>
            </a:r>
            <a:r>
              <a:rPr lang="fr-FR" sz="1400" i="1" dirty="0" smtClean="0">
                <a:solidFill>
                  <a:srgbClr val="00B050"/>
                </a:solidFill>
              </a:rPr>
              <a:t> to </a:t>
            </a:r>
            <a:r>
              <a:rPr lang="fr-FR" sz="1400" i="1" dirty="0" err="1" smtClean="0">
                <a:solidFill>
                  <a:srgbClr val="00B050"/>
                </a:solidFill>
              </a:rPr>
              <a:t>add</a:t>
            </a:r>
            <a:r>
              <a:rPr lang="fr-FR" sz="1400" i="1" dirty="0" smtClean="0">
                <a:solidFill>
                  <a:srgbClr val="00B050"/>
                </a:solidFill>
              </a:rPr>
              <a:t> </a:t>
            </a:r>
            <a:r>
              <a:rPr lang="fr-FR" sz="1400" i="1" dirty="0" err="1" smtClean="0">
                <a:solidFill>
                  <a:srgbClr val="00B050"/>
                </a:solidFill>
              </a:rPr>
              <a:t>also</a:t>
            </a:r>
            <a:r>
              <a:rPr lang="fr-FR" sz="1400" i="1" dirty="0" smtClean="0">
                <a:solidFill>
                  <a:srgbClr val="00B050"/>
                </a:solidFill>
              </a:rPr>
              <a:t> in the TR a </a:t>
            </a:r>
            <a:r>
              <a:rPr lang="fr-FR" sz="1400" i="1" dirty="0" err="1" smtClean="0">
                <a:solidFill>
                  <a:srgbClr val="00B050"/>
                </a:solidFill>
              </a:rPr>
              <a:t>chapter</a:t>
            </a:r>
            <a:r>
              <a:rPr lang="fr-FR" sz="1400" i="1" dirty="0" smtClean="0">
                <a:solidFill>
                  <a:srgbClr val="00B050"/>
                </a:solidFill>
              </a:rPr>
              <a:t> to </a:t>
            </a:r>
            <a:r>
              <a:rPr lang="fr-FR" sz="1400" i="1" dirty="0" err="1" smtClean="0">
                <a:solidFill>
                  <a:srgbClr val="00B050"/>
                </a:solidFill>
              </a:rPr>
              <a:t>define</a:t>
            </a:r>
            <a:r>
              <a:rPr lang="fr-FR" sz="1400" i="1" dirty="0" smtClean="0">
                <a:solidFill>
                  <a:srgbClr val="00B050"/>
                </a:solidFill>
              </a:rPr>
              <a:t> a </a:t>
            </a:r>
            <a:r>
              <a:rPr lang="fr-FR" sz="1400" i="1" dirty="0" err="1" smtClean="0">
                <a:solidFill>
                  <a:srgbClr val="00B050"/>
                </a:solidFill>
              </a:rPr>
              <a:t>common</a:t>
            </a:r>
            <a:r>
              <a:rPr lang="fr-FR" sz="1400" i="1" dirty="0" smtClean="0">
                <a:solidFill>
                  <a:srgbClr val="00B050"/>
                </a:solidFill>
              </a:rPr>
              <a:t> </a:t>
            </a:r>
            <a:r>
              <a:rPr lang="fr-FR" sz="1400" i="1" dirty="0" err="1" smtClean="0">
                <a:solidFill>
                  <a:srgbClr val="00B050"/>
                </a:solidFill>
              </a:rPr>
              <a:t>understanding</a:t>
            </a:r>
            <a:r>
              <a:rPr lang="fr-FR" sz="1400" i="1" dirty="0" smtClean="0">
                <a:solidFill>
                  <a:srgbClr val="00B050"/>
                </a:solidFill>
              </a:rPr>
              <a:t> of the </a:t>
            </a:r>
            <a:r>
              <a:rPr lang="fr-FR" sz="1400" i="1" dirty="0" err="1" smtClean="0">
                <a:solidFill>
                  <a:srgbClr val="00B050"/>
                </a:solidFill>
              </a:rPr>
              <a:t>current</a:t>
            </a:r>
            <a:r>
              <a:rPr lang="fr-FR" sz="1400" i="1" dirty="0" smtClean="0">
                <a:solidFill>
                  <a:srgbClr val="00B050"/>
                </a:solidFill>
              </a:rPr>
              <a:t> R17 solution </a:t>
            </a:r>
            <a:r>
              <a:rPr lang="fr-FR" sz="1400" i="1" dirty="0" err="1" smtClean="0">
                <a:solidFill>
                  <a:srgbClr val="00B050"/>
                </a:solidFill>
              </a:rPr>
              <a:t>that</a:t>
            </a:r>
            <a:r>
              <a:rPr lang="fr-FR" sz="1400" i="1" dirty="0" smtClean="0">
                <a:solidFill>
                  <a:srgbClr val="00B050"/>
                </a:solidFill>
              </a:rPr>
              <a:t> </a:t>
            </a:r>
            <a:r>
              <a:rPr lang="fr-FR" sz="1400" i="1" dirty="0" err="1" smtClean="0">
                <a:solidFill>
                  <a:srgbClr val="00B050"/>
                </a:solidFill>
              </a:rPr>
              <a:t>could</a:t>
            </a:r>
            <a:r>
              <a:rPr lang="fr-FR" sz="1400" i="1" dirty="0" smtClean="0">
                <a:solidFill>
                  <a:srgbClr val="00B050"/>
                </a:solidFill>
              </a:rPr>
              <a:t> </a:t>
            </a:r>
            <a:r>
              <a:rPr lang="fr-FR" sz="1400" i="1" dirty="0" err="1" smtClean="0">
                <a:solidFill>
                  <a:srgbClr val="00B050"/>
                </a:solidFill>
              </a:rPr>
              <a:t>be</a:t>
            </a:r>
            <a:r>
              <a:rPr lang="fr-FR" sz="1400" i="1" dirty="0" smtClean="0">
                <a:solidFill>
                  <a:srgbClr val="00B050"/>
                </a:solidFill>
              </a:rPr>
              <a:t> an help for R18 solution </a:t>
            </a:r>
            <a:r>
              <a:rPr lang="fr-FR" sz="1400" i="1" dirty="0" err="1" smtClean="0">
                <a:solidFill>
                  <a:srgbClr val="00B050"/>
                </a:solidFill>
              </a:rPr>
              <a:t>evaluation</a:t>
            </a:r>
            <a:r>
              <a:rPr lang="fr-FR" sz="1400" i="1" dirty="0" smtClean="0">
                <a:solidFill>
                  <a:srgbClr val="00B050"/>
                </a:solidFill>
              </a:rPr>
              <a:t>. Stefan and Jean-Yves </a:t>
            </a:r>
            <a:r>
              <a:rPr lang="fr-FR" sz="1400" i="1" dirty="0" err="1" smtClean="0">
                <a:solidFill>
                  <a:srgbClr val="00B050"/>
                </a:solidFill>
              </a:rPr>
              <a:t>proposed</a:t>
            </a:r>
            <a:r>
              <a:rPr lang="fr-FR" sz="1400" i="1" dirty="0" smtClean="0">
                <a:solidFill>
                  <a:srgbClr val="00B050"/>
                </a:solidFill>
              </a:rPr>
              <a:t> to help Haris.  Exchanges to </a:t>
            </a:r>
            <a:r>
              <a:rPr lang="fr-FR" sz="1400" i="1" dirty="0" err="1" smtClean="0">
                <a:solidFill>
                  <a:srgbClr val="00B050"/>
                </a:solidFill>
              </a:rPr>
              <a:t>be</a:t>
            </a:r>
            <a:r>
              <a:rPr lang="fr-FR" sz="1400" i="1" dirty="0" smtClean="0">
                <a:solidFill>
                  <a:srgbClr val="00B050"/>
                </a:solidFill>
              </a:rPr>
              <a:t> </a:t>
            </a:r>
            <a:r>
              <a:rPr lang="fr-FR" sz="1400" i="1" dirty="0" err="1" smtClean="0">
                <a:solidFill>
                  <a:srgbClr val="00B050"/>
                </a:solidFill>
              </a:rPr>
              <a:t>continued</a:t>
            </a:r>
            <a:r>
              <a:rPr lang="fr-FR" sz="1400" i="1" dirty="0" smtClean="0">
                <a:solidFill>
                  <a:srgbClr val="00B050"/>
                </a:solidFill>
              </a:rPr>
              <a:t> on SA2_DISCUSSION LIST. </a:t>
            </a:r>
          </a:p>
          <a:p>
            <a:pPr marL="0" indent="0">
              <a:buNone/>
            </a:pPr>
            <a:endParaRPr lang="fr-FR" sz="1400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1400" i="1" dirty="0" smtClean="0">
                <a:solidFill>
                  <a:srgbClr val="00B050"/>
                </a:solidFill>
              </a:rPr>
              <a:t>2/ Ramon </a:t>
            </a:r>
            <a:r>
              <a:rPr lang="fr-FR" sz="1400" i="1" dirty="0" err="1" smtClean="0">
                <a:solidFill>
                  <a:srgbClr val="00B050"/>
                </a:solidFill>
              </a:rPr>
              <a:t>presents</a:t>
            </a:r>
            <a:r>
              <a:rPr lang="fr-FR" sz="1400" i="1" dirty="0">
                <a:solidFill>
                  <a:srgbClr val="00B050"/>
                </a:solidFill>
              </a:rPr>
              <a:t> </a:t>
            </a:r>
            <a:r>
              <a:rPr lang="fr-FR" sz="1000" i="1" dirty="0">
                <a:solidFill>
                  <a:srgbClr val="00B050"/>
                </a:solidFill>
                <a:hlinkClick r:id="rId5"/>
              </a:rPr>
              <a:t>https://www.3gpp.org/ftp/tsg_sa/WG2_Arch/TSGS2_152E_Electronic_2022-08/INBOX/DRAFTS/FS_5GSAT_Ph2/S2-220xxxx%20Solution%20based%20on%20UE-specific%20Tracking%20Areas%20(Sateliot%2C%20GateHouse).</a:t>
            </a:r>
            <a:r>
              <a:rPr lang="fr-FR" sz="1000" i="1" dirty="0" smtClean="0">
                <a:solidFill>
                  <a:srgbClr val="00B050"/>
                </a:solidFill>
                <a:hlinkClick r:id="rId5"/>
              </a:rPr>
              <a:t>docx</a:t>
            </a:r>
            <a:r>
              <a:rPr lang="fr-FR" sz="1000" i="1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endParaRPr lang="fr-FR" sz="1400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1400" i="1" dirty="0" smtClean="0">
                <a:solidFill>
                  <a:srgbClr val="00B050"/>
                </a:solidFill>
              </a:rPr>
              <a:t>Lot of </a:t>
            </a:r>
            <a:r>
              <a:rPr lang="fr-FR" sz="1400" i="1" dirty="0" err="1" smtClean="0">
                <a:solidFill>
                  <a:srgbClr val="00B050"/>
                </a:solidFill>
              </a:rPr>
              <a:t>comments</a:t>
            </a:r>
            <a:r>
              <a:rPr lang="fr-FR" sz="1400" i="1" dirty="0" smtClean="0">
                <a:solidFill>
                  <a:srgbClr val="00B050"/>
                </a:solidFill>
              </a:rPr>
              <a:t> and questions, </a:t>
            </a:r>
            <a:r>
              <a:rPr lang="fr-FR" sz="1400" i="1" dirty="0" err="1" smtClean="0">
                <a:solidFill>
                  <a:srgbClr val="00B050"/>
                </a:solidFill>
              </a:rPr>
              <a:t>some</a:t>
            </a:r>
            <a:r>
              <a:rPr lang="fr-FR" sz="1400" i="1" dirty="0" smtClean="0">
                <a:solidFill>
                  <a:srgbClr val="00B050"/>
                </a:solidFill>
              </a:rPr>
              <a:t> are:</a:t>
            </a:r>
          </a:p>
          <a:p>
            <a:pPr>
              <a:buFontTx/>
              <a:buChar char="-"/>
            </a:pPr>
            <a:r>
              <a:rPr lang="fr-FR" sz="1400" i="1" dirty="0" smtClean="0">
                <a:solidFill>
                  <a:srgbClr val="00B050"/>
                </a:solidFill>
              </a:rPr>
              <a:t>[jean </a:t>
            </a:r>
            <a:r>
              <a:rPr lang="fr-FR" sz="1400" i="1" dirty="0" err="1" smtClean="0">
                <a:solidFill>
                  <a:srgbClr val="00B050"/>
                </a:solidFill>
              </a:rPr>
              <a:t>yves</a:t>
            </a:r>
            <a:r>
              <a:rPr lang="fr-FR" sz="1400" i="1" dirty="0" smtClean="0">
                <a:solidFill>
                  <a:srgbClr val="00B050"/>
                </a:solidFill>
              </a:rPr>
              <a:t>] </a:t>
            </a:r>
            <a:r>
              <a:rPr lang="fr-FR" sz="1400" i="1" dirty="0" err="1" smtClean="0">
                <a:solidFill>
                  <a:srgbClr val="00B050"/>
                </a:solidFill>
              </a:rPr>
              <a:t>Valuable</a:t>
            </a:r>
            <a:r>
              <a:rPr lang="fr-FR" sz="1400" i="1" dirty="0" smtClean="0">
                <a:solidFill>
                  <a:srgbClr val="00B050"/>
                </a:solidFill>
              </a:rPr>
              <a:t> to </a:t>
            </a:r>
            <a:r>
              <a:rPr lang="fr-FR" sz="1400" i="1" dirty="0" err="1" smtClean="0">
                <a:solidFill>
                  <a:srgbClr val="00B050"/>
                </a:solidFill>
              </a:rPr>
              <a:t>investigate</a:t>
            </a:r>
            <a:r>
              <a:rPr lang="fr-FR" sz="1400" i="1" dirty="0" smtClean="0">
                <a:solidFill>
                  <a:srgbClr val="00B050"/>
                </a:solidFill>
              </a:rPr>
              <a:t> as no </a:t>
            </a:r>
            <a:r>
              <a:rPr lang="fr-FR" sz="1400" i="1" dirty="0" err="1" smtClean="0">
                <a:solidFill>
                  <a:srgbClr val="00B050"/>
                </a:solidFill>
              </a:rPr>
              <a:t>corresponding</a:t>
            </a:r>
            <a:r>
              <a:rPr lang="fr-FR" sz="1400" i="1" dirty="0" smtClean="0">
                <a:solidFill>
                  <a:srgbClr val="00B050"/>
                </a:solidFill>
              </a:rPr>
              <a:t> solution </a:t>
            </a:r>
            <a:r>
              <a:rPr lang="fr-FR" sz="1400" i="1" dirty="0" err="1" smtClean="0">
                <a:solidFill>
                  <a:srgbClr val="00B050"/>
                </a:solidFill>
              </a:rPr>
              <a:t>already</a:t>
            </a:r>
            <a:r>
              <a:rPr lang="fr-FR" sz="1400" i="1" dirty="0" smtClean="0">
                <a:solidFill>
                  <a:srgbClr val="00B050"/>
                </a:solidFill>
              </a:rPr>
              <a:t> in TR (significative </a:t>
            </a:r>
            <a:r>
              <a:rPr lang="fr-FR" sz="1400" i="1" dirty="0" err="1" smtClean="0">
                <a:solidFill>
                  <a:srgbClr val="00B050"/>
                </a:solidFill>
              </a:rPr>
              <a:t>differences</a:t>
            </a:r>
            <a:r>
              <a:rPr lang="fr-FR" sz="1400" i="1" dirty="0" smtClean="0">
                <a:solidFill>
                  <a:srgbClr val="00B050"/>
                </a:solidFill>
              </a:rPr>
              <a:t> </a:t>
            </a:r>
            <a:r>
              <a:rPr lang="fr-FR" sz="1400" i="1" dirty="0" err="1" smtClean="0">
                <a:solidFill>
                  <a:srgbClr val="00B050"/>
                </a:solidFill>
              </a:rPr>
              <a:t>with</a:t>
            </a:r>
            <a:r>
              <a:rPr lang="fr-FR" sz="1400" i="1" dirty="0" smtClean="0">
                <a:solidFill>
                  <a:srgbClr val="00B050"/>
                </a:solidFill>
              </a:rPr>
              <a:t> Sol4)</a:t>
            </a:r>
          </a:p>
          <a:p>
            <a:pPr>
              <a:buFontTx/>
              <a:buChar char="-"/>
            </a:pPr>
            <a:r>
              <a:rPr lang="fr-FR" sz="1400" i="1" dirty="0" smtClean="0">
                <a:solidFill>
                  <a:srgbClr val="00B050"/>
                </a:solidFill>
              </a:rPr>
              <a:t>[Haris/Stefan] </a:t>
            </a:r>
            <a:r>
              <a:rPr lang="fr-FR" sz="1400" i="1" dirty="0" err="1" smtClean="0">
                <a:solidFill>
                  <a:srgbClr val="00B050"/>
                </a:solidFill>
              </a:rPr>
              <a:t>Maybe</a:t>
            </a:r>
            <a:r>
              <a:rPr lang="fr-FR" sz="1400" i="1" dirty="0" smtClean="0">
                <a:solidFill>
                  <a:srgbClr val="00B050"/>
                </a:solidFill>
              </a:rPr>
              <a:t> R13 paging </a:t>
            </a:r>
            <a:r>
              <a:rPr lang="fr-FR" sz="1400" i="1" dirty="0" err="1" smtClean="0">
                <a:solidFill>
                  <a:srgbClr val="00B050"/>
                </a:solidFill>
              </a:rPr>
              <a:t>enhancements</a:t>
            </a:r>
            <a:r>
              <a:rPr lang="fr-FR" sz="1400" i="1" dirty="0" smtClean="0">
                <a:solidFill>
                  <a:srgbClr val="00B050"/>
                </a:solidFill>
              </a:rPr>
              <a:t> concepts </a:t>
            </a:r>
            <a:r>
              <a:rPr lang="fr-FR" sz="1400" i="1" dirty="0" err="1" smtClean="0">
                <a:solidFill>
                  <a:srgbClr val="00B050"/>
                </a:solidFill>
              </a:rPr>
              <a:t>could</a:t>
            </a:r>
            <a:r>
              <a:rPr lang="fr-FR" sz="1400" i="1" dirty="0" smtClean="0">
                <a:solidFill>
                  <a:srgbClr val="00B050"/>
                </a:solidFill>
              </a:rPr>
              <a:t> </a:t>
            </a:r>
            <a:r>
              <a:rPr lang="fr-FR" sz="1400" i="1" dirty="0" err="1" smtClean="0">
                <a:solidFill>
                  <a:srgbClr val="00B050"/>
                </a:solidFill>
              </a:rPr>
              <a:t>be</a:t>
            </a:r>
            <a:r>
              <a:rPr lang="fr-FR" sz="1400" i="1" dirty="0" smtClean="0">
                <a:solidFill>
                  <a:srgbClr val="00B050"/>
                </a:solidFill>
              </a:rPr>
              <a:t> </a:t>
            </a:r>
            <a:r>
              <a:rPr lang="fr-FR" sz="1400" i="1" dirty="0" err="1" smtClean="0">
                <a:solidFill>
                  <a:srgbClr val="00B050"/>
                </a:solidFill>
              </a:rPr>
              <a:t>reused</a:t>
            </a:r>
            <a:r>
              <a:rPr lang="fr-FR" sz="1400" i="1" dirty="0" smtClean="0">
                <a:solidFill>
                  <a:srgbClr val="00B050"/>
                </a:solidFill>
              </a:rPr>
              <a:t> or </a:t>
            </a:r>
            <a:r>
              <a:rPr lang="fr-FR" sz="1400" i="1" dirty="0" err="1" smtClean="0">
                <a:solidFill>
                  <a:srgbClr val="00B050"/>
                </a:solidFill>
              </a:rPr>
              <a:t>adapted</a:t>
            </a:r>
            <a:r>
              <a:rPr lang="fr-FR" sz="1400" i="1" dirty="0">
                <a:solidFill>
                  <a:srgbClr val="00B050"/>
                </a:solidFill>
              </a:rPr>
              <a:t> </a:t>
            </a:r>
            <a:r>
              <a:rPr lang="fr-FR" sz="1400" i="1" dirty="0" smtClean="0">
                <a:solidFill>
                  <a:srgbClr val="00B050"/>
                </a:solidFill>
              </a:rPr>
              <a:t>(</a:t>
            </a:r>
            <a:r>
              <a:rPr lang="fr-FR" sz="1400" i="1" dirty="0" err="1" smtClean="0">
                <a:solidFill>
                  <a:srgbClr val="00B050"/>
                </a:solidFill>
              </a:rPr>
              <a:t>like</a:t>
            </a:r>
            <a:r>
              <a:rPr lang="fr-FR" sz="1400" i="1" dirty="0" smtClean="0">
                <a:solidFill>
                  <a:srgbClr val="00B050"/>
                </a:solidFill>
              </a:rPr>
              <a:t> </a:t>
            </a:r>
            <a:r>
              <a:rPr lang="fr-FR" sz="1400" i="1" dirty="0" err="1" smtClean="0">
                <a:solidFill>
                  <a:srgbClr val="00B050"/>
                </a:solidFill>
              </a:rPr>
              <a:t>recommended</a:t>
            </a:r>
            <a:r>
              <a:rPr lang="fr-FR" sz="1400" i="1" dirty="0" smtClean="0">
                <a:solidFill>
                  <a:srgbClr val="00B050"/>
                </a:solidFill>
              </a:rPr>
              <a:t> </a:t>
            </a:r>
            <a:r>
              <a:rPr lang="fr-FR" sz="1400" i="1" dirty="0" err="1" smtClean="0">
                <a:solidFill>
                  <a:srgbClr val="00B050"/>
                </a:solidFill>
              </a:rPr>
              <a:t>cell</a:t>
            </a:r>
            <a:r>
              <a:rPr lang="fr-FR" sz="1400" i="1" dirty="0" smtClean="0">
                <a:solidFill>
                  <a:srgbClr val="00B050"/>
                </a:solidFill>
              </a:rPr>
              <a:t>) </a:t>
            </a:r>
          </a:p>
          <a:p>
            <a:pPr>
              <a:buFontTx/>
              <a:buChar char="-"/>
            </a:pPr>
            <a:r>
              <a:rPr lang="fr-FR" sz="1400" i="1" dirty="0" smtClean="0">
                <a:solidFill>
                  <a:srgbClr val="00B050"/>
                </a:solidFill>
              </a:rPr>
              <a:t>[</a:t>
            </a:r>
            <a:r>
              <a:rPr lang="fr-FR" sz="1400" i="1" dirty="0" err="1" smtClean="0">
                <a:solidFill>
                  <a:srgbClr val="00B050"/>
                </a:solidFill>
              </a:rPr>
              <a:t>Saso</a:t>
            </a:r>
            <a:r>
              <a:rPr lang="fr-FR" sz="1400" i="1" dirty="0" smtClean="0">
                <a:solidFill>
                  <a:srgbClr val="00B050"/>
                </a:solidFill>
              </a:rPr>
              <a:t>] concept </a:t>
            </a:r>
            <a:r>
              <a:rPr lang="fr-FR" sz="1400" i="1" dirty="0" err="1" smtClean="0">
                <a:solidFill>
                  <a:srgbClr val="00B050"/>
                </a:solidFill>
              </a:rPr>
              <a:t>need</a:t>
            </a:r>
            <a:r>
              <a:rPr lang="fr-FR" sz="1400" i="1" dirty="0" smtClean="0">
                <a:solidFill>
                  <a:srgbClr val="00B050"/>
                </a:solidFill>
              </a:rPr>
              <a:t> to </a:t>
            </a:r>
            <a:r>
              <a:rPr lang="fr-FR" sz="1400" i="1" dirty="0" err="1" smtClean="0">
                <a:solidFill>
                  <a:srgbClr val="00B050"/>
                </a:solidFill>
              </a:rPr>
              <a:t>be</a:t>
            </a:r>
            <a:r>
              <a:rPr lang="fr-FR" sz="1400" i="1" dirty="0" smtClean="0">
                <a:solidFill>
                  <a:srgbClr val="00B050"/>
                </a:solidFill>
              </a:rPr>
              <a:t> </a:t>
            </a:r>
            <a:r>
              <a:rPr lang="fr-FR" sz="1400" i="1" dirty="0" err="1" smtClean="0">
                <a:solidFill>
                  <a:srgbClr val="00B050"/>
                </a:solidFill>
              </a:rPr>
              <a:t>challenged</a:t>
            </a:r>
            <a:r>
              <a:rPr lang="fr-FR" sz="1400" i="1" dirty="0" smtClean="0">
                <a:solidFill>
                  <a:srgbClr val="00B050"/>
                </a:solidFill>
              </a:rPr>
              <a:t> </a:t>
            </a:r>
            <a:r>
              <a:rPr lang="fr-FR" sz="1400" i="1" dirty="0" err="1" smtClean="0">
                <a:solidFill>
                  <a:srgbClr val="00B050"/>
                </a:solidFill>
              </a:rPr>
              <a:t>according</a:t>
            </a:r>
            <a:r>
              <a:rPr lang="fr-FR" sz="1400" i="1" dirty="0" smtClean="0">
                <a:solidFill>
                  <a:srgbClr val="00B050"/>
                </a:solidFill>
              </a:rPr>
              <a:t> TS 38.304</a:t>
            </a:r>
          </a:p>
          <a:p>
            <a:pPr>
              <a:buFontTx/>
              <a:buChar char="-"/>
            </a:pPr>
            <a:endParaRPr lang="fr-FR" sz="1400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sz="1400" i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18696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Agenda </a:t>
            </a:r>
            <a:r>
              <a:rPr lang="fr-FR" dirty="0" err="1"/>
              <a:t>with</a:t>
            </a:r>
            <a:r>
              <a:rPr lang="fr-FR" dirty="0"/>
              <a:t> meeting notes </a:t>
            </a:r>
            <a:r>
              <a:rPr lang="fr-FR" dirty="0" smtClean="0"/>
              <a:t>(</a:t>
            </a:r>
            <a:r>
              <a:rPr lang="fr-FR" dirty="0" smtClean="0"/>
              <a:t>4)</a:t>
            </a:r>
            <a:endParaRPr lang="fr-FR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24229" y="1296648"/>
            <a:ext cx="8881745" cy="119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>
              <a:buNone/>
            </a:pPr>
            <a:endParaRPr lang="en-GB" sz="1400" dirty="0"/>
          </a:p>
          <a:p>
            <a:pPr marL="0" indent="0">
              <a:buNone/>
            </a:pPr>
            <a:endParaRPr lang="fr-FR" sz="1400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fr-FR" sz="1400" i="1" dirty="0" smtClean="0">
                <a:solidFill>
                  <a:srgbClr val="00B050"/>
                </a:solidFill>
              </a:rPr>
              <a:t>3/ Jean Yves </a:t>
            </a:r>
            <a:r>
              <a:rPr lang="fr-FR" sz="1400" i="1" dirty="0" err="1" smtClean="0">
                <a:solidFill>
                  <a:srgbClr val="00B050"/>
                </a:solidFill>
              </a:rPr>
              <a:t>presents</a:t>
            </a:r>
            <a:r>
              <a:rPr lang="fr-FR" sz="1400" i="1" dirty="0">
                <a:solidFill>
                  <a:srgbClr val="00B050"/>
                </a:solidFill>
              </a:rPr>
              <a:t> </a:t>
            </a:r>
            <a:r>
              <a:rPr lang="fr-FR" sz="1000" i="1" dirty="0">
                <a:solidFill>
                  <a:srgbClr val="00B050"/>
                </a:solidFill>
                <a:hlinkClick r:id="rId3"/>
              </a:rPr>
              <a:t>https://</a:t>
            </a:r>
            <a:r>
              <a:rPr lang="fr-FR" sz="1000" i="1" dirty="0" smtClean="0">
                <a:solidFill>
                  <a:srgbClr val="00B050"/>
                </a:solidFill>
                <a:hlinkClick r:id="rId3"/>
              </a:rPr>
              <a:t>www.3gpp.org/ftp/tsg_sa/WG2_Arch/TSGS2_152E_Electronic_2022-08/INBOX/DRAFTS/FS_5GSAT_Ph2/CoverageMapNetworkFunctionIn5GC.pdf</a:t>
            </a:r>
            <a:r>
              <a:rPr lang="fr-FR" sz="1000" i="1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endParaRPr lang="fr-FR" sz="1400" i="1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fr-FR" sz="1400" i="1" dirty="0" smtClean="0">
                <a:solidFill>
                  <a:srgbClr val="00B050"/>
                </a:solidFill>
              </a:rPr>
              <a:t>Haris </a:t>
            </a:r>
            <a:r>
              <a:rPr lang="fr-FR" sz="1400" i="1" dirty="0" err="1" smtClean="0">
                <a:solidFill>
                  <a:srgbClr val="00B050"/>
                </a:solidFill>
              </a:rPr>
              <a:t>comments</a:t>
            </a:r>
            <a:r>
              <a:rPr lang="fr-FR" sz="1400" i="1" dirty="0" smtClean="0">
                <a:solidFill>
                  <a:srgbClr val="00B050"/>
                </a:solidFill>
              </a:rPr>
              <a:t> </a:t>
            </a:r>
            <a:r>
              <a:rPr lang="fr-FR" sz="1400" i="1" dirty="0" err="1" smtClean="0">
                <a:solidFill>
                  <a:srgbClr val="00B050"/>
                </a:solidFill>
              </a:rPr>
              <a:t>that</a:t>
            </a:r>
            <a:r>
              <a:rPr lang="fr-FR" sz="1400" i="1" dirty="0" smtClean="0">
                <a:solidFill>
                  <a:srgbClr val="00B050"/>
                </a:solidFill>
              </a:rPr>
              <a:t> </a:t>
            </a:r>
            <a:r>
              <a:rPr lang="fr-FR" sz="1400" i="1" dirty="0" err="1" smtClean="0">
                <a:solidFill>
                  <a:srgbClr val="00B050"/>
                </a:solidFill>
              </a:rPr>
              <a:t>this</a:t>
            </a:r>
            <a:r>
              <a:rPr lang="fr-FR" sz="1400" i="1" dirty="0" smtClean="0">
                <a:solidFill>
                  <a:srgbClr val="00B050"/>
                </a:solidFill>
              </a:rPr>
              <a:t> </a:t>
            </a:r>
            <a:r>
              <a:rPr lang="fr-FR" sz="1400" i="1" dirty="0" err="1" smtClean="0">
                <a:solidFill>
                  <a:srgbClr val="00B050"/>
                </a:solidFill>
              </a:rPr>
              <a:t>is</a:t>
            </a:r>
            <a:r>
              <a:rPr lang="fr-FR" sz="1400" i="1" dirty="0" smtClean="0">
                <a:solidFill>
                  <a:srgbClr val="00B050"/>
                </a:solidFill>
              </a:rPr>
              <a:t> an alternative </a:t>
            </a:r>
            <a:r>
              <a:rPr lang="fr-FR" sz="1400" i="1" dirty="0" err="1" smtClean="0">
                <a:solidFill>
                  <a:srgbClr val="00B050"/>
                </a:solidFill>
              </a:rPr>
              <a:t>with</a:t>
            </a:r>
            <a:r>
              <a:rPr lang="fr-FR" sz="1400" i="1" dirty="0" smtClean="0">
                <a:solidFill>
                  <a:srgbClr val="00B050"/>
                </a:solidFill>
              </a:rPr>
              <a:t> Sol15</a:t>
            </a:r>
          </a:p>
          <a:p>
            <a:pPr>
              <a:buFontTx/>
              <a:buChar char="-"/>
            </a:pPr>
            <a:r>
              <a:rPr lang="fr-FR" sz="1400" i="1" dirty="0" smtClean="0">
                <a:solidFill>
                  <a:srgbClr val="00B050"/>
                </a:solidFill>
              </a:rPr>
              <a:t>Steve </a:t>
            </a:r>
            <a:r>
              <a:rPr lang="fr-FR" sz="1400" i="1" dirty="0" err="1" smtClean="0">
                <a:solidFill>
                  <a:srgbClr val="00B050"/>
                </a:solidFill>
              </a:rPr>
              <a:t>needs</a:t>
            </a:r>
            <a:r>
              <a:rPr lang="fr-FR" sz="1400" i="1" dirty="0" smtClean="0">
                <a:solidFill>
                  <a:srgbClr val="00B050"/>
                </a:solidFill>
              </a:rPr>
              <a:t> more information on the </a:t>
            </a:r>
            <a:r>
              <a:rPr lang="fr-FR" sz="1400" i="1" dirty="0" err="1" smtClean="0">
                <a:solidFill>
                  <a:srgbClr val="00B050"/>
                </a:solidFill>
              </a:rPr>
              <a:t>corresponding</a:t>
            </a:r>
            <a:r>
              <a:rPr lang="fr-FR" sz="1400" i="1" dirty="0" smtClean="0">
                <a:solidFill>
                  <a:srgbClr val="00B050"/>
                </a:solidFill>
              </a:rPr>
              <a:t> solution</a:t>
            </a:r>
          </a:p>
          <a:p>
            <a:pPr>
              <a:buFontTx/>
              <a:buChar char="-"/>
            </a:pPr>
            <a:r>
              <a:rPr lang="fr-FR" sz="1400" i="1" dirty="0" err="1" smtClean="0">
                <a:solidFill>
                  <a:srgbClr val="00B050"/>
                </a:solidFill>
              </a:rPr>
              <a:t>Saso</a:t>
            </a:r>
            <a:r>
              <a:rPr lang="fr-FR" sz="1400" i="1" dirty="0" smtClean="0">
                <a:solidFill>
                  <a:srgbClr val="00B050"/>
                </a:solidFill>
              </a:rPr>
              <a:t> </a:t>
            </a:r>
            <a:r>
              <a:rPr lang="fr-FR" sz="1400" i="1" dirty="0" err="1" smtClean="0">
                <a:solidFill>
                  <a:srgbClr val="00B050"/>
                </a:solidFill>
              </a:rPr>
              <a:t>comments</a:t>
            </a:r>
            <a:r>
              <a:rPr lang="fr-FR" sz="1400" i="1" dirty="0" smtClean="0">
                <a:solidFill>
                  <a:srgbClr val="00B050"/>
                </a:solidFill>
              </a:rPr>
              <a:t> </a:t>
            </a:r>
            <a:r>
              <a:rPr lang="fr-FR" sz="1400" i="1" dirty="0" err="1" smtClean="0">
                <a:solidFill>
                  <a:srgbClr val="00B050"/>
                </a:solidFill>
              </a:rPr>
              <a:t>that</a:t>
            </a:r>
            <a:r>
              <a:rPr lang="fr-FR" sz="1400" i="1" dirty="0" smtClean="0">
                <a:solidFill>
                  <a:srgbClr val="00B050"/>
                </a:solidFill>
              </a:rPr>
              <a:t> in certain configurations, </a:t>
            </a:r>
            <a:r>
              <a:rPr lang="fr-FR" sz="1400" i="1" dirty="0" err="1" smtClean="0">
                <a:solidFill>
                  <a:srgbClr val="00B050"/>
                </a:solidFill>
              </a:rPr>
              <a:t>coverage</a:t>
            </a:r>
            <a:r>
              <a:rPr lang="fr-FR" sz="1400" i="1" dirty="0" smtClean="0">
                <a:solidFill>
                  <a:srgbClr val="00B050"/>
                </a:solidFill>
              </a:rPr>
              <a:t> </a:t>
            </a:r>
            <a:r>
              <a:rPr lang="fr-FR" sz="1400" i="1" dirty="0" err="1" smtClean="0">
                <a:solidFill>
                  <a:srgbClr val="00B050"/>
                </a:solidFill>
              </a:rPr>
              <a:t>map</a:t>
            </a:r>
            <a:r>
              <a:rPr lang="fr-FR" sz="1400" i="1" dirty="0" smtClean="0">
                <a:solidFill>
                  <a:srgbClr val="00B050"/>
                </a:solidFill>
              </a:rPr>
              <a:t> building </a:t>
            </a:r>
            <a:r>
              <a:rPr lang="fr-FR" sz="1400" i="1" dirty="0" err="1" smtClean="0">
                <a:solidFill>
                  <a:srgbClr val="00B050"/>
                </a:solidFill>
              </a:rPr>
              <a:t>could</a:t>
            </a:r>
            <a:r>
              <a:rPr lang="fr-FR" sz="1400" i="1" dirty="0" smtClean="0">
                <a:solidFill>
                  <a:srgbClr val="00B050"/>
                </a:solidFill>
              </a:rPr>
              <a:t> </a:t>
            </a:r>
            <a:r>
              <a:rPr lang="fr-FR" sz="1400" i="1" dirty="0" err="1" smtClean="0">
                <a:solidFill>
                  <a:srgbClr val="00B050"/>
                </a:solidFill>
              </a:rPr>
              <a:t>be</a:t>
            </a:r>
            <a:r>
              <a:rPr lang="fr-FR" sz="1400" i="1" dirty="0" smtClean="0">
                <a:solidFill>
                  <a:srgbClr val="00B050"/>
                </a:solidFill>
              </a:rPr>
              <a:t> </a:t>
            </a:r>
            <a:r>
              <a:rPr lang="fr-FR" sz="1400" i="1" dirty="0" err="1" smtClean="0">
                <a:solidFill>
                  <a:srgbClr val="00B050"/>
                </a:solidFill>
              </a:rPr>
              <a:t>external</a:t>
            </a:r>
            <a:r>
              <a:rPr lang="fr-FR" sz="1400" i="1" dirty="0" smtClean="0">
                <a:solidFill>
                  <a:srgbClr val="00B050"/>
                </a:solidFill>
              </a:rPr>
              <a:t> AF </a:t>
            </a:r>
            <a:r>
              <a:rPr lang="fr-FR" sz="1400" i="1" dirty="0" err="1" smtClean="0">
                <a:solidFill>
                  <a:srgbClr val="00B050"/>
                </a:solidFill>
              </a:rPr>
              <a:t>through</a:t>
            </a:r>
            <a:r>
              <a:rPr lang="fr-FR" sz="1400" i="1" dirty="0" smtClean="0">
                <a:solidFill>
                  <a:srgbClr val="00B050"/>
                </a:solidFill>
              </a:rPr>
              <a:t> NEF  (serveur in SATCOM)</a:t>
            </a:r>
          </a:p>
          <a:p>
            <a:pPr>
              <a:buFontTx/>
              <a:buChar char="-"/>
            </a:pPr>
            <a:endParaRPr lang="fr-FR" sz="1400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fr-FR" sz="1400" i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80654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09cef1fd-e61b-4dbf-b745-21988b13f978"/>
    <ds:schemaRef ds:uri="http://schemas.openxmlformats.org/package/2006/metadata/core-properties"/>
    <ds:schemaRef ds:uri="dcc30912-d230-4cc2-b11f-bb5ca2a6b6f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396</Words>
  <Application>Microsoft Office PowerPoint</Application>
  <PresentationFormat>On-screen Show (4:3)</PresentationFormat>
  <Paragraphs>48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宋体</vt:lpstr>
      <vt:lpstr>Arial</vt:lpstr>
      <vt:lpstr>Arial </vt:lpstr>
      <vt:lpstr>Calibri</vt:lpstr>
      <vt:lpstr>Times New Roman</vt:lpstr>
      <vt:lpstr>Office Theme</vt:lpstr>
      <vt:lpstr>FS_5GSAT_Ph2  Call Conference to prepare SA2#152  with meeting notes </vt:lpstr>
      <vt:lpstr>Agenda with meeting notes (1)</vt:lpstr>
      <vt:lpstr>Agenda with meeting notes (2)</vt:lpstr>
      <vt:lpstr>Agenda with meeting notes (3)</vt:lpstr>
      <vt:lpstr>Agenda with meeting notes (4)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Thales</cp:lastModifiedBy>
  <cp:revision>1893</cp:revision>
  <dcterms:created xsi:type="dcterms:W3CDTF">2008-08-30T09:32:10Z</dcterms:created>
  <dcterms:modified xsi:type="dcterms:W3CDTF">2022-07-11T15:23:00Z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