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823" r:id="rId6"/>
    <p:sldId id="824" r:id="rId7"/>
    <p:sldId id="826" r:id="rId8"/>
    <p:sldId id="825" r:id="rId9"/>
    <p:sldId id="827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9" d="100"/>
          <a:sy n="69" d="100"/>
        </p:scale>
        <p:origin x="1388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211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altLang="zh-CN" sz="1400" b="1" dirty="0" smtClean="0">
                <a:effectLst/>
              </a:rPr>
              <a:t>205389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151E </a:t>
            </a:r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May 16-20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202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WG2#151E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May 16-20, 2022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zh-CN" sz="3600" b="1" dirty="0"/>
              <a:t>FS_</a:t>
            </a:r>
            <a:r>
              <a:rPr lang="en-GB" sz="3600" b="1" dirty="0"/>
              <a:t>eNS_Ph3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SA2#151E 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=""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=""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=""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=""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=""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=""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=""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=""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=""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=""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=""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=""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=""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=""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=""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=""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=""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=""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=""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=""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=""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=""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=""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=""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=""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=""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=""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=""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=""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de-DE" altLang="de-DE" b="1" dirty="0" smtClean="0"/>
              <a:t>FS_eNS_Ph3 status </a:t>
            </a:r>
            <a:r>
              <a:rPr lang="en-US" altLang="zh-CN" b="1" dirty="0" smtClean="0"/>
              <a:t>after</a:t>
            </a:r>
            <a:r>
              <a:rPr lang="de-DE" altLang="de-DE" b="1" dirty="0" smtClean="0"/>
              <a:t> </a:t>
            </a:r>
            <a:r>
              <a:rPr lang="en-US" altLang="zh-CN" b="1" dirty="0" smtClean="0"/>
              <a:t>SA#95E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02371261"/>
              </p:ext>
            </p:extLst>
          </p:nvPr>
        </p:nvGraphicFramePr>
        <p:xfrm>
          <a:off x="179388" y="1367219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5%-&gt;50%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SP-211641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077590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5561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 smtClean="0"/>
              <a:t>General</a:t>
            </a:r>
            <a:r>
              <a:rPr lang="de-DE" altLang="de-DE" sz="2000" dirty="0" smtClean="0"/>
              <a:t>: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6 key issues are agreed. Totally </a:t>
            </a:r>
            <a:r>
              <a:rPr lang="en-US" altLang="zh-CN" sz="1400" dirty="0" smtClean="0"/>
              <a:t>37 solutions are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TR 23.700-41 v0.3.0 </a:t>
            </a:r>
            <a:r>
              <a:rPr lang="en-US" altLang="zh-CN" sz="1400" dirty="0"/>
              <a:t>generated based on the agreed contributions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endParaRPr lang="en-US" altLang="zh-CN" sz="1400" dirty="0" smtClean="0"/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b="1" dirty="0" smtClean="0"/>
              <a:t>Contentious Issue: None</a:t>
            </a:r>
            <a:endParaRPr lang="en-US" altLang="zh-CN" sz="1400" dirty="0" smtClean="0"/>
          </a:p>
          <a:p>
            <a:pPr marL="457200" lvl="1" indent="0">
              <a:lnSpc>
                <a:spcPts val="1600"/>
              </a:lnSpc>
              <a:spcBef>
                <a:spcPts val="0"/>
              </a:spcBef>
              <a:buNone/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KI#1, KI#3 and KI#5 may needs to coordinate with RAN working groups</a:t>
            </a:r>
            <a:r>
              <a:rPr lang="en-GB" altLang="zh-CN" sz="1400" dirty="0" smtClean="0"/>
              <a:t>.</a:t>
            </a:r>
            <a:endParaRPr lang="en-US" altLang="zh-CN" sz="14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Approval of new solutions and solution update(SA2#152E)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Solution evaluation and conclusion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54272140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de-DE" altLang="de-DE" sz="2800" b="1" dirty="0"/>
              <a:t>FS_eNS_Ph3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37 paper on solutions are agreed, </a:t>
            </a:r>
            <a:r>
              <a:rPr lang="en-US" altLang="zh-CN" sz="1400" dirty="0"/>
              <a:t>1 paper on evaluation are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23.700-41 v0.3.0 generated based on the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800" b="1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Issues 1(</a:t>
            </a:r>
            <a:r>
              <a:rPr lang="en-GB" altLang="zh-CN" sz="1800" b="1" kern="0" dirty="0" smtClean="0"/>
              <a:t>Service continuity</a:t>
            </a:r>
            <a:r>
              <a:rPr lang="de-DE" altLang="de-DE" sz="1800" b="1" kern="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Correspond to WI#1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1 paper on new solution is agreed.  4 papers on solution update are agreed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Key Issues </a:t>
            </a:r>
            <a:r>
              <a:rPr lang="en-US" altLang="zh-CN" sz="1800" b="1" kern="0" dirty="0" smtClean="0"/>
              <a:t>2</a:t>
            </a:r>
            <a:r>
              <a:rPr lang="de-DE" altLang="de-DE" sz="1800" b="1" kern="0" dirty="0" smtClean="0"/>
              <a:t>(</a:t>
            </a:r>
            <a:r>
              <a:rPr lang="en-GB" altLang="zh-CN" sz="1800" b="1" kern="0" dirty="0"/>
              <a:t>providing VPLMN network slice info to roaming UE</a:t>
            </a:r>
            <a:r>
              <a:rPr lang="de-DE" altLang="de-DE" sz="18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Correspond to </a:t>
            </a:r>
            <a:r>
              <a:rPr lang="en-US" altLang="de-DE" sz="1400" kern="0" dirty="0" smtClean="0"/>
              <a:t>WI#3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2 papers </a:t>
            </a:r>
            <a:r>
              <a:rPr lang="en-US" altLang="de-DE" sz="1400" kern="0" dirty="0"/>
              <a:t>on new solution are agreed.  </a:t>
            </a:r>
            <a:r>
              <a:rPr lang="en-US" altLang="de-DE" sz="1400" kern="0" dirty="0" smtClean="0"/>
              <a:t>5 papers </a:t>
            </a:r>
            <a:r>
              <a:rPr lang="en-US" altLang="de-DE" sz="1400" kern="0" dirty="0"/>
              <a:t>on solution update are agreed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</a:t>
            </a:r>
            <a:r>
              <a:rPr lang="de-DE" altLang="de-DE" sz="1800" b="1" kern="0" dirty="0"/>
              <a:t>Issues </a:t>
            </a:r>
            <a:r>
              <a:rPr lang="en-US" altLang="de-DE" sz="1800" b="1" kern="0" dirty="0"/>
              <a:t>3</a:t>
            </a:r>
            <a:r>
              <a:rPr lang="de-DE" altLang="de-DE" sz="1800" b="1" kern="0" dirty="0" smtClean="0"/>
              <a:t>(</a:t>
            </a:r>
            <a:r>
              <a:rPr lang="en-GB" altLang="zh-CN" sz="1800" b="1" kern="0" dirty="0"/>
              <a:t>Slice Service Area</a:t>
            </a:r>
            <a:r>
              <a:rPr lang="de-DE" altLang="de-DE" sz="1800" b="1" kern="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Correspond to </a:t>
            </a:r>
            <a:r>
              <a:rPr lang="en-US" altLang="de-DE" sz="1400" kern="0" dirty="0" smtClean="0"/>
              <a:t>WI#5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5 papers </a:t>
            </a:r>
            <a:r>
              <a:rPr lang="en-US" altLang="de-DE" sz="1400" kern="0" dirty="0"/>
              <a:t>on new solution are agreed.  4</a:t>
            </a:r>
            <a:r>
              <a:rPr lang="en-US" altLang="de-DE" sz="1400" kern="0" dirty="0" smtClean="0"/>
              <a:t> papers </a:t>
            </a:r>
            <a:r>
              <a:rPr lang="en-US" altLang="de-DE" sz="1400" kern="0" dirty="0"/>
              <a:t>on solution update are agreed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9141186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30%-&gt;50%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SP-211641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0392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de-DE" altLang="de-DE" sz="2800" b="1" dirty="0"/>
              <a:t>FS_eNS_Ph3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</a:t>
            </a:r>
            <a:r>
              <a:rPr lang="de-DE" altLang="de-DE" sz="1800" b="1" kern="0" dirty="0"/>
              <a:t>Issues </a:t>
            </a:r>
            <a:r>
              <a:rPr lang="de-DE" altLang="de-DE" sz="1800" b="1" kern="0" dirty="0" smtClean="0"/>
              <a:t>4(</a:t>
            </a:r>
            <a:r>
              <a:rPr lang="en-GB" altLang="zh-CN" sz="1800" b="1" kern="0" dirty="0"/>
              <a:t>multiple </a:t>
            </a:r>
            <a:r>
              <a:rPr lang="en-GB" altLang="zh-CN" sz="1800" b="1" kern="0" dirty="0" smtClean="0"/>
              <a:t>NSACFs</a:t>
            </a:r>
            <a:r>
              <a:rPr lang="de-DE" altLang="de-DE" sz="1800" b="1" kern="0" dirty="0" smtClean="0"/>
              <a:t>)</a:t>
            </a:r>
            <a:endParaRPr lang="de-DE" altLang="de-DE" sz="1800" b="1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Correspond to </a:t>
            </a:r>
            <a:r>
              <a:rPr lang="en-US" altLang="de-DE" sz="1400" kern="0" dirty="0" smtClean="0"/>
              <a:t>WI#6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/>
              <a:t>2 </a:t>
            </a:r>
            <a:r>
              <a:rPr lang="en-US" altLang="de-DE" sz="1400" kern="0" dirty="0" smtClean="0"/>
              <a:t>papers </a:t>
            </a:r>
            <a:r>
              <a:rPr lang="en-US" altLang="de-DE" sz="1400" kern="0" dirty="0"/>
              <a:t>on solution update </a:t>
            </a:r>
            <a:r>
              <a:rPr lang="en-US" altLang="de-DE" sz="1400" kern="0" dirty="0" smtClean="0"/>
              <a:t>are agreed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 smtClean="0"/>
              <a:t>Key </a:t>
            </a:r>
            <a:r>
              <a:rPr lang="de-DE" altLang="de-DE" sz="1800" b="1" kern="0" dirty="0"/>
              <a:t>Issues 5(</a:t>
            </a:r>
            <a:r>
              <a:rPr lang="en-GB" altLang="zh-CN" sz="1800" b="1" kern="0" dirty="0"/>
              <a:t>Rejected S-NSSAI</a:t>
            </a:r>
            <a:r>
              <a:rPr lang="de-DE" altLang="de-DE" sz="18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Correspond </a:t>
            </a:r>
            <a:r>
              <a:rPr lang="en-US" altLang="de-DE" sz="1400" kern="0" dirty="0"/>
              <a:t>to </a:t>
            </a:r>
            <a:r>
              <a:rPr lang="en-US" altLang="de-DE" sz="1400" kern="0" dirty="0" smtClean="0"/>
              <a:t>WI#2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6 papers on new solution are agreed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Key Issues 6(</a:t>
            </a:r>
            <a:r>
              <a:rPr lang="en-GB" altLang="zh-CN" sz="1800" b="1" kern="0" dirty="0"/>
              <a:t>NW Control</a:t>
            </a:r>
            <a:r>
              <a:rPr lang="de-DE" altLang="de-DE" sz="1800" b="1" kern="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Correspond to </a:t>
            </a:r>
            <a:r>
              <a:rPr lang="en-US" altLang="de-DE" sz="1400" kern="0" dirty="0" smtClean="0"/>
              <a:t>WI#4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8 papers </a:t>
            </a:r>
            <a:r>
              <a:rPr lang="en-US" altLang="de-DE" sz="1400" kern="0" dirty="0"/>
              <a:t>on new solution are </a:t>
            </a:r>
            <a:r>
              <a:rPr lang="en-US" altLang="de-DE" sz="1400" kern="0" dirty="0" smtClean="0"/>
              <a:t>agreed</a:t>
            </a:r>
            <a:endParaRPr lang="en-US" altLang="de-DE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2997126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30%-&gt;50%</a:t>
                      </a:r>
                      <a:endParaRPr lang="en-US" altLang="zh-CN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SP-211641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21785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de-DE" altLang="de-DE" sz="2800" b="1" dirty="0"/>
              <a:t>FS_eNS_Ph3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SA2#151E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=""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0"/>
            <a:ext cx="8644418" cy="369562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</a:t>
            </a:r>
            <a:r>
              <a:rPr lang="en-US" sz="1400" dirty="0" smtClean="0"/>
              <a:t>.</a:t>
            </a:r>
            <a:endParaRPr lang="en-US" altLang="zh-CN" sz="1600" b="1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KI#1, KI#3 and KI#5 </a:t>
            </a:r>
            <a:r>
              <a:rPr lang="en-US" altLang="zh-CN" sz="1200" dirty="0"/>
              <a:t>may </a:t>
            </a:r>
            <a:r>
              <a:rPr lang="en-US" altLang="zh-CN" sz="1200" dirty="0" smtClean="0"/>
              <a:t>need </a:t>
            </a:r>
            <a:r>
              <a:rPr lang="en-US" altLang="zh-CN" sz="1200" dirty="0"/>
              <a:t>to coordinate with RAN working groups</a:t>
            </a:r>
            <a:r>
              <a:rPr lang="en-GB" altLang="zh-CN" sz="1200" dirty="0" smtClean="0"/>
              <a:t>.</a:t>
            </a:r>
            <a:endParaRPr lang="en-US" altLang="zh-CN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 </a:t>
            </a:r>
            <a:r>
              <a:rPr lang="de-DE" altLang="zh-CN" sz="1600" b="1" dirty="0" smtClean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KI#3 </a:t>
            </a:r>
            <a:r>
              <a:rPr lang="en-US" altLang="zh-CN" sz="1200" dirty="0"/>
              <a:t>may </a:t>
            </a:r>
            <a:r>
              <a:rPr lang="en-US" altLang="zh-CN" sz="1200" dirty="0" smtClean="0"/>
              <a:t>need </a:t>
            </a:r>
            <a:r>
              <a:rPr lang="en-US" altLang="zh-CN" sz="1200" dirty="0"/>
              <a:t>to coordinate with </a:t>
            </a:r>
            <a:r>
              <a:rPr lang="en-US" altLang="zh-CN" sz="1200" dirty="0" smtClean="0"/>
              <a:t>SA5</a:t>
            </a:r>
            <a:endParaRPr lang="en-US" altLang="zh-CN" sz="1200" strike="sngStrike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</a:t>
            </a:r>
            <a:r>
              <a:rPr lang="de-DE" sz="1800" b="1" dirty="0"/>
              <a:t>of the Next Meeting (</a:t>
            </a:r>
            <a:r>
              <a:rPr lang="de-DE" sz="1800" b="1" dirty="0" smtClean="0"/>
              <a:t>SA2#152E</a:t>
            </a:r>
            <a:r>
              <a:rPr lang="de-DE" sz="1800" b="1" dirty="0"/>
              <a:t>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Last meeting for new solution and solution update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Focus on solution evaluation and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LS to RAN working groups on dependency.</a:t>
            </a:r>
            <a:endParaRPr lang="en-US" altLang="zh-CN" sz="1800" b="1" dirty="0"/>
          </a:p>
        </p:txBody>
      </p:sp>
      <p:sp>
        <p:nvSpPr>
          <p:cNvPr id="5" name="Rectangle 1">
            <a:extLst>
              <a:ext uri="{FF2B5EF4-FFF2-40B4-BE49-F238E27FC236}">
                <a16:creationId xmlns=""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89132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5616286" cy="1143000"/>
          </a:xfrm>
        </p:spPr>
        <p:txBody>
          <a:bodyPr/>
          <a:lstStyle/>
          <a:p>
            <a:r>
              <a:rPr lang="en-US" altLang="zh-CN" dirty="0" smtClean="0"/>
              <a:t>Overall </a:t>
            </a:r>
            <a:r>
              <a:rPr lang="en-US" altLang="zh-CN" dirty="0" smtClean="0"/>
              <a:t>plan for information only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919095"/>
              </p:ext>
            </p:extLst>
          </p:nvPr>
        </p:nvGraphicFramePr>
        <p:xfrm>
          <a:off x="488950" y="1371600"/>
          <a:ext cx="8388346" cy="69624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40815"/>
                <a:gridCol w="662103"/>
                <a:gridCol w="914577"/>
                <a:gridCol w="669831"/>
                <a:gridCol w="566780"/>
                <a:gridCol w="566780"/>
                <a:gridCol w="566780"/>
                <a:gridCol w="566780"/>
                <a:gridCol w="566780"/>
                <a:gridCol w="566780"/>
                <a:gridCol w="566780"/>
                <a:gridCol w="566780"/>
                <a:gridCol w="566780"/>
              </a:tblGrid>
              <a:tr h="181825"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Feb, 22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Apr, 22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May, 22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Aug, 22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Oct, 22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Nov, 22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Jan, 23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Feb, 23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38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SID/WID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Study 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Normative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Total TU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#149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#150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#151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#152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#153</a:t>
                      </a:r>
                      <a:endParaRPr lang="en-US" altLang="zh-CN" sz="1200" b="1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</a:rPr>
                        <a:t>#154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#154AH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</a:rPr>
                        <a:t>#155</a:t>
                      </a:r>
                      <a:endParaRPr lang="en-US" altLang="zh-CN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Total TU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</a:tr>
              <a:tr h="238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FS_eNS_Ph3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</a:rPr>
                        <a:t>6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</a:rPr>
                        <a:t>3.25</a:t>
                      </a:r>
                      <a:endParaRPr lang="en-US" altLang="zh-CN" sz="1200" b="0" i="0" u="none" strike="noStrike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9.25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2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1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</a:rPr>
                        <a:t>1.25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effectLst/>
                        </a:rPr>
                        <a:t>9.25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5153" marR="5153" marT="5153" marB="0" anchor="b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88950" y="2233269"/>
            <a:ext cx="7934614" cy="1762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SA2#149 </a:t>
            </a:r>
            <a:r>
              <a:rPr lang="en-US" altLang="zh-CN" sz="1200" dirty="0"/>
              <a:t>Feb’22: </a:t>
            </a:r>
            <a:r>
              <a:rPr lang="en-US" altLang="zh-CN" sz="1200" dirty="0" smtClean="0"/>
              <a:t>TR </a:t>
            </a:r>
            <a:r>
              <a:rPr lang="en-US" altLang="zh-CN" sz="1200" dirty="0"/>
              <a:t>skeleton, arch assumptions, KIs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dirty="0"/>
              <a:t>SA2#150 Apr’22: solutions discussions, and KIs. Finalize the KIs. Last meeting for </a:t>
            </a:r>
            <a:r>
              <a:rPr lang="en-US" altLang="zh-CN" sz="1200" dirty="0" err="1"/>
              <a:t>Kis</a:t>
            </a:r>
            <a:r>
              <a:rPr lang="en-US" altLang="zh-CN" sz="1200" dirty="0"/>
              <a:t>.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dirty="0"/>
              <a:t>SA2#151 May’22: continue the solution discussions and start to evaluate solutions</a:t>
            </a:r>
            <a:r>
              <a:rPr lang="en-US" altLang="zh-CN" sz="1200" strike="sngStrike" dirty="0"/>
              <a:t>; TR for information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dirty="0"/>
              <a:t>SA2#152 Aug’22: solution updates (last meeting for </a:t>
            </a:r>
            <a:r>
              <a:rPr lang="en-US" altLang="zh-CN" sz="1200" u="sng" dirty="0" smtClean="0"/>
              <a:t>new </a:t>
            </a:r>
            <a:r>
              <a:rPr lang="en-US" altLang="zh-CN" sz="1200" dirty="0" smtClean="0"/>
              <a:t>solution </a:t>
            </a:r>
            <a:r>
              <a:rPr lang="en-US" altLang="zh-CN" sz="1200" u="sng" dirty="0" smtClean="0"/>
              <a:t>and solution update</a:t>
            </a:r>
            <a:r>
              <a:rPr lang="en-US" altLang="zh-CN" sz="1200" dirty="0" smtClean="0"/>
              <a:t>),</a:t>
            </a:r>
            <a:r>
              <a:rPr lang="en-US" altLang="zh-CN" sz="1200" dirty="0"/>
              <a:t>finalize the evaluation and conclusion ; TR for </a:t>
            </a:r>
            <a:r>
              <a:rPr lang="en-US" altLang="zh-CN" sz="1200" u="sng" dirty="0" smtClean="0"/>
              <a:t>information</a:t>
            </a:r>
            <a:r>
              <a:rPr lang="en-US" altLang="zh-CN" sz="1200" dirty="0" smtClean="0"/>
              <a:t> </a:t>
            </a:r>
            <a:r>
              <a:rPr lang="en-US" altLang="zh-CN" sz="1200" strike="sngStrike" dirty="0" smtClean="0"/>
              <a:t>approval</a:t>
            </a:r>
            <a:r>
              <a:rPr lang="en-US" altLang="zh-CN" sz="1200" dirty="0"/>
              <a:t>; WID for approval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dirty="0"/>
              <a:t>SA2#153 Oct’22: finalize the conclusion for remaining KIs; </a:t>
            </a:r>
            <a:r>
              <a:rPr lang="en-US" altLang="zh-CN" sz="1200" u="sng" dirty="0" smtClean="0"/>
              <a:t>TR for approval, </a:t>
            </a:r>
            <a:r>
              <a:rPr lang="en-US" altLang="zh-CN" sz="1200" dirty="0" smtClean="0"/>
              <a:t>WID </a:t>
            </a:r>
            <a:r>
              <a:rPr lang="en-US" altLang="zh-CN" sz="1200" dirty="0"/>
              <a:t>update; start normative work for concluded KIs</a:t>
            </a:r>
          </a:p>
          <a:p>
            <a:pPr marL="171450" indent="-17145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200" dirty="0"/>
              <a:t>SA2#154, </a:t>
            </a:r>
            <a:r>
              <a:rPr lang="en-US" altLang="zh-CN" sz="1200" dirty="0" smtClean="0"/>
              <a:t>SA2#154AH </a:t>
            </a:r>
            <a:r>
              <a:rPr lang="en-US" altLang="zh-CN" sz="1200" dirty="0"/>
              <a:t>and SA2#155 meeting: normative work</a:t>
            </a:r>
            <a:endParaRPr lang="de-DE" altLang="de-DE" sz="1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480507"/>
              </p:ext>
            </p:extLst>
          </p:nvPr>
        </p:nvGraphicFramePr>
        <p:xfrm>
          <a:off x="488950" y="4119416"/>
          <a:ext cx="8344548" cy="1939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6657"/>
                <a:gridCol w="858982"/>
                <a:gridCol w="1071418"/>
                <a:gridCol w="868218"/>
                <a:gridCol w="840509"/>
                <a:gridCol w="905164"/>
                <a:gridCol w="2133600"/>
              </a:tblGrid>
              <a:tr h="293913"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Study TU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Normative TU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SA2#149E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SA2#150E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SA2#151E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Remaining</a:t>
                      </a:r>
                      <a:r>
                        <a:rPr lang="en-US" altLang="zh-CN" sz="1200" baseline="0" dirty="0" smtClean="0"/>
                        <a:t> quota for study</a:t>
                      </a:r>
                      <a:endParaRPr lang="zh-CN" altLang="en-US" sz="1200" dirty="0"/>
                    </a:p>
                  </a:txBody>
                  <a:tcPr/>
                </a:tc>
              </a:tr>
              <a:tr h="226211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KI#1(service continuity)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1.5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0.75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4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8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6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</a:rPr>
                        <a:t>27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26211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KI#2(VPLMN selection)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0.5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9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7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26211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KI#3(service</a:t>
                      </a:r>
                      <a:r>
                        <a:rPr lang="en-US" altLang="zh-CN" sz="1200" baseline="0" dirty="0" smtClean="0"/>
                        <a:t> area</a:t>
                      </a:r>
                      <a:r>
                        <a:rPr lang="en-US" altLang="zh-CN" sz="1200" dirty="0" smtClean="0"/>
                        <a:t>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0.5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6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10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26211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KI#4(multiple NSAC)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0.5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0.5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2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4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26211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KI#5(Rejected</a:t>
                      </a:r>
                      <a:r>
                        <a:rPr lang="en-US" altLang="zh-CN" sz="1200" baseline="0" dirty="0" smtClean="0"/>
                        <a:t> NSSAI</a:t>
                      </a:r>
                      <a:r>
                        <a:rPr lang="en-US" altLang="zh-CN" sz="1200" dirty="0" smtClean="0"/>
                        <a:t>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0.5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0.25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2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26211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KI#6(network control)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1.5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0.75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4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10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383119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29536</TotalTime>
  <Words>614</Words>
  <Application>Microsoft Office PowerPoint</Application>
  <PresentationFormat>全屏显示(4:3)</PresentationFormat>
  <Paragraphs>172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 </vt:lpstr>
      <vt:lpstr>맑은 고딕</vt:lpstr>
      <vt:lpstr>等线</vt:lpstr>
      <vt:lpstr>宋体</vt:lpstr>
      <vt:lpstr>Arial</vt:lpstr>
      <vt:lpstr>Calibri</vt:lpstr>
      <vt:lpstr>Times New Roman</vt:lpstr>
      <vt:lpstr>Office Theme</vt:lpstr>
      <vt:lpstr>   FS_eNS_Ph3 Status Report after SA2#151E </vt:lpstr>
      <vt:lpstr>FS_eNS_Ph3 status after SA#95E</vt:lpstr>
      <vt:lpstr>FS_eNS_Ph3 status after SA2#151E (1/3)</vt:lpstr>
      <vt:lpstr>FS_eNS_Ph3 status after SA2#151E (1/3)</vt:lpstr>
      <vt:lpstr>FS_eNS_Ph3 status after SA2#151E (3/3)</vt:lpstr>
      <vt:lpstr>Overall plan for information only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user8</cp:lastModifiedBy>
  <cp:revision>1372</cp:revision>
  <dcterms:created xsi:type="dcterms:W3CDTF">2008-08-30T09:32:10Z</dcterms:created>
  <dcterms:modified xsi:type="dcterms:W3CDTF">2022-05-24T06:13:30Z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