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35" r:id="rId6"/>
    <p:sldId id="836" r:id="rId7"/>
    <p:sldId id="78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84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#151E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May,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/>
              <a:t>FS_</a:t>
            </a:r>
            <a:r>
              <a:rPr lang="en-US" altLang="zh-CN" b="1"/>
              <a:t>UPEAS </a:t>
            </a:r>
            <a:r>
              <a:rPr lang="en-US" altLang="de-DE" sz="3600" b="1"/>
              <a:t>Status </a:t>
            </a:r>
            <a:r>
              <a:rPr lang="en-GB" altLang="zh-CN" sz="3600" b="1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/>
            </a:br>
            <a:r>
              <a:rPr lang="en-US" altLang="zh-CN" sz="1800" b="1"/>
              <a:t>Yan Han</a:t>
            </a:r>
            <a:endParaRPr lang="en-US" altLang="en-US" sz="1800" b="1"/>
          </a:p>
          <a:p>
            <a:pPr>
              <a:lnSpc>
                <a:spcPct val="80000"/>
              </a:lnSpc>
            </a:pPr>
            <a:r>
              <a:rPr lang="en-US" altLang="zh-CN" sz="1800" b="1">
                <a:latin typeface="Arial" panose="020B0604020202020204" pitchFamily="34" charset="0"/>
              </a:rPr>
              <a:t>China Mobile</a:t>
            </a:r>
            <a:endParaRPr lang="en-GB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S2-2205340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 </a:t>
            </a:r>
            <a:r>
              <a:rPr lang="en-US" altLang="de-DE" sz="2800" b="1" dirty="0"/>
              <a:t>status after SA2#151E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800" b="1" dirty="0">
                <a:ea typeface="+mn-ea"/>
                <a:cs typeface="+mn-cs"/>
              </a:rPr>
              <a:t>General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TR 23.700-62 v.0.3.0 was created based on approved contributions.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Study phase in 2022 is 3.25, 1 TU used in SA2#151E and 1.25 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20 contributions agreed (including 1 general issue, 1 </a:t>
            </a:r>
            <a:r>
              <a:rPr lang="en-US" altLang="zh-CN" sz="1400" kern="0" dirty="0"/>
              <a:t>updated key issue</a:t>
            </a:r>
            <a:r>
              <a:rPr lang="en-US" altLang="de-DE" sz="1400" kern="0" dirty="0"/>
              <a:t>, 10 updated solutions, and 8 new solutions). 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altLang="de-DE" sz="1800" b="1" kern="0" dirty="0"/>
              <a:t>Key Issue1: Support UPF expose information to other NFs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000000"/>
                </a:solidFill>
              </a:rPr>
              <a:t>1 new solution were included in the TR, 1 solution was updated.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Next step: </a:t>
            </a:r>
            <a:r>
              <a:rPr lang="de-DE" altLang="de-DE" sz="1400" dirty="0">
                <a:solidFill>
                  <a:srgbClr val="000000"/>
                </a:solidFill>
              </a:rPr>
              <a:t>Continue the work and start evaluation.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kern="0" dirty="0"/>
              <a:t>Key Issue2: </a:t>
            </a:r>
            <a:r>
              <a:rPr lang="en-US" altLang="zh-CN" sz="1800" b="1" kern="0" dirty="0"/>
              <a:t>Study UPF event exposure service registration and discovery</a:t>
            </a:r>
            <a:endParaRPr lang="de-DE" altLang="zh-CN" sz="18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000000"/>
                </a:solidFill>
              </a:rPr>
              <a:t>8 new solutions were included in the TR, 8 solutions were updated. KI2 was updated.</a:t>
            </a:r>
            <a:r>
              <a:rPr lang="de-DE" altLang="de-DE" sz="1400" b="1" dirty="0">
                <a:solidFill>
                  <a:srgbClr val="000000"/>
                </a:solidFill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Next step: </a:t>
            </a:r>
            <a:r>
              <a:rPr lang="de-DE" altLang="de-DE" sz="1400" dirty="0">
                <a:solidFill>
                  <a:srgbClr val="000000"/>
                </a:solidFill>
              </a:rPr>
              <a:t>Continue the work and start evaluation.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General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Remove the Redundant Transmission Experience analytics related UPF data collection by NWDAF</a:t>
            </a:r>
            <a:r>
              <a:rPr lang="en-GB" altLang="zh-CN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None. </a:t>
            </a:r>
            <a:endParaRPr lang="en-US" altLang="zh-CN" sz="1200" strike="sngStrike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3365797"/>
              </p:ext>
            </p:extLst>
          </p:nvPr>
        </p:nvGraphicFramePr>
        <p:xfrm>
          <a:off x="218574" y="1377122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</a:p>
                    <a:p>
                      <a:pPr algn="ctr"/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algn="ct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S2-2202691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141997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 </a:t>
            </a:r>
            <a:r>
              <a:rPr lang="en-US" altLang="de-DE" sz="2800" b="1" dirty="0"/>
              <a:t>status after SA2#151E (2/2)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1194956"/>
            <a:ext cx="8695692" cy="505779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  <a:endParaRPr lang="de-DE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Contentious Issue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Focus for the Next Meeting (SA2#152E)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Handle solution updates and new solutions, start solution evaluation.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Overall Plan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:</a:t>
            </a:r>
            <a:endParaRPr lang="en-US" altLang="zh-CN" sz="1400" dirty="0"/>
          </a:p>
          <a:p>
            <a:pPr lvl="1"/>
            <a:endParaRPr lang="en-US" altLang="en-US" sz="1400" dirty="0"/>
          </a:p>
          <a:p>
            <a:pPr lvl="1"/>
            <a:endParaRPr lang="en-US" altLang="en-US" sz="1400" dirty="0"/>
          </a:p>
          <a:p>
            <a:pPr lvl="1"/>
            <a:endParaRPr lang="en-US" altLang="en-US" sz="1400" dirty="0"/>
          </a:p>
          <a:p>
            <a:pPr lvl="1"/>
            <a:endParaRPr lang="en-US" altLang="en-US" sz="1400" dirty="0"/>
          </a:p>
          <a:p>
            <a:pPr lvl="1"/>
            <a:r>
              <a:rPr lang="en-US" altLang="en-US" sz="1400" dirty="0"/>
              <a:t>SA2#149e, Feb (0.5TU): </a:t>
            </a:r>
            <a:r>
              <a:rPr lang="en-US" altLang="zh-CN" sz="1400" dirty="0"/>
              <a:t>TR skeleton, scope, Arch assumptions and requirements, and KIs</a:t>
            </a:r>
            <a:endParaRPr lang="en-US" altLang="en-US" sz="1400" dirty="0"/>
          </a:p>
          <a:p>
            <a:pPr lvl="1"/>
            <a:r>
              <a:rPr lang="en-US" altLang="en-US" sz="1400" dirty="0"/>
              <a:t>SA2#150e, Apr (0.5TU): last chance for new KIs; solutions discussion</a:t>
            </a:r>
          </a:p>
          <a:p>
            <a:pPr lvl="1"/>
            <a:r>
              <a:rPr lang="en-US" altLang="en-US" sz="1400" dirty="0"/>
              <a:t>SA2#151e, May (1TU): solutions discussion</a:t>
            </a:r>
          </a:p>
          <a:p>
            <a:pPr lvl="1"/>
            <a:r>
              <a:rPr lang="en-US" altLang="en-US" sz="1400" dirty="0"/>
              <a:t>SA2#152e, Aug (1TU): solutions discussion (</a:t>
            </a:r>
            <a:r>
              <a:rPr lang="en-US" altLang="en-US" sz="1400" dirty="0">
                <a:solidFill>
                  <a:srgbClr val="FF0000"/>
                </a:solidFill>
              </a:rPr>
              <a:t>last chance for new solutions</a:t>
            </a:r>
            <a:r>
              <a:rPr lang="en-US" altLang="en-US" sz="1400" dirty="0"/>
              <a:t>), start solution evaluation and conclusion; </a:t>
            </a:r>
            <a:r>
              <a:rPr lang="en-US" altLang="zh-CN" sz="1400" dirty="0"/>
              <a:t>send TR for information; potential WID discussion and approval (if possible)</a:t>
            </a:r>
          </a:p>
          <a:p>
            <a:pPr lvl="1"/>
            <a:r>
              <a:rPr lang="en-US" altLang="en-US" sz="1400" dirty="0"/>
              <a:t>SA2#153e, Oct (1TU): </a:t>
            </a:r>
            <a:r>
              <a:rPr lang="en-US" altLang="zh-CN" sz="1400" dirty="0"/>
              <a:t>finalize the conclusion for remaining TR KIs; </a:t>
            </a:r>
            <a:r>
              <a:rPr lang="en-US" altLang="en-US" sz="1400" dirty="0"/>
              <a:t>start normative work for concluded KIs.</a:t>
            </a:r>
          </a:p>
          <a:p>
            <a:pPr lvl="1"/>
            <a:r>
              <a:rPr lang="en-US" altLang="en-US" sz="1400" dirty="0"/>
              <a:t>SA2#154e, Nov (1TU): </a:t>
            </a:r>
            <a:r>
              <a:rPr lang="en-US" altLang="zh-CN" sz="1400" dirty="0"/>
              <a:t>normative work</a:t>
            </a:r>
          </a:p>
          <a:p>
            <a:pPr lvl="1"/>
            <a:r>
              <a:rPr lang="en-US" altLang="en-US" sz="1400" dirty="0"/>
              <a:t>SA2#154AH, Jan (0.5TU): </a:t>
            </a:r>
            <a:r>
              <a:rPr lang="en-US" altLang="zh-CN" sz="1400" dirty="0"/>
              <a:t>normative work</a:t>
            </a:r>
            <a:endParaRPr lang="en-US" altLang="en-US" sz="1400" dirty="0"/>
          </a:p>
          <a:p>
            <a:pPr lvl="1"/>
            <a:endParaRPr lang="en-US" altLang="zh-CN" sz="1400" dirty="0"/>
          </a:p>
          <a:p>
            <a:pPr lvl="1"/>
            <a:endParaRPr lang="en-US" altLang="zh-CN" sz="1400" dirty="0"/>
          </a:p>
          <a:p>
            <a:pPr lvl="1"/>
            <a:endParaRPr lang="en-US" altLang="zh-CN" sz="1400" dirty="0"/>
          </a:p>
          <a:p>
            <a:pPr marL="457200" lvl="1" indent="0">
              <a:buNone/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4D1DB4F7-108A-4A65-A6CA-3555632029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260541"/>
              </p:ext>
            </p:extLst>
          </p:nvPr>
        </p:nvGraphicFramePr>
        <p:xfrm>
          <a:off x="811424" y="3135592"/>
          <a:ext cx="7881504" cy="9862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155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35755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46904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590835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621977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448213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FS_UPEAS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1 (0.25+</a:t>
                      </a:r>
                      <a:r>
                        <a:rPr lang="en-US" altLang="zh-CN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altLang="zh-CN" sz="900" dirty="0">
                          <a:effectLst/>
                        </a:rPr>
                        <a:t>)</a:t>
                      </a:r>
                      <a:endParaRPr lang="en-US" altLang="zh-CN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8281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 </a:t>
            </a:r>
            <a:r>
              <a:rPr lang="en-US" altLang="de-DE" sz="2800" b="1" dirty="0"/>
              <a:t>status </a:t>
            </a:r>
            <a:r>
              <a:rPr lang="en-US" altLang="zh-CN" sz="2800" b="1" dirty="0"/>
              <a:t>after</a:t>
            </a:r>
            <a:r>
              <a:rPr lang="en-US" altLang="de-DE" sz="2800" b="1" dirty="0"/>
              <a:t>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2 Key Issues are updated</a:t>
            </a:r>
            <a:r>
              <a:rPr lang="en-US" altLang="ko-KR" sz="14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18 new solutions and 1 solution update are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 Annex update is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>
                <a:ea typeface="+mn-ea"/>
                <a:cs typeface="+mn-cs"/>
              </a:rPr>
              <a:t>TR 23.700-62 v0.3.0 generated based on the agreed contributions</a:t>
            </a:r>
            <a:endParaRPr lang="en-US" altLang="ko-KR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Capture new solutions, </a:t>
            </a:r>
            <a:r>
              <a:rPr lang="en-US" altLang="en-US" sz="1400" dirty="0"/>
              <a:t>solution evaluation and conclusion.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5001510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44269</TotalTime>
  <Words>524</Words>
  <Application>Microsoft Office PowerPoint</Application>
  <PresentationFormat>全屏显示(4:3)</PresentationFormat>
  <Paragraphs>108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Office Theme</vt:lpstr>
      <vt:lpstr>FS_UPEAS Status Report</vt:lpstr>
      <vt:lpstr>FS_UPEAS status after SA2#151E (1/2)</vt:lpstr>
      <vt:lpstr>FS_UPEAS status after SA2#151E (2/2)</vt:lpstr>
      <vt:lpstr>FS_UPEAS status after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CMCC-hanyan</cp:lastModifiedBy>
  <cp:revision>1890</cp:revision>
  <dcterms:created xsi:type="dcterms:W3CDTF">2008-08-30T09:32:10Z</dcterms:created>
  <dcterms:modified xsi:type="dcterms:W3CDTF">2022-05-23T10:55:34Z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