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4" r:id="rId8"/>
    <p:sldId id="262" r:id="rId9"/>
    <p:sldId id="263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8" autoAdjust="0"/>
    <p:restoredTop sz="94660"/>
  </p:normalViewPr>
  <p:slideViewPr>
    <p:cSldViewPr snapToGrid="0">
      <p:cViewPr varScale="1">
        <p:scale>
          <a:sx n="58" d="100"/>
          <a:sy n="58" d="100"/>
        </p:scale>
        <p:origin x="3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A2235-B3ED-4E83-ABEB-0AE77BC06EB7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DD77-87F4-4F33-8C31-9BEF18C1D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058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A2235-B3ED-4E83-ABEB-0AE77BC06EB7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DD77-87F4-4F33-8C31-9BEF18C1D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58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A2235-B3ED-4E83-ABEB-0AE77BC06EB7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DD77-87F4-4F33-8C31-9BEF18C1D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12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A2235-B3ED-4E83-ABEB-0AE77BC06EB7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DD77-87F4-4F33-8C31-9BEF18C1D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664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A2235-B3ED-4E83-ABEB-0AE77BC06EB7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DD77-87F4-4F33-8C31-9BEF18C1D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921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A2235-B3ED-4E83-ABEB-0AE77BC06EB7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DD77-87F4-4F33-8C31-9BEF18C1D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9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A2235-B3ED-4E83-ABEB-0AE77BC06EB7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DD77-87F4-4F33-8C31-9BEF18C1D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710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A2235-B3ED-4E83-ABEB-0AE77BC06EB7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DD77-87F4-4F33-8C31-9BEF18C1D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663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A2235-B3ED-4E83-ABEB-0AE77BC06EB7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DD77-87F4-4F33-8C31-9BEF18C1D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965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A2235-B3ED-4E83-ABEB-0AE77BC06EB7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DD77-87F4-4F33-8C31-9BEF18C1D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238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A2235-B3ED-4E83-ABEB-0AE77BC06EB7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DD77-87F4-4F33-8C31-9BEF18C1D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745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A2235-B3ED-4E83-ABEB-0AE77BC06EB7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0DD77-87F4-4F33-8C31-9BEF18C1D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451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latin typeface="Gill Sans MT"/>
              </a:rPr>
              <a:t>MPS for 5GC LBO Authorization Gap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Discussion Paper for </a:t>
            </a:r>
            <a:r>
              <a:rPr lang="en-US" dirty="0" smtClean="0">
                <a:latin typeface="Gill Sans MT"/>
              </a:rPr>
              <a:t>3GPP SA2#151-e</a:t>
            </a:r>
            <a:r>
              <a:rPr lang="en-US" dirty="0">
                <a:latin typeface="Gill Sans MT"/>
              </a:rPr>
              <a:t>, </a:t>
            </a:r>
            <a:r>
              <a:rPr lang="en-US" dirty="0" smtClean="0">
                <a:latin typeface="Gill Sans MT"/>
              </a:rPr>
              <a:t> May 16-20, 2022</a:t>
            </a:r>
          </a:p>
          <a:p>
            <a:endParaRPr lang="en-US" dirty="0" smtClean="0">
              <a:latin typeface="Gill Sans MT"/>
            </a:endParaRPr>
          </a:p>
          <a:p>
            <a:r>
              <a:rPr lang="en-US" dirty="0" smtClean="0">
                <a:latin typeface="Gill Sans MT"/>
              </a:rPr>
              <a:t>S2-2203859</a:t>
            </a:r>
            <a:endParaRPr lang="en-US" dirty="0">
              <a:latin typeface="Gill Sans MT"/>
            </a:endParaRPr>
          </a:p>
          <a:p>
            <a:r>
              <a:rPr lang="en-US" dirty="0">
                <a:latin typeface="Gill Sans MT"/>
              </a:rPr>
              <a:t>Robert C. </a:t>
            </a:r>
            <a:r>
              <a:rPr lang="en-US" dirty="0" smtClean="0">
                <a:latin typeface="Gill Sans MT"/>
              </a:rPr>
              <a:t>Streijl, Peraton Labs</a:t>
            </a:r>
            <a:endParaRPr lang="en-US" dirty="0">
              <a:latin typeface="Gill Sans MT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09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proposal is to adopt the solution outlined in this discussion paper.</a:t>
            </a:r>
          </a:p>
          <a:p>
            <a:endParaRPr lang="en-US" dirty="0"/>
          </a:p>
          <a:p>
            <a:r>
              <a:rPr lang="en-US" dirty="0" smtClean="0"/>
              <a:t>Contributions/Draft CRs:</a:t>
            </a:r>
            <a:endParaRPr lang="en-US" dirty="0"/>
          </a:p>
          <a:p>
            <a:pPr lvl="1"/>
            <a:r>
              <a:rPr lang="en-US" dirty="0" smtClean="0"/>
              <a:t>S2-2203860, </a:t>
            </a:r>
            <a:r>
              <a:rPr lang="en-US" dirty="0" smtClean="0"/>
              <a:t>23501 Draft CR on MPS </a:t>
            </a:r>
            <a:r>
              <a:rPr lang="en-US" dirty="0"/>
              <a:t>for 5GC </a:t>
            </a:r>
            <a:r>
              <a:rPr lang="en-US" dirty="0" smtClean="0"/>
              <a:t>LBO</a:t>
            </a:r>
            <a:endParaRPr lang="en-US" dirty="0"/>
          </a:p>
          <a:p>
            <a:pPr lvl="1"/>
            <a:r>
              <a:rPr lang="en-US" dirty="0" smtClean="0"/>
              <a:t>S2-2203861, </a:t>
            </a:r>
            <a:r>
              <a:rPr lang="en-US" dirty="0" smtClean="0"/>
              <a:t>23502 Draft CR on MPS </a:t>
            </a:r>
            <a:r>
              <a:rPr lang="en-US" dirty="0"/>
              <a:t>for 5GC </a:t>
            </a:r>
            <a:r>
              <a:rPr lang="en-US" dirty="0" smtClean="0"/>
              <a:t>LBO</a:t>
            </a:r>
            <a:endParaRPr lang="en-US" dirty="0"/>
          </a:p>
          <a:p>
            <a:pPr lvl="1"/>
            <a:r>
              <a:rPr lang="en-US" dirty="0" smtClean="0"/>
              <a:t>S2-2203862, </a:t>
            </a:r>
            <a:r>
              <a:rPr lang="en-US" dirty="0" smtClean="0"/>
              <a:t>23503 Draft CR on MPS </a:t>
            </a:r>
            <a:r>
              <a:rPr lang="en-US" dirty="0"/>
              <a:t>for 5GC </a:t>
            </a:r>
            <a:r>
              <a:rPr lang="en-US" dirty="0" smtClean="0"/>
              <a:t>LBO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896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There is a gap in 5G LBO for MPS.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The V-PCF cannot authorize a </a:t>
            </a:r>
            <a:r>
              <a:rPr lang="en-GB" dirty="0" smtClean="0">
                <a:solidFill>
                  <a:schemeClr val="tx1"/>
                </a:solidFill>
              </a:rPr>
              <a:t>Service User with an MPS subscription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A proposal is provided in this discussion paper.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CRs for TS 23.501, TS 23.502, and TS 23.503 are also submitted based on this proposal</a:t>
            </a:r>
          </a:p>
          <a:p>
            <a:r>
              <a:rPr lang="en-US" dirty="0" smtClean="0"/>
              <a:t>This Discussion Paper and 3 CRs are supported by a new TEI-18 work item.</a:t>
            </a:r>
          </a:p>
        </p:txBody>
      </p:sp>
    </p:spTree>
    <p:extLst>
      <p:ext uri="{BB962C8B-B14F-4D97-AF65-F5344CB8AC3E}">
        <p14:creationId xmlns:p14="http://schemas.microsoft.com/office/powerpoint/2010/main" val="677919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PCF Authorization 5GC LBO Roaming - Problem</a:t>
            </a:r>
            <a:endParaRPr lang="en-US" sz="4000" dirty="0"/>
          </a:p>
        </p:txBody>
      </p:sp>
      <p:sp>
        <p:nvSpPr>
          <p:cNvPr id="126" name="Rectangular Callout 125"/>
          <p:cNvSpPr/>
          <p:nvPr/>
        </p:nvSpPr>
        <p:spPr>
          <a:xfrm>
            <a:off x="7648312" y="1348129"/>
            <a:ext cx="3532904" cy="1210211"/>
          </a:xfrm>
          <a:prstGeom prst="wedgeRectCallout">
            <a:avLst>
              <a:gd name="adj1" fmla="val -64092"/>
              <a:gd name="adj2" fmla="val 114834"/>
            </a:avLst>
          </a:prstGeom>
          <a:solidFill>
            <a:srgbClr val="FEA5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indent="-182880"/>
            <a:r>
              <a:rPr lang="en-US" sz="1600" dirty="0">
                <a:solidFill>
                  <a:schemeClr val="tx1"/>
                </a:solidFill>
              </a:rPr>
              <a:t>2) vPCF </a:t>
            </a:r>
            <a:r>
              <a:rPr lang="en-US" sz="1600" dirty="0" smtClean="0">
                <a:solidFill>
                  <a:schemeClr val="tx1"/>
                </a:solidFill>
              </a:rPr>
              <a:t>cannot </a:t>
            </a:r>
            <a:r>
              <a:rPr lang="en-US" sz="1600" dirty="0">
                <a:solidFill>
                  <a:schemeClr val="tx1"/>
                </a:solidFill>
              </a:rPr>
              <a:t>use N24 to obtain MPS subscription from HPLMN, because N24 does not have authorization features and only supports UE </a:t>
            </a:r>
            <a:r>
              <a:rPr lang="en-US" sz="1600" dirty="0" smtClean="0">
                <a:solidFill>
                  <a:schemeClr val="tx1"/>
                </a:solidFill>
              </a:rPr>
              <a:t>policy.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8550661" y="5182115"/>
            <a:ext cx="1350835" cy="1013922"/>
            <a:chOff x="7878580" y="4640259"/>
            <a:chExt cx="1636711" cy="1366679"/>
          </a:xfrm>
        </p:grpSpPr>
        <p:sp>
          <p:nvSpPr>
            <p:cNvPr id="128" name="Oval 181"/>
            <p:cNvSpPr>
              <a:spLocks noChangeArrowheads="1"/>
            </p:cNvSpPr>
            <p:nvPr/>
          </p:nvSpPr>
          <p:spPr bwMode="auto">
            <a:xfrm>
              <a:off x="8718544" y="4672130"/>
              <a:ext cx="513513" cy="41433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29" name="Oval 182"/>
            <p:cNvSpPr>
              <a:spLocks noChangeArrowheads="1"/>
            </p:cNvSpPr>
            <p:nvPr/>
          </p:nvSpPr>
          <p:spPr bwMode="auto">
            <a:xfrm>
              <a:off x="8863771" y="4809819"/>
              <a:ext cx="651520" cy="5558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30" name="Oval 183"/>
            <p:cNvSpPr>
              <a:spLocks noChangeArrowheads="1"/>
            </p:cNvSpPr>
            <p:nvPr/>
          </p:nvSpPr>
          <p:spPr bwMode="auto">
            <a:xfrm>
              <a:off x="8945612" y="5191009"/>
              <a:ext cx="549620" cy="53162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31" name="Oval 184"/>
            <p:cNvSpPr>
              <a:spLocks noChangeArrowheads="1"/>
            </p:cNvSpPr>
            <p:nvPr/>
          </p:nvSpPr>
          <p:spPr bwMode="auto">
            <a:xfrm>
              <a:off x="8310943" y="5505907"/>
              <a:ext cx="662753" cy="50103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32" name="Oval 185"/>
            <p:cNvSpPr>
              <a:spLocks noChangeArrowheads="1"/>
            </p:cNvSpPr>
            <p:nvPr/>
          </p:nvSpPr>
          <p:spPr bwMode="auto">
            <a:xfrm>
              <a:off x="8111957" y="5386068"/>
              <a:ext cx="548015" cy="40158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33" name="Oval 186"/>
            <p:cNvSpPr>
              <a:spLocks noChangeArrowheads="1"/>
            </p:cNvSpPr>
            <p:nvPr/>
          </p:nvSpPr>
          <p:spPr bwMode="auto">
            <a:xfrm>
              <a:off x="7949076" y="4907985"/>
              <a:ext cx="651520" cy="5558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34" name="Oval 187"/>
            <p:cNvSpPr>
              <a:spLocks noChangeArrowheads="1"/>
            </p:cNvSpPr>
            <p:nvPr/>
          </p:nvSpPr>
          <p:spPr bwMode="auto">
            <a:xfrm>
              <a:off x="8599793" y="5415390"/>
              <a:ext cx="651520" cy="5558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35" name="Oval 188"/>
            <p:cNvSpPr>
              <a:spLocks noChangeArrowheads="1"/>
            </p:cNvSpPr>
            <p:nvPr/>
          </p:nvSpPr>
          <p:spPr bwMode="auto">
            <a:xfrm>
              <a:off x="8227496" y="4640259"/>
              <a:ext cx="653124" cy="5558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136" name="Oval 189"/>
            <p:cNvSpPr>
              <a:spLocks noChangeArrowheads="1"/>
            </p:cNvSpPr>
            <p:nvPr/>
          </p:nvSpPr>
          <p:spPr bwMode="auto">
            <a:xfrm>
              <a:off x="8246353" y="4745452"/>
              <a:ext cx="1152997" cy="9553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x-none" sz="1600" dirty="0"/>
                <a:t>Data 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x-none" sz="1600" dirty="0"/>
                <a:t>Network</a:t>
              </a:r>
              <a:endParaRPr lang="x-none" altLang="x-none" sz="1600" dirty="0"/>
            </a:p>
          </p:txBody>
        </p:sp>
        <p:sp>
          <p:nvSpPr>
            <p:cNvPr id="137" name="Rectangle 170"/>
            <p:cNvSpPr>
              <a:spLocks noChangeArrowheads="1"/>
            </p:cNvSpPr>
            <p:nvPr/>
          </p:nvSpPr>
          <p:spPr bwMode="auto">
            <a:xfrm>
              <a:off x="7878580" y="4767277"/>
              <a:ext cx="47625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41388"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41388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41388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41388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41388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41388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41388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41388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41388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x-none" sz="1500" dirty="0">
                  <a:solidFill>
                    <a:srgbClr val="000000"/>
                  </a:solidFill>
                  <a:latin typeface="Times New Roman" charset="0"/>
                </a:rPr>
                <a:t> </a:t>
              </a:r>
              <a:endParaRPr lang="en-US" altLang="x-none" sz="1800" dirty="0"/>
            </a:p>
          </p:txBody>
        </p:sp>
      </p:grpSp>
      <p:grpSp>
        <p:nvGrpSpPr>
          <p:cNvPr id="138" name="Group 76"/>
          <p:cNvGrpSpPr>
            <a:grpSpLocks/>
          </p:cNvGrpSpPr>
          <p:nvPr/>
        </p:nvGrpSpPr>
        <p:grpSpPr bwMode="auto">
          <a:xfrm>
            <a:off x="1517590" y="5276478"/>
            <a:ext cx="476250" cy="347663"/>
            <a:chOff x="256" y="2869"/>
            <a:chExt cx="300" cy="219"/>
          </a:xfrm>
        </p:grpSpPr>
        <p:sp>
          <p:nvSpPr>
            <p:cNvPr id="139" name="Rectangle 77"/>
            <p:cNvSpPr>
              <a:spLocks noChangeArrowheads="1"/>
            </p:cNvSpPr>
            <p:nvPr/>
          </p:nvSpPr>
          <p:spPr bwMode="auto">
            <a:xfrm>
              <a:off x="256" y="2869"/>
              <a:ext cx="300" cy="2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x-none" altLang="x-none" sz="3200"/>
            </a:p>
          </p:txBody>
        </p:sp>
        <p:sp>
          <p:nvSpPr>
            <p:cNvPr id="140" name="Rectangle 78"/>
            <p:cNvSpPr>
              <a:spLocks noChangeArrowheads="1"/>
            </p:cNvSpPr>
            <p:nvPr/>
          </p:nvSpPr>
          <p:spPr bwMode="auto">
            <a:xfrm>
              <a:off x="256" y="2869"/>
              <a:ext cx="300" cy="219"/>
            </a:xfrm>
            <a:prstGeom prst="rect">
              <a:avLst/>
            </a:prstGeom>
            <a:noFill/>
            <a:ln w="2857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x-none" altLang="x-none" sz="3200"/>
            </a:p>
          </p:txBody>
        </p:sp>
      </p:grpSp>
      <p:sp>
        <p:nvSpPr>
          <p:cNvPr id="141" name="Rectangle 79"/>
          <p:cNvSpPr>
            <a:spLocks noChangeArrowheads="1"/>
          </p:cNvSpPr>
          <p:nvPr/>
        </p:nvSpPr>
        <p:spPr bwMode="auto">
          <a:xfrm>
            <a:off x="1654115" y="5347916"/>
            <a:ext cx="204788" cy="174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42" name="Rectangle 80"/>
          <p:cNvSpPr>
            <a:spLocks noChangeArrowheads="1"/>
          </p:cNvSpPr>
          <p:nvPr/>
        </p:nvSpPr>
        <p:spPr bwMode="auto">
          <a:xfrm>
            <a:off x="1635065" y="5355853"/>
            <a:ext cx="247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>
                <a:solidFill>
                  <a:srgbClr val="000000"/>
                </a:solidFill>
              </a:rPr>
              <a:t>UE</a:t>
            </a:r>
            <a:endParaRPr lang="en-US" altLang="x-none" sz="1400"/>
          </a:p>
        </p:txBody>
      </p:sp>
      <p:sp>
        <p:nvSpPr>
          <p:cNvPr id="143" name="Rectangle 81"/>
          <p:cNvSpPr>
            <a:spLocks noChangeArrowheads="1"/>
          </p:cNvSpPr>
          <p:nvPr/>
        </p:nvSpPr>
        <p:spPr bwMode="auto">
          <a:xfrm>
            <a:off x="1903353" y="5314578"/>
            <a:ext cx="57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8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400"/>
          </a:p>
        </p:txBody>
      </p:sp>
      <p:sp>
        <p:nvSpPr>
          <p:cNvPr id="144" name="Rectangle 82"/>
          <p:cNvSpPr>
            <a:spLocks noChangeArrowheads="1"/>
          </p:cNvSpPr>
          <p:nvPr/>
        </p:nvSpPr>
        <p:spPr bwMode="auto">
          <a:xfrm>
            <a:off x="1893828" y="5422528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>
                <a:solidFill>
                  <a:srgbClr val="000000"/>
                </a:solidFill>
              </a:rPr>
              <a:t> </a:t>
            </a:r>
            <a:endParaRPr lang="en-US" altLang="x-none" sz="1400"/>
          </a:p>
        </p:txBody>
      </p:sp>
      <p:sp>
        <p:nvSpPr>
          <p:cNvPr id="145" name="Line 83"/>
          <p:cNvSpPr>
            <a:spLocks noChangeShapeType="1"/>
          </p:cNvSpPr>
          <p:nvPr/>
        </p:nvSpPr>
        <p:spPr bwMode="auto">
          <a:xfrm flipH="1">
            <a:off x="2224028" y="5314578"/>
            <a:ext cx="4763" cy="246063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6" name="Rectangle 122"/>
          <p:cNvSpPr>
            <a:spLocks noChangeArrowheads="1"/>
          </p:cNvSpPr>
          <p:nvPr/>
        </p:nvSpPr>
        <p:spPr bwMode="auto">
          <a:xfrm>
            <a:off x="1978769" y="4928816"/>
            <a:ext cx="57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8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400"/>
          </a:p>
        </p:txBody>
      </p:sp>
      <p:sp>
        <p:nvSpPr>
          <p:cNvPr id="147" name="Rectangle 123"/>
          <p:cNvSpPr>
            <a:spLocks noChangeArrowheads="1"/>
          </p:cNvSpPr>
          <p:nvPr/>
        </p:nvSpPr>
        <p:spPr bwMode="auto">
          <a:xfrm>
            <a:off x="2024849" y="4822717"/>
            <a:ext cx="6668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>
                <a:solidFill>
                  <a:srgbClr val="000000"/>
                </a:solidFill>
              </a:rPr>
              <a:t>LTE-Uu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>
                <a:solidFill>
                  <a:srgbClr val="000000"/>
                </a:solidFill>
              </a:rPr>
              <a:t>NR</a:t>
            </a:r>
            <a:endParaRPr lang="en-US" altLang="x-none" sz="1400"/>
          </a:p>
        </p:txBody>
      </p:sp>
      <p:grpSp>
        <p:nvGrpSpPr>
          <p:cNvPr id="148" name="Group 180"/>
          <p:cNvGrpSpPr>
            <a:grpSpLocks/>
          </p:cNvGrpSpPr>
          <p:nvPr/>
        </p:nvGrpSpPr>
        <p:grpSpPr bwMode="auto">
          <a:xfrm>
            <a:off x="2380093" y="4674806"/>
            <a:ext cx="1819275" cy="1587500"/>
            <a:chOff x="2979" y="2791"/>
            <a:chExt cx="1952" cy="1072"/>
          </a:xfrm>
        </p:grpSpPr>
        <p:sp>
          <p:nvSpPr>
            <p:cNvPr id="149" name="Oval 181"/>
            <p:cNvSpPr>
              <a:spLocks noChangeArrowheads="1"/>
            </p:cNvSpPr>
            <p:nvPr/>
          </p:nvSpPr>
          <p:spPr bwMode="auto">
            <a:xfrm>
              <a:off x="3938" y="2816"/>
              <a:ext cx="640" cy="3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150" name="Oval 182"/>
            <p:cNvSpPr>
              <a:spLocks noChangeArrowheads="1"/>
            </p:cNvSpPr>
            <p:nvPr/>
          </p:nvSpPr>
          <p:spPr bwMode="auto">
            <a:xfrm>
              <a:off x="4119" y="2924"/>
              <a:ext cx="812" cy="4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151" name="Oval 183"/>
            <p:cNvSpPr>
              <a:spLocks noChangeArrowheads="1"/>
            </p:cNvSpPr>
            <p:nvPr/>
          </p:nvSpPr>
          <p:spPr bwMode="auto">
            <a:xfrm>
              <a:off x="4221" y="3223"/>
              <a:ext cx="685" cy="41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152" name="Oval 184"/>
            <p:cNvSpPr>
              <a:spLocks noChangeArrowheads="1"/>
            </p:cNvSpPr>
            <p:nvPr/>
          </p:nvSpPr>
          <p:spPr bwMode="auto">
            <a:xfrm>
              <a:off x="3430" y="3470"/>
              <a:ext cx="826" cy="39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153" name="Oval 185"/>
            <p:cNvSpPr>
              <a:spLocks noChangeArrowheads="1"/>
            </p:cNvSpPr>
            <p:nvPr/>
          </p:nvSpPr>
          <p:spPr bwMode="auto">
            <a:xfrm>
              <a:off x="3182" y="3376"/>
              <a:ext cx="683" cy="31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154" name="Oval 186"/>
            <p:cNvSpPr>
              <a:spLocks noChangeArrowheads="1"/>
            </p:cNvSpPr>
            <p:nvPr/>
          </p:nvSpPr>
          <p:spPr bwMode="auto">
            <a:xfrm>
              <a:off x="2979" y="3001"/>
              <a:ext cx="812" cy="4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155" name="Oval 187"/>
            <p:cNvSpPr>
              <a:spLocks noChangeArrowheads="1"/>
            </p:cNvSpPr>
            <p:nvPr/>
          </p:nvSpPr>
          <p:spPr bwMode="auto">
            <a:xfrm>
              <a:off x="3790" y="3399"/>
              <a:ext cx="812" cy="4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156" name="Oval 188"/>
            <p:cNvSpPr>
              <a:spLocks noChangeArrowheads="1"/>
            </p:cNvSpPr>
            <p:nvPr/>
          </p:nvSpPr>
          <p:spPr bwMode="auto">
            <a:xfrm>
              <a:off x="3326" y="2791"/>
              <a:ext cx="814" cy="4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157" name="Oval 189"/>
            <p:cNvSpPr>
              <a:spLocks noChangeArrowheads="1"/>
            </p:cNvSpPr>
            <p:nvPr/>
          </p:nvSpPr>
          <p:spPr bwMode="auto">
            <a:xfrm>
              <a:off x="3288" y="2915"/>
              <a:ext cx="1437" cy="8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x-none" altLang="x-none" sz="3200"/>
            </a:p>
          </p:txBody>
        </p:sp>
      </p:grpSp>
      <p:sp>
        <p:nvSpPr>
          <p:cNvPr id="158" name="Text Box 191"/>
          <p:cNvSpPr txBox="1">
            <a:spLocks noChangeArrowheads="1"/>
          </p:cNvSpPr>
          <p:nvPr/>
        </p:nvSpPr>
        <p:spPr bwMode="auto">
          <a:xfrm>
            <a:off x="2844401" y="5131212"/>
            <a:ext cx="534080" cy="52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 defTabSz="993775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3775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3775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3775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3775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eNB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gNB</a:t>
            </a:r>
          </a:p>
        </p:txBody>
      </p:sp>
      <p:sp>
        <p:nvSpPr>
          <p:cNvPr id="159" name="Text Box 193"/>
          <p:cNvSpPr txBox="1">
            <a:spLocks noChangeArrowheads="1"/>
          </p:cNvSpPr>
          <p:nvPr/>
        </p:nvSpPr>
        <p:spPr bwMode="auto">
          <a:xfrm>
            <a:off x="3144438" y="5955204"/>
            <a:ext cx="534080" cy="52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 defTabSz="993775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3775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3775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3775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3775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eNB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gNB</a:t>
            </a:r>
          </a:p>
        </p:txBody>
      </p:sp>
      <p:sp>
        <p:nvSpPr>
          <p:cNvPr id="160" name="Line 194"/>
          <p:cNvSpPr>
            <a:spLocks noChangeShapeType="1"/>
          </p:cNvSpPr>
          <p:nvPr/>
        </p:nvSpPr>
        <p:spPr bwMode="auto">
          <a:xfrm>
            <a:off x="3233678" y="5657855"/>
            <a:ext cx="0" cy="29260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1" name="Line 195"/>
          <p:cNvSpPr>
            <a:spLocks noChangeShapeType="1"/>
          </p:cNvSpPr>
          <p:nvPr/>
        </p:nvSpPr>
        <p:spPr bwMode="auto">
          <a:xfrm>
            <a:off x="3133665" y="5822767"/>
            <a:ext cx="24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2" name="Text Box 196"/>
          <p:cNvSpPr txBox="1">
            <a:spLocks noChangeArrowheads="1"/>
          </p:cNvSpPr>
          <p:nvPr/>
        </p:nvSpPr>
        <p:spPr bwMode="auto">
          <a:xfrm>
            <a:off x="3360966" y="5648142"/>
            <a:ext cx="404237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Xn</a:t>
            </a:r>
          </a:p>
        </p:txBody>
      </p:sp>
      <p:sp>
        <p:nvSpPr>
          <p:cNvPr id="163" name="Text Box 197"/>
          <p:cNvSpPr txBox="1">
            <a:spLocks noChangeArrowheads="1"/>
          </p:cNvSpPr>
          <p:nvPr/>
        </p:nvSpPr>
        <p:spPr bwMode="auto">
          <a:xfrm>
            <a:off x="3440184" y="5251078"/>
            <a:ext cx="764913" cy="27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200"/>
              <a:t>5G-RAN</a:t>
            </a:r>
          </a:p>
        </p:txBody>
      </p:sp>
      <p:sp>
        <p:nvSpPr>
          <p:cNvPr id="164" name="Line 198"/>
          <p:cNvSpPr>
            <a:spLocks noChangeShapeType="1"/>
          </p:cNvSpPr>
          <p:nvPr/>
        </p:nvSpPr>
        <p:spPr bwMode="auto">
          <a:xfrm>
            <a:off x="2014312" y="5449516"/>
            <a:ext cx="828675" cy="1588"/>
          </a:xfrm>
          <a:prstGeom prst="lin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" name="Freeform 202"/>
          <p:cNvSpPr>
            <a:spLocks/>
          </p:cNvSpPr>
          <p:nvPr/>
        </p:nvSpPr>
        <p:spPr bwMode="auto">
          <a:xfrm>
            <a:off x="3110797" y="4601218"/>
            <a:ext cx="811391" cy="534987"/>
          </a:xfrm>
          <a:custGeom>
            <a:avLst/>
            <a:gdLst>
              <a:gd name="T0" fmla="*/ 0 w 576"/>
              <a:gd name="T1" fmla="*/ 2147483646 h 458"/>
              <a:gd name="T2" fmla="*/ 0 w 576"/>
              <a:gd name="T3" fmla="*/ 0 h 458"/>
              <a:gd name="T4" fmla="*/ 1707547761 w 576"/>
              <a:gd name="T5" fmla="*/ 0 h 458"/>
              <a:gd name="T6" fmla="*/ 0 60000 65536"/>
              <a:gd name="T7" fmla="*/ 0 60000 65536"/>
              <a:gd name="T8" fmla="*/ 0 60000 65536"/>
              <a:gd name="T9" fmla="*/ 0 w 576"/>
              <a:gd name="T10" fmla="*/ 0 h 458"/>
              <a:gd name="T11" fmla="*/ 576 w 576"/>
              <a:gd name="T12" fmla="*/ 458 h 45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458">
                <a:moveTo>
                  <a:pt x="0" y="458"/>
                </a:moveTo>
                <a:lnTo>
                  <a:pt x="0" y="0"/>
                </a:lnTo>
                <a:lnTo>
                  <a:pt x="576" y="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6" name="Rectangle 246"/>
          <p:cNvSpPr>
            <a:spLocks noChangeArrowheads="1"/>
          </p:cNvSpPr>
          <p:nvPr/>
        </p:nvSpPr>
        <p:spPr bwMode="auto">
          <a:xfrm>
            <a:off x="2857440" y="5125330"/>
            <a:ext cx="519113" cy="53829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67" name="Rectangle 247"/>
          <p:cNvSpPr>
            <a:spLocks noChangeArrowheads="1"/>
          </p:cNvSpPr>
          <p:nvPr/>
        </p:nvSpPr>
        <p:spPr bwMode="auto">
          <a:xfrm>
            <a:off x="3146365" y="5962302"/>
            <a:ext cx="532153" cy="51149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68" name="Rectangle 102"/>
          <p:cNvSpPr>
            <a:spLocks noChangeArrowheads="1"/>
          </p:cNvSpPr>
          <p:nvPr/>
        </p:nvSpPr>
        <p:spPr bwMode="auto">
          <a:xfrm>
            <a:off x="6592908" y="3845479"/>
            <a:ext cx="677689" cy="417513"/>
          </a:xfrm>
          <a:prstGeom prst="rect">
            <a:avLst/>
          </a:prstGeom>
          <a:solidFill>
            <a:srgbClr val="FFF1B8"/>
          </a:solidFill>
          <a:ln w="28575" cap="rnd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spcBef>
                <a:spcPct val="0"/>
              </a:spcBef>
            </a:pPr>
            <a:endParaRPr lang="x-none" altLang="x-none" sz="3200">
              <a:latin typeface="Arial" charset="0"/>
            </a:endParaRPr>
          </a:p>
        </p:txBody>
      </p:sp>
      <p:sp>
        <p:nvSpPr>
          <p:cNvPr id="169" name="Rectangle 103"/>
          <p:cNvSpPr>
            <a:spLocks noChangeArrowheads="1"/>
          </p:cNvSpPr>
          <p:nvPr/>
        </p:nvSpPr>
        <p:spPr bwMode="auto">
          <a:xfrm>
            <a:off x="6678992" y="3943328"/>
            <a:ext cx="5287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 smtClean="0">
                <a:solidFill>
                  <a:srgbClr val="000000"/>
                </a:solidFill>
              </a:rPr>
              <a:t>V-PCF</a:t>
            </a:r>
            <a:endParaRPr lang="en-US" altLang="x-none" sz="1400" dirty="0"/>
          </a:p>
        </p:txBody>
      </p:sp>
      <p:sp>
        <p:nvSpPr>
          <p:cNvPr id="170" name="Oval 189"/>
          <p:cNvSpPr>
            <a:spLocks noChangeArrowheads="1"/>
          </p:cNvSpPr>
          <p:nvPr/>
        </p:nvSpPr>
        <p:spPr bwMode="auto">
          <a:xfrm>
            <a:off x="8415035" y="4471886"/>
            <a:ext cx="728966" cy="539989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71" name="Line 112"/>
          <p:cNvSpPr>
            <a:spLocks noChangeShapeType="1"/>
          </p:cNvSpPr>
          <p:nvPr/>
        </p:nvSpPr>
        <p:spPr bwMode="auto">
          <a:xfrm>
            <a:off x="7270597" y="4090542"/>
            <a:ext cx="1324139" cy="614148"/>
          </a:xfrm>
          <a:prstGeom prst="lin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2" name="Line 117"/>
          <p:cNvSpPr>
            <a:spLocks noChangeShapeType="1"/>
          </p:cNvSpPr>
          <p:nvPr/>
        </p:nvSpPr>
        <p:spPr bwMode="auto">
          <a:xfrm flipV="1">
            <a:off x="7866347" y="4875906"/>
            <a:ext cx="716840" cy="504827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3" name="Rectangle 118"/>
          <p:cNvSpPr>
            <a:spLocks noChangeArrowheads="1"/>
          </p:cNvSpPr>
          <p:nvPr/>
        </p:nvSpPr>
        <p:spPr bwMode="auto">
          <a:xfrm>
            <a:off x="8064668" y="5301286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N6</a:t>
            </a:r>
            <a:endParaRPr lang="en-US" altLang="x-none" sz="1400" dirty="0"/>
          </a:p>
        </p:txBody>
      </p:sp>
      <p:sp>
        <p:nvSpPr>
          <p:cNvPr id="174" name="Rectangle 119"/>
          <p:cNvSpPr>
            <a:spLocks noChangeArrowheads="1"/>
          </p:cNvSpPr>
          <p:nvPr/>
        </p:nvSpPr>
        <p:spPr bwMode="auto">
          <a:xfrm>
            <a:off x="7944206" y="4995379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175" name="Rectangle 120"/>
          <p:cNvSpPr>
            <a:spLocks noChangeArrowheads="1"/>
          </p:cNvSpPr>
          <p:nvPr/>
        </p:nvSpPr>
        <p:spPr bwMode="auto">
          <a:xfrm>
            <a:off x="7933732" y="5127143"/>
            <a:ext cx="3206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900" b="1" dirty="0">
                <a:solidFill>
                  <a:srgbClr val="000000"/>
                </a:solidFill>
              </a:rPr>
              <a:t> </a:t>
            </a:r>
            <a:endParaRPr lang="en-US" altLang="x-none" sz="1800" dirty="0"/>
          </a:p>
        </p:txBody>
      </p:sp>
      <p:sp>
        <p:nvSpPr>
          <p:cNvPr id="176" name="Line 122"/>
          <p:cNvSpPr>
            <a:spLocks noChangeShapeType="1"/>
          </p:cNvSpPr>
          <p:nvPr/>
        </p:nvSpPr>
        <p:spPr bwMode="auto">
          <a:xfrm>
            <a:off x="8081275" y="5129009"/>
            <a:ext cx="91193" cy="137987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7" name="Rectangle 169"/>
          <p:cNvSpPr>
            <a:spLocks noChangeArrowheads="1"/>
          </p:cNvSpPr>
          <p:nvPr/>
        </p:nvSpPr>
        <p:spPr bwMode="auto">
          <a:xfrm>
            <a:off x="7824861" y="4067051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N5</a:t>
            </a:r>
            <a:endParaRPr lang="en-US" altLang="x-none" sz="1400" dirty="0"/>
          </a:p>
        </p:txBody>
      </p:sp>
      <p:sp>
        <p:nvSpPr>
          <p:cNvPr id="178" name="Rectangle 170"/>
          <p:cNvSpPr>
            <a:spLocks noChangeArrowheads="1"/>
          </p:cNvSpPr>
          <p:nvPr/>
        </p:nvSpPr>
        <p:spPr bwMode="auto">
          <a:xfrm>
            <a:off x="8096606" y="4440819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179" name="Line 171"/>
          <p:cNvSpPr>
            <a:spLocks noChangeShapeType="1"/>
          </p:cNvSpPr>
          <p:nvPr/>
        </p:nvSpPr>
        <p:spPr bwMode="auto">
          <a:xfrm flipV="1">
            <a:off x="7861755" y="5600208"/>
            <a:ext cx="747174" cy="70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0" name="Line 172"/>
          <p:cNvSpPr>
            <a:spLocks noChangeShapeType="1"/>
          </p:cNvSpPr>
          <p:nvPr/>
        </p:nvSpPr>
        <p:spPr bwMode="auto">
          <a:xfrm>
            <a:off x="8201157" y="5534518"/>
            <a:ext cx="0" cy="16494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1" name="Rectangle 12"/>
          <p:cNvSpPr>
            <a:spLocks noChangeArrowheads="1"/>
          </p:cNvSpPr>
          <p:nvPr/>
        </p:nvSpPr>
        <p:spPr bwMode="auto">
          <a:xfrm>
            <a:off x="8598302" y="4539456"/>
            <a:ext cx="447389" cy="404813"/>
          </a:xfrm>
          <a:prstGeom prst="rect">
            <a:avLst/>
          </a:prstGeom>
          <a:solidFill>
            <a:srgbClr val="FFF1B8"/>
          </a:solidFill>
          <a:ln w="28575" cap="rnd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spcBef>
                <a:spcPct val="0"/>
              </a:spcBef>
            </a:pPr>
            <a:endParaRPr lang="x-none" altLang="x-none" sz="3200">
              <a:latin typeface="Arial" charset="0"/>
            </a:endParaRPr>
          </a:p>
        </p:txBody>
      </p:sp>
      <p:sp>
        <p:nvSpPr>
          <p:cNvPr id="182" name="Rectangle 13"/>
          <p:cNvSpPr>
            <a:spLocks noChangeArrowheads="1"/>
          </p:cNvSpPr>
          <p:nvPr/>
        </p:nvSpPr>
        <p:spPr bwMode="auto">
          <a:xfrm>
            <a:off x="8712683" y="4634722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AF</a:t>
            </a:r>
            <a:endParaRPr lang="en-US" altLang="x-none" sz="1400" dirty="0"/>
          </a:p>
        </p:txBody>
      </p:sp>
      <p:sp>
        <p:nvSpPr>
          <p:cNvPr id="183" name="Rectangle 28"/>
          <p:cNvSpPr>
            <a:spLocks noChangeArrowheads="1"/>
          </p:cNvSpPr>
          <p:nvPr/>
        </p:nvSpPr>
        <p:spPr bwMode="auto">
          <a:xfrm>
            <a:off x="4137254" y="5100340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N14</a:t>
            </a:r>
            <a:endParaRPr lang="en-US" altLang="x-none" sz="1400" dirty="0"/>
          </a:p>
        </p:txBody>
      </p:sp>
      <p:sp>
        <p:nvSpPr>
          <p:cNvPr id="184" name="Freeform 30"/>
          <p:cNvSpPr>
            <a:spLocks/>
          </p:cNvSpPr>
          <p:nvPr/>
        </p:nvSpPr>
        <p:spPr bwMode="auto">
          <a:xfrm>
            <a:off x="4132223" y="4857109"/>
            <a:ext cx="336550" cy="155575"/>
          </a:xfrm>
          <a:custGeom>
            <a:avLst/>
            <a:gdLst>
              <a:gd name="T0" fmla="*/ 2147477398 w 212"/>
              <a:gd name="T1" fmla="*/ 0 h 98"/>
              <a:gd name="T2" fmla="*/ 2147477398 w 212"/>
              <a:gd name="T3" fmla="*/ 2147477347 h 98"/>
              <a:gd name="T4" fmla="*/ 0 w 212"/>
              <a:gd name="T5" fmla="*/ 2147477347 h 98"/>
              <a:gd name="T6" fmla="*/ 0 w 212"/>
              <a:gd name="T7" fmla="*/ 0 h 98"/>
              <a:gd name="T8" fmla="*/ 0 60000 65536"/>
              <a:gd name="T9" fmla="*/ 0 60000 65536"/>
              <a:gd name="T10" fmla="*/ 0 60000 65536"/>
              <a:gd name="T11" fmla="*/ 0 60000 65536"/>
              <a:gd name="T12" fmla="*/ 0 w 212"/>
              <a:gd name="T13" fmla="*/ 0 h 98"/>
              <a:gd name="T14" fmla="*/ 212 w 212"/>
              <a:gd name="T15" fmla="*/ 98 h 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2" h="98">
                <a:moveTo>
                  <a:pt x="212" y="0"/>
                </a:moveTo>
                <a:lnTo>
                  <a:pt x="212" y="98"/>
                </a:lnTo>
                <a:lnTo>
                  <a:pt x="0" y="98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5" name="Rectangle 86"/>
          <p:cNvSpPr>
            <a:spLocks noChangeArrowheads="1"/>
          </p:cNvSpPr>
          <p:nvPr/>
        </p:nvSpPr>
        <p:spPr bwMode="auto">
          <a:xfrm>
            <a:off x="3938331" y="4411183"/>
            <a:ext cx="653942" cy="449445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86" name="Rectangle 87"/>
          <p:cNvSpPr>
            <a:spLocks noChangeArrowheads="1"/>
          </p:cNvSpPr>
          <p:nvPr/>
        </p:nvSpPr>
        <p:spPr bwMode="auto">
          <a:xfrm>
            <a:off x="4080090" y="4508202"/>
            <a:ext cx="3783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AMF</a:t>
            </a:r>
            <a:endParaRPr lang="en-US" altLang="x-none" sz="1400" dirty="0"/>
          </a:p>
        </p:txBody>
      </p:sp>
      <p:sp>
        <p:nvSpPr>
          <p:cNvPr id="187" name="Rectangle 96"/>
          <p:cNvSpPr>
            <a:spLocks noChangeArrowheads="1"/>
          </p:cNvSpPr>
          <p:nvPr/>
        </p:nvSpPr>
        <p:spPr bwMode="auto">
          <a:xfrm>
            <a:off x="7247071" y="5256658"/>
            <a:ext cx="617757" cy="442913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88" name="Rectangle 97"/>
          <p:cNvSpPr>
            <a:spLocks noChangeArrowheads="1"/>
          </p:cNvSpPr>
          <p:nvPr/>
        </p:nvSpPr>
        <p:spPr bwMode="auto">
          <a:xfrm>
            <a:off x="7377616" y="5346178"/>
            <a:ext cx="35907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UPF</a:t>
            </a:r>
          </a:p>
        </p:txBody>
      </p:sp>
      <p:sp>
        <p:nvSpPr>
          <p:cNvPr id="189" name="Rectangle 127"/>
          <p:cNvSpPr>
            <a:spLocks noChangeArrowheads="1"/>
          </p:cNvSpPr>
          <p:nvPr/>
        </p:nvSpPr>
        <p:spPr bwMode="auto">
          <a:xfrm>
            <a:off x="4584627" y="5478165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190" name="Rectangle 128"/>
          <p:cNvSpPr>
            <a:spLocks noChangeArrowheads="1"/>
          </p:cNvSpPr>
          <p:nvPr/>
        </p:nvSpPr>
        <p:spPr bwMode="auto">
          <a:xfrm>
            <a:off x="4505660" y="5600720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N3</a:t>
            </a:r>
            <a:endParaRPr lang="en-US" altLang="x-none" sz="1400" dirty="0"/>
          </a:p>
        </p:txBody>
      </p:sp>
      <p:sp>
        <p:nvSpPr>
          <p:cNvPr id="191" name="Line 195"/>
          <p:cNvSpPr>
            <a:spLocks noChangeShapeType="1"/>
          </p:cNvSpPr>
          <p:nvPr/>
        </p:nvSpPr>
        <p:spPr bwMode="auto">
          <a:xfrm>
            <a:off x="3395407" y="5492452"/>
            <a:ext cx="383502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2" name="Rectangle 202"/>
          <p:cNvSpPr>
            <a:spLocks noChangeArrowheads="1"/>
          </p:cNvSpPr>
          <p:nvPr/>
        </p:nvSpPr>
        <p:spPr bwMode="auto">
          <a:xfrm>
            <a:off x="3401119" y="4328021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N2</a:t>
            </a:r>
            <a:endParaRPr lang="en-US" altLang="x-none" sz="1400" dirty="0"/>
          </a:p>
        </p:txBody>
      </p:sp>
      <p:sp>
        <p:nvSpPr>
          <p:cNvPr id="193" name="Line 203"/>
          <p:cNvSpPr>
            <a:spLocks noChangeShapeType="1"/>
          </p:cNvSpPr>
          <p:nvPr/>
        </p:nvSpPr>
        <p:spPr bwMode="auto">
          <a:xfrm>
            <a:off x="3519231" y="4547890"/>
            <a:ext cx="0" cy="160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" name="Line 196"/>
          <p:cNvSpPr>
            <a:spLocks noChangeShapeType="1"/>
          </p:cNvSpPr>
          <p:nvPr/>
        </p:nvSpPr>
        <p:spPr bwMode="auto">
          <a:xfrm>
            <a:off x="4301259" y="4938416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" name="Line 198"/>
          <p:cNvSpPr>
            <a:spLocks noChangeShapeType="1"/>
          </p:cNvSpPr>
          <p:nvPr/>
        </p:nvSpPr>
        <p:spPr bwMode="auto">
          <a:xfrm flipV="1">
            <a:off x="7795036" y="4287000"/>
            <a:ext cx="89460" cy="1622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6" name="Freeform 30"/>
          <p:cNvSpPr>
            <a:spLocks/>
          </p:cNvSpPr>
          <p:nvPr/>
        </p:nvSpPr>
        <p:spPr bwMode="auto">
          <a:xfrm>
            <a:off x="7387238" y="5714511"/>
            <a:ext cx="336550" cy="155575"/>
          </a:xfrm>
          <a:custGeom>
            <a:avLst/>
            <a:gdLst>
              <a:gd name="T0" fmla="*/ 2147477398 w 212"/>
              <a:gd name="T1" fmla="*/ 0 h 98"/>
              <a:gd name="T2" fmla="*/ 2147477398 w 212"/>
              <a:gd name="T3" fmla="*/ 2147477347 h 98"/>
              <a:gd name="T4" fmla="*/ 0 w 212"/>
              <a:gd name="T5" fmla="*/ 2147477347 h 98"/>
              <a:gd name="T6" fmla="*/ 0 w 212"/>
              <a:gd name="T7" fmla="*/ 0 h 98"/>
              <a:gd name="T8" fmla="*/ 0 60000 65536"/>
              <a:gd name="T9" fmla="*/ 0 60000 65536"/>
              <a:gd name="T10" fmla="*/ 0 60000 65536"/>
              <a:gd name="T11" fmla="*/ 0 60000 65536"/>
              <a:gd name="T12" fmla="*/ 0 w 212"/>
              <a:gd name="T13" fmla="*/ 0 h 98"/>
              <a:gd name="T14" fmla="*/ 212 w 212"/>
              <a:gd name="T15" fmla="*/ 98 h 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2" h="98">
                <a:moveTo>
                  <a:pt x="212" y="0"/>
                </a:moveTo>
                <a:lnTo>
                  <a:pt x="212" y="98"/>
                </a:lnTo>
                <a:lnTo>
                  <a:pt x="0" y="98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7" name="Line 196"/>
          <p:cNvSpPr>
            <a:spLocks noChangeShapeType="1"/>
          </p:cNvSpPr>
          <p:nvPr/>
        </p:nvSpPr>
        <p:spPr bwMode="auto">
          <a:xfrm>
            <a:off x="7556274" y="5800531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8" name="Rectangle 28"/>
          <p:cNvSpPr>
            <a:spLocks noChangeArrowheads="1"/>
          </p:cNvSpPr>
          <p:nvPr/>
        </p:nvSpPr>
        <p:spPr bwMode="auto">
          <a:xfrm>
            <a:off x="7436931" y="5974779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N9</a:t>
            </a:r>
            <a:endParaRPr lang="en-US" altLang="x-none" sz="1400" dirty="0"/>
          </a:p>
        </p:txBody>
      </p:sp>
      <p:sp>
        <p:nvSpPr>
          <p:cNvPr id="199" name="Line 203"/>
          <p:cNvSpPr>
            <a:spLocks noChangeShapeType="1"/>
          </p:cNvSpPr>
          <p:nvPr/>
        </p:nvSpPr>
        <p:spPr bwMode="auto">
          <a:xfrm>
            <a:off x="4603628" y="5423952"/>
            <a:ext cx="0" cy="160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0" name="Rectangle 11"/>
          <p:cNvSpPr>
            <a:spLocks noChangeArrowheads="1"/>
          </p:cNvSpPr>
          <p:nvPr/>
        </p:nvSpPr>
        <p:spPr bwMode="auto">
          <a:xfrm flipH="1">
            <a:off x="3756212" y="3222841"/>
            <a:ext cx="4191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600" dirty="0">
                <a:solidFill>
                  <a:srgbClr val="FF0000"/>
                </a:solidFill>
              </a:rPr>
              <a:t>N8</a:t>
            </a:r>
          </a:p>
        </p:txBody>
      </p:sp>
      <p:sp>
        <p:nvSpPr>
          <p:cNvPr id="201" name="Line 14"/>
          <p:cNvSpPr>
            <a:spLocks noChangeShapeType="1"/>
          </p:cNvSpPr>
          <p:nvPr/>
        </p:nvSpPr>
        <p:spPr bwMode="auto">
          <a:xfrm flipV="1">
            <a:off x="4271879" y="2704323"/>
            <a:ext cx="0" cy="1706859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2" name="Rectangle 100"/>
          <p:cNvSpPr>
            <a:spLocks noChangeArrowheads="1"/>
          </p:cNvSpPr>
          <p:nvPr/>
        </p:nvSpPr>
        <p:spPr bwMode="auto">
          <a:xfrm>
            <a:off x="2126800" y="3335552"/>
            <a:ext cx="62837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HPLMN</a:t>
            </a:r>
            <a:endParaRPr lang="en-US" altLang="x-none" sz="1400" dirty="0"/>
          </a:p>
        </p:txBody>
      </p:sp>
      <p:sp>
        <p:nvSpPr>
          <p:cNvPr id="203" name="Rectangle 101"/>
          <p:cNvSpPr>
            <a:spLocks noChangeArrowheads="1"/>
          </p:cNvSpPr>
          <p:nvPr/>
        </p:nvSpPr>
        <p:spPr bwMode="auto">
          <a:xfrm>
            <a:off x="2134783" y="3816565"/>
            <a:ext cx="6187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VPLMN</a:t>
            </a:r>
            <a:endParaRPr lang="en-US" altLang="x-none" sz="1400" dirty="0"/>
          </a:p>
        </p:txBody>
      </p:sp>
      <p:sp>
        <p:nvSpPr>
          <p:cNvPr id="204" name="Line 208"/>
          <p:cNvSpPr>
            <a:spLocks noChangeShapeType="1"/>
          </p:cNvSpPr>
          <p:nvPr/>
        </p:nvSpPr>
        <p:spPr bwMode="auto">
          <a:xfrm>
            <a:off x="1880600" y="3681627"/>
            <a:ext cx="7608986" cy="0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cxnSp>
        <p:nvCxnSpPr>
          <p:cNvPr id="205" name="Straight Connector 213"/>
          <p:cNvCxnSpPr>
            <a:cxnSpLocks noChangeShapeType="1"/>
          </p:cNvCxnSpPr>
          <p:nvPr/>
        </p:nvCxnSpPr>
        <p:spPr bwMode="auto">
          <a:xfrm>
            <a:off x="4171041" y="3337903"/>
            <a:ext cx="20786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Line 14"/>
          <p:cNvSpPr>
            <a:spLocks noChangeShapeType="1"/>
          </p:cNvSpPr>
          <p:nvPr/>
        </p:nvSpPr>
        <p:spPr bwMode="auto">
          <a:xfrm flipH="1" flipV="1">
            <a:off x="4505659" y="2704322"/>
            <a:ext cx="1617783" cy="1803496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7" name="Line 14"/>
          <p:cNvSpPr>
            <a:spLocks noChangeShapeType="1"/>
          </p:cNvSpPr>
          <p:nvPr/>
        </p:nvSpPr>
        <p:spPr bwMode="auto">
          <a:xfrm flipV="1">
            <a:off x="6936708" y="2704323"/>
            <a:ext cx="0" cy="1137721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8" name="Rectangle 11"/>
          <p:cNvSpPr>
            <a:spLocks noChangeArrowheads="1"/>
          </p:cNvSpPr>
          <p:nvPr/>
        </p:nvSpPr>
        <p:spPr bwMode="auto">
          <a:xfrm flipH="1">
            <a:off x="5022629" y="3790267"/>
            <a:ext cx="4191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600" dirty="0">
                <a:solidFill>
                  <a:srgbClr val="FF0000"/>
                </a:solidFill>
              </a:rPr>
              <a:t>N10</a:t>
            </a:r>
          </a:p>
        </p:txBody>
      </p:sp>
      <p:cxnSp>
        <p:nvCxnSpPr>
          <p:cNvPr id="209" name="Straight Connector 213"/>
          <p:cNvCxnSpPr>
            <a:cxnSpLocks noChangeShapeType="1"/>
          </p:cNvCxnSpPr>
          <p:nvPr/>
        </p:nvCxnSpPr>
        <p:spPr bwMode="auto">
          <a:xfrm flipV="1">
            <a:off x="5464486" y="3814543"/>
            <a:ext cx="158994" cy="10116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0" name="Rectangle 131"/>
          <p:cNvSpPr>
            <a:spLocks noChangeArrowheads="1"/>
          </p:cNvSpPr>
          <p:nvPr/>
        </p:nvSpPr>
        <p:spPr bwMode="auto">
          <a:xfrm>
            <a:off x="6425650" y="3273391"/>
            <a:ext cx="37510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600" dirty="0">
                <a:solidFill>
                  <a:srgbClr val="FF0000"/>
                </a:solidFill>
              </a:rPr>
              <a:t>N24</a:t>
            </a:r>
          </a:p>
        </p:txBody>
      </p:sp>
      <p:cxnSp>
        <p:nvCxnSpPr>
          <p:cNvPr id="211" name="Straight Connector 213"/>
          <p:cNvCxnSpPr>
            <a:cxnSpLocks noChangeShapeType="1"/>
          </p:cNvCxnSpPr>
          <p:nvPr/>
        </p:nvCxnSpPr>
        <p:spPr bwMode="auto">
          <a:xfrm>
            <a:off x="6834585" y="3398916"/>
            <a:ext cx="20786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2" name="Rectangle 12"/>
          <p:cNvSpPr>
            <a:spLocks noChangeArrowheads="1"/>
          </p:cNvSpPr>
          <p:nvPr/>
        </p:nvSpPr>
        <p:spPr bwMode="auto">
          <a:xfrm>
            <a:off x="3984890" y="2297923"/>
            <a:ext cx="754063" cy="406400"/>
          </a:xfrm>
          <a:prstGeom prst="rect">
            <a:avLst/>
          </a:prstGeom>
          <a:noFill/>
          <a:ln w="2857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213" name="Rectangle 13"/>
          <p:cNvSpPr>
            <a:spLocks noChangeArrowheads="1"/>
          </p:cNvSpPr>
          <p:nvPr/>
        </p:nvSpPr>
        <p:spPr bwMode="auto">
          <a:xfrm>
            <a:off x="4160711" y="2370895"/>
            <a:ext cx="40876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UDM</a:t>
            </a:r>
            <a:endParaRPr lang="en-US" altLang="x-none" sz="1400" dirty="0"/>
          </a:p>
        </p:txBody>
      </p:sp>
      <p:sp>
        <p:nvSpPr>
          <p:cNvPr id="214" name="Rectangle 122"/>
          <p:cNvSpPr>
            <a:spLocks noChangeArrowheads="1"/>
          </p:cNvSpPr>
          <p:nvPr/>
        </p:nvSpPr>
        <p:spPr bwMode="auto">
          <a:xfrm>
            <a:off x="6584268" y="2286810"/>
            <a:ext cx="731057" cy="417513"/>
          </a:xfrm>
          <a:prstGeom prst="rect">
            <a:avLst/>
          </a:prstGeom>
          <a:noFill/>
          <a:ln w="2857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x-none" altLang="x-none" sz="3200">
              <a:latin typeface="Arial" charset="0"/>
            </a:endParaRPr>
          </a:p>
        </p:txBody>
      </p:sp>
      <p:sp>
        <p:nvSpPr>
          <p:cNvPr id="215" name="Rectangle 123"/>
          <p:cNvSpPr>
            <a:spLocks noChangeArrowheads="1"/>
          </p:cNvSpPr>
          <p:nvPr/>
        </p:nvSpPr>
        <p:spPr bwMode="auto">
          <a:xfrm>
            <a:off x="6675682" y="2370895"/>
            <a:ext cx="54822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 smtClean="0">
                <a:solidFill>
                  <a:srgbClr val="000000"/>
                </a:solidFill>
              </a:rPr>
              <a:t>H-PCF</a:t>
            </a:r>
            <a:endParaRPr lang="en-US" altLang="x-none" sz="1400" dirty="0"/>
          </a:p>
        </p:txBody>
      </p:sp>
      <p:sp>
        <p:nvSpPr>
          <p:cNvPr id="216" name="Rectangle 12"/>
          <p:cNvSpPr>
            <a:spLocks noChangeArrowheads="1"/>
          </p:cNvSpPr>
          <p:nvPr/>
        </p:nvSpPr>
        <p:spPr bwMode="auto">
          <a:xfrm>
            <a:off x="5278731" y="1746651"/>
            <a:ext cx="754063" cy="406400"/>
          </a:xfrm>
          <a:prstGeom prst="rect">
            <a:avLst/>
          </a:prstGeom>
          <a:noFill/>
          <a:ln w="2857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x-none" altLang="x-none" sz="3200">
              <a:latin typeface="Arial" charset="0"/>
            </a:endParaRPr>
          </a:p>
        </p:txBody>
      </p:sp>
      <p:sp>
        <p:nvSpPr>
          <p:cNvPr id="217" name="Rectangle 13"/>
          <p:cNvSpPr>
            <a:spLocks noChangeArrowheads="1"/>
          </p:cNvSpPr>
          <p:nvPr/>
        </p:nvSpPr>
        <p:spPr bwMode="auto">
          <a:xfrm>
            <a:off x="5456310" y="1822670"/>
            <a:ext cx="38952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UDR</a:t>
            </a:r>
            <a:endParaRPr lang="en-US" altLang="x-none" sz="1400" dirty="0"/>
          </a:p>
        </p:txBody>
      </p:sp>
      <p:sp>
        <p:nvSpPr>
          <p:cNvPr id="218" name="Line 104"/>
          <p:cNvSpPr>
            <a:spLocks noChangeShapeType="1"/>
          </p:cNvSpPr>
          <p:nvPr/>
        </p:nvSpPr>
        <p:spPr bwMode="auto">
          <a:xfrm flipV="1">
            <a:off x="4465870" y="1986740"/>
            <a:ext cx="803486" cy="319434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9" name="Rectangle 105"/>
          <p:cNvSpPr>
            <a:spLocks noChangeArrowheads="1"/>
          </p:cNvSpPr>
          <p:nvPr/>
        </p:nvSpPr>
        <p:spPr bwMode="auto">
          <a:xfrm>
            <a:off x="4610217" y="1778245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N35</a:t>
            </a:r>
            <a:endParaRPr lang="en-US" altLang="x-none" sz="1400" dirty="0"/>
          </a:p>
        </p:txBody>
      </p:sp>
      <p:sp>
        <p:nvSpPr>
          <p:cNvPr id="220" name="Line 196"/>
          <p:cNvSpPr>
            <a:spLocks noChangeShapeType="1"/>
          </p:cNvSpPr>
          <p:nvPr/>
        </p:nvSpPr>
        <p:spPr bwMode="auto">
          <a:xfrm>
            <a:off x="4863234" y="2040179"/>
            <a:ext cx="45720" cy="16459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1" name="Rectangle 105"/>
          <p:cNvSpPr>
            <a:spLocks noChangeArrowheads="1"/>
          </p:cNvSpPr>
          <p:nvPr/>
        </p:nvSpPr>
        <p:spPr bwMode="auto">
          <a:xfrm>
            <a:off x="6417054" y="1799351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N36</a:t>
            </a:r>
            <a:endParaRPr lang="en-US" altLang="x-none" sz="1400" dirty="0"/>
          </a:p>
        </p:txBody>
      </p:sp>
      <p:sp>
        <p:nvSpPr>
          <p:cNvPr id="222" name="Line 196"/>
          <p:cNvSpPr>
            <a:spLocks noChangeShapeType="1"/>
          </p:cNvSpPr>
          <p:nvPr/>
        </p:nvSpPr>
        <p:spPr bwMode="auto">
          <a:xfrm flipH="1">
            <a:off x="6407414" y="2035358"/>
            <a:ext cx="45720" cy="16459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3" name="Line 104"/>
          <p:cNvSpPr>
            <a:spLocks noChangeShapeType="1"/>
          </p:cNvSpPr>
          <p:nvPr/>
        </p:nvSpPr>
        <p:spPr bwMode="auto">
          <a:xfrm flipH="1" flipV="1">
            <a:off x="6042169" y="1977059"/>
            <a:ext cx="810956" cy="302959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4" name="Line 104"/>
          <p:cNvSpPr>
            <a:spLocks noChangeShapeType="1"/>
          </p:cNvSpPr>
          <p:nvPr/>
        </p:nvSpPr>
        <p:spPr bwMode="auto">
          <a:xfrm flipH="1">
            <a:off x="6568898" y="4264967"/>
            <a:ext cx="355930" cy="345168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5" name="Rectangle 105"/>
          <p:cNvSpPr>
            <a:spLocks noChangeArrowheads="1"/>
          </p:cNvSpPr>
          <p:nvPr/>
        </p:nvSpPr>
        <p:spPr bwMode="auto">
          <a:xfrm>
            <a:off x="6829265" y="4447444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N7</a:t>
            </a:r>
            <a:endParaRPr lang="en-US" altLang="x-none" sz="1400" dirty="0"/>
          </a:p>
        </p:txBody>
      </p:sp>
      <p:sp>
        <p:nvSpPr>
          <p:cNvPr id="226" name="Rectangle 124"/>
          <p:cNvSpPr>
            <a:spLocks noChangeArrowheads="1"/>
          </p:cNvSpPr>
          <p:nvPr/>
        </p:nvSpPr>
        <p:spPr bwMode="auto">
          <a:xfrm>
            <a:off x="6604236" y="4125766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227" name="Rectangle 125"/>
          <p:cNvSpPr>
            <a:spLocks noChangeArrowheads="1"/>
          </p:cNvSpPr>
          <p:nvPr/>
        </p:nvSpPr>
        <p:spPr bwMode="auto">
          <a:xfrm>
            <a:off x="6588205" y="4259117"/>
            <a:ext cx="3206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900" b="1" dirty="0">
                <a:solidFill>
                  <a:srgbClr val="000000"/>
                </a:solidFill>
              </a:rPr>
              <a:t> </a:t>
            </a:r>
            <a:endParaRPr lang="en-US" altLang="x-none" sz="1800" dirty="0"/>
          </a:p>
        </p:txBody>
      </p:sp>
      <p:sp>
        <p:nvSpPr>
          <p:cNvPr id="228" name="Line 129"/>
          <p:cNvSpPr>
            <a:spLocks noChangeShapeType="1"/>
          </p:cNvSpPr>
          <p:nvPr/>
        </p:nvSpPr>
        <p:spPr bwMode="auto">
          <a:xfrm flipH="1" flipV="1">
            <a:off x="6093900" y="4093136"/>
            <a:ext cx="42749" cy="1824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9" name="Line 88"/>
          <p:cNvSpPr>
            <a:spLocks noChangeShapeType="1"/>
          </p:cNvSpPr>
          <p:nvPr/>
        </p:nvSpPr>
        <p:spPr bwMode="auto">
          <a:xfrm flipH="1" flipV="1">
            <a:off x="6358694" y="4945315"/>
            <a:ext cx="878382" cy="407970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0" name="Line 93"/>
          <p:cNvSpPr>
            <a:spLocks noChangeShapeType="1"/>
          </p:cNvSpPr>
          <p:nvPr/>
        </p:nvSpPr>
        <p:spPr bwMode="auto">
          <a:xfrm flipH="1">
            <a:off x="6802836" y="5099006"/>
            <a:ext cx="55174" cy="159837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1" name="Rectangle 128"/>
          <p:cNvSpPr>
            <a:spLocks noChangeArrowheads="1"/>
          </p:cNvSpPr>
          <p:nvPr/>
        </p:nvSpPr>
        <p:spPr bwMode="auto">
          <a:xfrm>
            <a:off x="6812059" y="4868344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N4</a:t>
            </a:r>
            <a:endParaRPr lang="en-US" altLang="x-none" sz="1400" dirty="0"/>
          </a:p>
        </p:txBody>
      </p:sp>
      <p:sp>
        <p:nvSpPr>
          <p:cNvPr id="232" name="Rectangle 86"/>
          <p:cNvSpPr>
            <a:spLocks noChangeArrowheads="1"/>
          </p:cNvSpPr>
          <p:nvPr/>
        </p:nvSpPr>
        <p:spPr bwMode="auto">
          <a:xfrm>
            <a:off x="4997420" y="4498661"/>
            <a:ext cx="660227" cy="452108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233" name="Rectangle 87"/>
          <p:cNvSpPr>
            <a:spLocks noChangeArrowheads="1"/>
          </p:cNvSpPr>
          <p:nvPr/>
        </p:nvSpPr>
        <p:spPr bwMode="auto">
          <a:xfrm>
            <a:off x="5085983" y="4615226"/>
            <a:ext cx="48731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I-SMF</a:t>
            </a:r>
            <a:endParaRPr lang="en-US" altLang="x-none" sz="1400" dirty="0"/>
          </a:p>
        </p:txBody>
      </p:sp>
      <p:sp>
        <p:nvSpPr>
          <p:cNvPr id="234" name="Line 104"/>
          <p:cNvSpPr>
            <a:spLocks noChangeShapeType="1"/>
          </p:cNvSpPr>
          <p:nvPr/>
        </p:nvSpPr>
        <p:spPr bwMode="auto">
          <a:xfrm flipH="1" flipV="1">
            <a:off x="4603628" y="4639532"/>
            <a:ext cx="390226" cy="84113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" name="Line 129"/>
          <p:cNvSpPr>
            <a:spLocks noChangeShapeType="1"/>
          </p:cNvSpPr>
          <p:nvPr/>
        </p:nvSpPr>
        <p:spPr bwMode="auto">
          <a:xfrm flipV="1">
            <a:off x="4783055" y="4593100"/>
            <a:ext cx="46059" cy="18991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36" name="Rectangle 105"/>
          <p:cNvSpPr>
            <a:spLocks noChangeArrowheads="1"/>
          </p:cNvSpPr>
          <p:nvPr/>
        </p:nvSpPr>
        <p:spPr bwMode="auto">
          <a:xfrm>
            <a:off x="4634476" y="4803933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N11</a:t>
            </a:r>
            <a:endParaRPr lang="en-US" altLang="x-none" sz="1400" dirty="0"/>
          </a:p>
        </p:txBody>
      </p:sp>
      <p:sp>
        <p:nvSpPr>
          <p:cNvPr id="237" name="Rectangle 128"/>
          <p:cNvSpPr>
            <a:spLocks noChangeArrowheads="1"/>
          </p:cNvSpPr>
          <p:nvPr/>
        </p:nvSpPr>
        <p:spPr bwMode="auto">
          <a:xfrm>
            <a:off x="5925688" y="3862866"/>
            <a:ext cx="3364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N15</a:t>
            </a:r>
            <a:endParaRPr lang="en-US" altLang="x-none" sz="1400" dirty="0"/>
          </a:p>
        </p:txBody>
      </p:sp>
      <p:sp>
        <p:nvSpPr>
          <p:cNvPr id="238" name="Line 195"/>
          <p:cNvSpPr>
            <a:spLocks noChangeShapeType="1"/>
          </p:cNvSpPr>
          <p:nvPr/>
        </p:nvSpPr>
        <p:spPr bwMode="auto">
          <a:xfrm flipV="1">
            <a:off x="4595313" y="4072913"/>
            <a:ext cx="1986050" cy="44665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39" name="Line 196"/>
          <p:cNvSpPr>
            <a:spLocks noChangeShapeType="1"/>
          </p:cNvSpPr>
          <p:nvPr/>
        </p:nvSpPr>
        <p:spPr bwMode="auto">
          <a:xfrm>
            <a:off x="6669114" y="4372050"/>
            <a:ext cx="126327" cy="1406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0" name="Rectangle 28"/>
          <p:cNvSpPr>
            <a:spLocks noChangeArrowheads="1"/>
          </p:cNvSpPr>
          <p:nvPr/>
        </p:nvSpPr>
        <p:spPr bwMode="auto">
          <a:xfrm>
            <a:off x="5155046" y="5193388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N38</a:t>
            </a:r>
            <a:endParaRPr lang="en-US" altLang="x-none" sz="1400" dirty="0"/>
          </a:p>
        </p:txBody>
      </p:sp>
      <p:sp>
        <p:nvSpPr>
          <p:cNvPr id="241" name="Freeform 30"/>
          <p:cNvSpPr>
            <a:spLocks/>
          </p:cNvSpPr>
          <p:nvPr/>
        </p:nvSpPr>
        <p:spPr bwMode="auto">
          <a:xfrm>
            <a:off x="5156626" y="4949296"/>
            <a:ext cx="336550" cy="155575"/>
          </a:xfrm>
          <a:custGeom>
            <a:avLst/>
            <a:gdLst>
              <a:gd name="T0" fmla="*/ 2147477398 w 212"/>
              <a:gd name="T1" fmla="*/ 0 h 98"/>
              <a:gd name="T2" fmla="*/ 2147477398 w 212"/>
              <a:gd name="T3" fmla="*/ 2147477347 h 98"/>
              <a:gd name="T4" fmla="*/ 0 w 212"/>
              <a:gd name="T5" fmla="*/ 2147477347 h 98"/>
              <a:gd name="T6" fmla="*/ 0 w 212"/>
              <a:gd name="T7" fmla="*/ 0 h 98"/>
              <a:gd name="T8" fmla="*/ 0 60000 65536"/>
              <a:gd name="T9" fmla="*/ 0 60000 65536"/>
              <a:gd name="T10" fmla="*/ 0 60000 65536"/>
              <a:gd name="T11" fmla="*/ 0 60000 65536"/>
              <a:gd name="T12" fmla="*/ 0 w 212"/>
              <a:gd name="T13" fmla="*/ 0 h 98"/>
              <a:gd name="T14" fmla="*/ 212 w 212"/>
              <a:gd name="T15" fmla="*/ 98 h 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2" h="98">
                <a:moveTo>
                  <a:pt x="212" y="0"/>
                </a:moveTo>
                <a:lnTo>
                  <a:pt x="212" y="98"/>
                </a:lnTo>
                <a:lnTo>
                  <a:pt x="0" y="98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2" name="Line 196"/>
          <p:cNvSpPr>
            <a:spLocks noChangeShapeType="1"/>
          </p:cNvSpPr>
          <p:nvPr/>
        </p:nvSpPr>
        <p:spPr bwMode="auto">
          <a:xfrm>
            <a:off x="5325662" y="5030603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3" name="Rectangle 86"/>
          <p:cNvSpPr>
            <a:spLocks noChangeArrowheads="1"/>
          </p:cNvSpPr>
          <p:nvPr/>
        </p:nvSpPr>
        <p:spPr bwMode="auto">
          <a:xfrm>
            <a:off x="5912035" y="4498661"/>
            <a:ext cx="660227" cy="452108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244" name="Rectangle 87"/>
          <p:cNvSpPr>
            <a:spLocks noChangeArrowheads="1"/>
          </p:cNvSpPr>
          <p:nvPr/>
        </p:nvSpPr>
        <p:spPr bwMode="auto">
          <a:xfrm>
            <a:off x="6055100" y="4622464"/>
            <a:ext cx="37830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SMF</a:t>
            </a:r>
            <a:endParaRPr lang="en-US" altLang="x-none" sz="1400" dirty="0"/>
          </a:p>
        </p:txBody>
      </p:sp>
      <p:sp>
        <p:nvSpPr>
          <p:cNvPr id="245" name="Line 104"/>
          <p:cNvSpPr>
            <a:spLocks noChangeShapeType="1"/>
          </p:cNvSpPr>
          <p:nvPr/>
        </p:nvSpPr>
        <p:spPr bwMode="auto">
          <a:xfrm flipH="1" flipV="1">
            <a:off x="5664873" y="4746557"/>
            <a:ext cx="244999" cy="0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6" name="Rectangle 202"/>
          <p:cNvSpPr>
            <a:spLocks noChangeArrowheads="1"/>
          </p:cNvSpPr>
          <p:nvPr/>
        </p:nvSpPr>
        <p:spPr bwMode="auto">
          <a:xfrm>
            <a:off x="5587498" y="4982483"/>
            <a:ext cx="42800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N16a</a:t>
            </a:r>
            <a:endParaRPr lang="en-US" altLang="x-none" sz="1400" dirty="0"/>
          </a:p>
        </p:txBody>
      </p:sp>
      <p:sp>
        <p:nvSpPr>
          <p:cNvPr id="247" name="Line 203"/>
          <p:cNvSpPr>
            <a:spLocks noChangeShapeType="1"/>
          </p:cNvSpPr>
          <p:nvPr/>
        </p:nvSpPr>
        <p:spPr bwMode="auto">
          <a:xfrm flipH="1">
            <a:off x="5781467" y="4662129"/>
            <a:ext cx="0" cy="1828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8" name="Rectangular Callout 247"/>
          <p:cNvSpPr/>
          <p:nvPr/>
        </p:nvSpPr>
        <p:spPr>
          <a:xfrm>
            <a:off x="8462645" y="2927203"/>
            <a:ext cx="2992813" cy="1062540"/>
          </a:xfrm>
          <a:prstGeom prst="wedgeRectCallout">
            <a:avLst>
              <a:gd name="adj1" fmla="val -54132"/>
              <a:gd name="adj2" fmla="val 71820"/>
            </a:avLst>
          </a:prstGeom>
          <a:solidFill>
            <a:srgbClr val="BCE8A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indent="-182880" algn="l"/>
            <a:r>
              <a:rPr lang="en-US" sz="1600" dirty="0">
                <a:solidFill>
                  <a:schemeClr val="tx1"/>
                </a:solidFill>
              </a:rPr>
              <a:t>1) AF </a:t>
            </a:r>
            <a:r>
              <a:rPr lang="en-US" sz="1600" dirty="0" smtClean="0">
                <a:solidFill>
                  <a:schemeClr val="tx1"/>
                </a:solidFill>
              </a:rPr>
              <a:t>(e.g., MPS for Data Transport Service server</a:t>
            </a:r>
            <a:r>
              <a:rPr lang="en-US" sz="1600" dirty="0">
                <a:solidFill>
                  <a:schemeClr val="tx1"/>
                </a:solidFill>
              </a:rPr>
              <a:t>) </a:t>
            </a:r>
            <a:r>
              <a:rPr lang="en-US" sz="1600" dirty="0" smtClean="0">
                <a:solidFill>
                  <a:schemeClr val="tx1"/>
                </a:solidFill>
              </a:rPr>
              <a:t>sends authorization request and </a:t>
            </a:r>
            <a:r>
              <a:rPr lang="en-US" sz="1600" dirty="0">
                <a:solidFill>
                  <a:schemeClr val="tx1"/>
                </a:solidFill>
              </a:rPr>
              <a:t>invocation request to </a:t>
            </a:r>
            <a:r>
              <a:rPr lang="en-US" sz="1600" dirty="0" err="1" smtClean="0">
                <a:solidFill>
                  <a:schemeClr val="tx1"/>
                </a:solidFill>
              </a:rPr>
              <a:t>vPCF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553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0070C0"/>
                </a:solidFill>
              </a:rPr>
              <a:t>Goal</a:t>
            </a:r>
          </a:p>
          <a:p>
            <a:pPr lvl="1"/>
            <a:r>
              <a:rPr lang="en-US" dirty="0"/>
              <a:t>V-PCF must learn if the roaming UE has an MPS subscription</a:t>
            </a:r>
          </a:p>
          <a:p>
            <a:r>
              <a:rPr lang="en-US" dirty="0">
                <a:solidFill>
                  <a:srgbClr val="0070C0"/>
                </a:solidFill>
              </a:rPr>
              <a:t>Existing/design principles</a:t>
            </a:r>
          </a:p>
          <a:p>
            <a:pPr lvl="1">
              <a:buClr>
                <a:srgbClr val="00AEEF"/>
              </a:buClr>
            </a:pPr>
            <a:r>
              <a:rPr lang="en-US" dirty="0"/>
              <a:t>V-AMF receives the MPS priority indication from UDM over N8</a:t>
            </a:r>
          </a:p>
          <a:p>
            <a:pPr lvl="1">
              <a:buClr>
                <a:srgbClr val="00AEEF"/>
              </a:buClr>
            </a:pPr>
            <a:r>
              <a:rPr lang="en-US" dirty="0"/>
              <a:t>No change desired over the roaming interfaces (N8, N10, N24), </a:t>
            </a:r>
            <a:r>
              <a:rPr lang="en-US" dirty="0" smtClean="0"/>
              <a:t>because </a:t>
            </a:r>
            <a:r>
              <a:rPr lang="en-US" dirty="0"/>
              <a:t>IP-NNI agreements are complex to change.</a:t>
            </a:r>
          </a:p>
          <a:p>
            <a:r>
              <a:rPr lang="en-US" dirty="0">
                <a:solidFill>
                  <a:srgbClr val="0070C0"/>
                </a:solidFill>
              </a:rPr>
              <a:t>Solution</a:t>
            </a:r>
          </a:p>
          <a:p>
            <a:pPr lvl="1">
              <a:buClr>
                <a:srgbClr val="00AEEF"/>
              </a:buClr>
            </a:pPr>
            <a:r>
              <a:rPr lang="en-US" dirty="0"/>
              <a:t>V-AMF passes an MPS priority indicator to V-SMF(s) and the V-SMF(s) passes it to the V-PCF(s). </a:t>
            </a:r>
          </a:p>
          <a:p>
            <a:pPr lvl="2">
              <a:buClr>
                <a:srgbClr val="00AEEF"/>
              </a:buClr>
            </a:pPr>
            <a:r>
              <a:rPr lang="en-US" dirty="0"/>
              <a:t>MPS priority indicator indicates </a:t>
            </a:r>
            <a:r>
              <a:rPr lang="en-US" dirty="0" smtClean="0"/>
              <a:t>whether the </a:t>
            </a:r>
            <a:r>
              <a:rPr lang="en-US" dirty="0"/>
              <a:t>UE has an MPS subscription, or not. </a:t>
            </a:r>
          </a:p>
          <a:p>
            <a:pPr lvl="1">
              <a:buClr>
                <a:srgbClr val="00AEEF"/>
              </a:buClr>
            </a:pPr>
            <a:r>
              <a:rPr lang="en-US" dirty="0" smtClean="0"/>
              <a:t>V-PCF store </a:t>
            </a:r>
            <a:r>
              <a:rPr lang="en-US" dirty="0"/>
              <a:t>the MPS priority </a:t>
            </a:r>
            <a:r>
              <a:rPr lang="en-US" dirty="0" smtClean="0"/>
              <a:t>indication such </a:t>
            </a:r>
            <a:r>
              <a:rPr lang="en-US" dirty="0"/>
              <a:t>that V-PCF can later use it to authorize dynamic AF initiated MPS requests (e.g., MPS for Data Transport Service</a:t>
            </a:r>
            <a:r>
              <a:rPr lang="en-US" dirty="0" smtClean="0"/>
              <a:t>).</a:t>
            </a:r>
          </a:p>
          <a:p>
            <a:pPr lvl="1">
              <a:buClr>
                <a:srgbClr val="00AEEF"/>
              </a:buClr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426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PCF Authorization 5GC LBO Roaming - Solution</a:t>
            </a:r>
            <a:endParaRPr lang="en-US" sz="4000" dirty="0"/>
          </a:p>
        </p:txBody>
      </p:sp>
      <p:grpSp>
        <p:nvGrpSpPr>
          <p:cNvPr id="249" name="Group 248"/>
          <p:cNvGrpSpPr/>
          <p:nvPr/>
        </p:nvGrpSpPr>
        <p:grpSpPr>
          <a:xfrm>
            <a:off x="9265043" y="5324730"/>
            <a:ext cx="1350835" cy="1013922"/>
            <a:chOff x="7878580" y="4640259"/>
            <a:chExt cx="1636711" cy="1366679"/>
          </a:xfrm>
        </p:grpSpPr>
        <p:sp>
          <p:nvSpPr>
            <p:cNvPr id="250" name="Oval 181"/>
            <p:cNvSpPr>
              <a:spLocks noChangeArrowheads="1"/>
            </p:cNvSpPr>
            <p:nvPr/>
          </p:nvSpPr>
          <p:spPr bwMode="auto">
            <a:xfrm>
              <a:off x="8718544" y="4672130"/>
              <a:ext cx="513513" cy="41433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251" name="Oval 182"/>
            <p:cNvSpPr>
              <a:spLocks noChangeArrowheads="1"/>
            </p:cNvSpPr>
            <p:nvPr/>
          </p:nvSpPr>
          <p:spPr bwMode="auto">
            <a:xfrm>
              <a:off x="8863771" y="4809819"/>
              <a:ext cx="651520" cy="5558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252" name="Oval 183"/>
            <p:cNvSpPr>
              <a:spLocks noChangeArrowheads="1"/>
            </p:cNvSpPr>
            <p:nvPr/>
          </p:nvSpPr>
          <p:spPr bwMode="auto">
            <a:xfrm>
              <a:off x="8945612" y="5191009"/>
              <a:ext cx="549620" cy="53162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253" name="Oval 184"/>
            <p:cNvSpPr>
              <a:spLocks noChangeArrowheads="1"/>
            </p:cNvSpPr>
            <p:nvPr/>
          </p:nvSpPr>
          <p:spPr bwMode="auto">
            <a:xfrm>
              <a:off x="8310943" y="5505907"/>
              <a:ext cx="662753" cy="50103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254" name="Oval 185"/>
            <p:cNvSpPr>
              <a:spLocks noChangeArrowheads="1"/>
            </p:cNvSpPr>
            <p:nvPr/>
          </p:nvSpPr>
          <p:spPr bwMode="auto">
            <a:xfrm>
              <a:off x="8111957" y="5386068"/>
              <a:ext cx="548015" cy="40158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255" name="Oval 186"/>
            <p:cNvSpPr>
              <a:spLocks noChangeArrowheads="1"/>
            </p:cNvSpPr>
            <p:nvPr/>
          </p:nvSpPr>
          <p:spPr bwMode="auto">
            <a:xfrm>
              <a:off x="7949076" y="4907985"/>
              <a:ext cx="651520" cy="5558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256" name="Oval 187"/>
            <p:cNvSpPr>
              <a:spLocks noChangeArrowheads="1"/>
            </p:cNvSpPr>
            <p:nvPr/>
          </p:nvSpPr>
          <p:spPr bwMode="auto">
            <a:xfrm>
              <a:off x="8599793" y="5415390"/>
              <a:ext cx="651520" cy="5558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257" name="Oval 188"/>
            <p:cNvSpPr>
              <a:spLocks noChangeArrowheads="1"/>
            </p:cNvSpPr>
            <p:nvPr/>
          </p:nvSpPr>
          <p:spPr bwMode="auto">
            <a:xfrm>
              <a:off x="8227496" y="4640259"/>
              <a:ext cx="653124" cy="5558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/>
            </a:p>
          </p:txBody>
        </p:sp>
        <p:sp>
          <p:nvSpPr>
            <p:cNvPr id="258" name="Oval 189"/>
            <p:cNvSpPr>
              <a:spLocks noChangeArrowheads="1"/>
            </p:cNvSpPr>
            <p:nvPr/>
          </p:nvSpPr>
          <p:spPr bwMode="auto">
            <a:xfrm>
              <a:off x="8246353" y="4745452"/>
              <a:ext cx="1152997" cy="9553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x-none" sz="1600" dirty="0"/>
                <a:t>Data 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x-none" sz="1600" dirty="0"/>
                <a:t>Network</a:t>
              </a:r>
              <a:endParaRPr lang="x-none" altLang="x-none" sz="1600" dirty="0"/>
            </a:p>
          </p:txBody>
        </p:sp>
        <p:sp>
          <p:nvSpPr>
            <p:cNvPr id="259" name="Rectangle 170"/>
            <p:cNvSpPr>
              <a:spLocks noChangeArrowheads="1"/>
            </p:cNvSpPr>
            <p:nvPr/>
          </p:nvSpPr>
          <p:spPr bwMode="auto">
            <a:xfrm>
              <a:off x="7878580" y="4767277"/>
              <a:ext cx="47625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41388"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41388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41388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41388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41388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41388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41388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41388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41388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x-none" sz="1500" dirty="0">
                  <a:solidFill>
                    <a:srgbClr val="000000"/>
                  </a:solidFill>
                  <a:latin typeface="Times New Roman" charset="0"/>
                </a:rPr>
                <a:t> </a:t>
              </a:r>
              <a:endParaRPr lang="en-US" altLang="x-none" sz="1800" dirty="0"/>
            </a:p>
          </p:txBody>
        </p:sp>
      </p:grpSp>
      <p:grpSp>
        <p:nvGrpSpPr>
          <p:cNvPr id="260" name="Group 76"/>
          <p:cNvGrpSpPr>
            <a:grpSpLocks/>
          </p:cNvGrpSpPr>
          <p:nvPr/>
        </p:nvGrpSpPr>
        <p:grpSpPr bwMode="auto">
          <a:xfrm>
            <a:off x="2231972" y="5419093"/>
            <a:ext cx="476250" cy="347663"/>
            <a:chOff x="256" y="2869"/>
            <a:chExt cx="300" cy="219"/>
          </a:xfrm>
        </p:grpSpPr>
        <p:sp>
          <p:nvSpPr>
            <p:cNvPr id="261" name="Rectangle 77"/>
            <p:cNvSpPr>
              <a:spLocks noChangeArrowheads="1"/>
            </p:cNvSpPr>
            <p:nvPr/>
          </p:nvSpPr>
          <p:spPr bwMode="auto">
            <a:xfrm>
              <a:off x="256" y="2869"/>
              <a:ext cx="300" cy="2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x-none" altLang="x-none" sz="3200"/>
            </a:p>
          </p:txBody>
        </p:sp>
        <p:sp>
          <p:nvSpPr>
            <p:cNvPr id="262" name="Rectangle 78"/>
            <p:cNvSpPr>
              <a:spLocks noChangeArrowheads="1"/>
            </p:cNvSpPr>
            <p:nvPr/>
          </p:nvSpPr>
          <p:spPr bwMode="auto">
            <a:xfrm>
              <a:off x="256" y="2869"/>
              <a:ext cx="300" cy="219"/>
            </a:xfrm>
            <a:prstGeom prst="rect">
              <a:avLst/>
            </a:prstGeom>
            <a:noFill/>
            <a:ln w="2857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x-none" altLang="x-none" sz="3200"/>
            </a:p>
          </p:txBody>
        </p:sp>
      </p:grpSp>
      <p:sp>
        <p:nvSpPr>
          <p:cNvPr id="263" name="Rectangle 79"/>
          <p:cNvSpPr>
            <a:spLocks noChangeArrowheads="1"/>
          </p:cNvSpPr>
          <p:nvPr/>
        </p:nvSpPr>
        <p:spPr bwMode="auto">
          <a:xfrm>
            <a:off x="2368497" y="5490531"/>
            <a:ext cx="204788" cy="174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264" name="Rectangle 80"/>
          <p:cNvSpPr>
            <a:spLocks noChangeArrowheads="1"/>
          </p:cNvSpPr>
          <p:nvPr/>
        </p:nvSpPr>
        <p:spPr bwMode="auto">
          <a:xfrm>
            <a:off x="2349447" y="5498468"/>
            <a:ext cx="247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>
                <a:solidFill>
                  <a:srgbClr val="000000"/>
                </a:solidFill>
              </a:rPr>
              <a:t>UE</a:t>
            </a:r>
            <a:endParaRPr lang="en-US" altLang="x-none" sz="1400"/>
          </a:p>
        </p:txBody>
      </p:sp>
      <p:sp>
        <p:nvSpPr>
          <p:cNvPr id="265" name="Rectangle 81"/>
          <p:cNvSpPr>
            <a:spLocks noChangeArrowheads="1"/>
          </p:cNvSpPr>
          <p:nvPr/>
        </p:nvSpPr>
        <p:spPr bwMode="auto">
          <a:xfrm>
            <a:off x="2617735" y="5457193"/>
            <a:ext cx="57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8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400"/>
          </a:p>
        </p:txBody>
      </p:sp>
      <p:sp>
        <p:nvSpPr>
          <p:cNvPr id="266" name="Rectangle 82"/>
          <p:cNvSpPr>
            <a:spLocks noChangeArrowheads="1"/>
          </p:cNvSpPr>
          <p:nvPr/>
        </p:nvSpPr>
        <p:spPr bwMode="auto">
          <a:xfrm>
            <a:off x="2608210" y="5565143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>
                <a:solidFill>
                  <a:srgbClr val="000000"/>
                </a:solidFill>
              </a:rPr>
              <a:t> </a:t>
            </a:r>
            <a:endParaRPr lang="en-US" altLang="x-none" sz="1400"/>
          </a:p>
        </p:txBody>
      </p:sp>
      <p:sp>
        <p:nvSpPr>
          <p:cNvPr id="267" name="Line 83"/>
          <p:cNvSpPr>
            <a:spLocks noChangeShapeType="1"/>
          </p:cNvSpPr>
          <p:nvPr/>
        </p:nvSpPr>
        <p:spPr bwMode="auto">
          <a:xfrm flipH="1">
            <a:off x="2938410" y="5457193"/>
            <a:ext cx="4763" cy="246063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8" name="Rectangle 122"/>
          <p:cNvSpPr>
            <a:spLocks noChangeArrowheads="1"/>
          </p:cNvSpPr>
          <p:nvPr/>
        </p:nvSpPr>
        <p:spPr bwMode="auto">
          <a:xfrm>
            <a:off x="2693151" y="5071431"/>
            <a:ext cx="57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80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400"/>
          </a:p>
        </p:txBody>
      </p:sp>
      <p:sp>
        <p:nvSpPr>
          <p:cNvPr id="269" name="Rectangle 123"/>
          <p:cNvSpPr>
            <a:spLocks noChangeArrowheads="1"/>
          </p:cNvSpPr>
          <p:nvPr/>
        </p:nvSpPr>
        <p:spPr bwMode="auto">
          <a:xfrm>
            <a:off x="2739231" y="4965332"/>
            <a:ext cx="6668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>
                <a:solidFill>
                  <a:srgbClr val="000000"/>
                </a:solidFill>
              </a:rPr>
              <a:t>LTE-Uu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>
                <a:solidFill>
                  <a:srgbClr val="000000"/>
                </a:solidFill>
              </a:rPr>
              <a:t>NR</a:t>
            </a:r>
            <a:endParaRPr lang="en-US" altLang="x-none" sz="1400"/>
          </a:p>
        </p:txBody>
      </p:sp>
      <p:grpSp>
        <p:nvGrpSpPr>
          <p:cNvPr id="270" name="Group 180"/>
          <p:cNvGrpSpPr>
            <a:grpSpLocks/>
          </p:cNvGrpSpPr>
          <p:nvPr/>
        </p:nvGrpSpPr>
        <p:grpSpPr bwMode="auto">
          <a:xfrm>
            <a:off x="3094475" y="5117468"/>
            <a:ext cx="1819275" cy="1587500"/>
            <a:chOff x="2979" y="2791"/>
            <a:chExt cx="1952" cy="1072"/>
          </a:xfrm>
        </p:grpSpPr>
        <p:sp>
          <p:nvSpPr>
            <p:cNvPr id="271" name="Oval 181"/>
            <p:cNvSpPr>
              <a:spLocks noChangeArrowheads="1"/>
            </p:cNvSpPr>
            <p:nvPr/>
          </p:nvSpPr>
          <p:spPr bwMode="auto">
            <a:xfrm>
              <a:off x="3938" y="2816"/>
              <a:ext cx="640" cy="3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72" name="Oval 182"/>
            <p:cNvSpPr>
              <a:spLocks noChangeArrowheads="1"/>
            </p:cNvSpPr>
            <p:nvPr/>
          </p:nvSpPr>
          <p:spPr bwMode="auto">
            <a:xfrm>
              <a:off x="4119" y="2924"/>
              <a:ext cx="812" cy="4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73" name="Oval 183"/>
            <p:cNvSpPr>
              <a:spLocks noChangeArrowheads="1"/>
            </p:cNvSpPr>
            <p:nvPr/>
          </p:nvSpPr>
          <p:spPr bwMode="auto">
            <a:xfrm>
              <a:off x="4221" y="3223"/>
              <a:ext cx="685" cy="41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74" name="Oval 184"/>
            <p:cNvSpPr>
              <a:spLocks noChangeArrowheads="1"/>
            </p:cNvSpPr>
            <p:nvPr/>
          </p:nvSpPr>
          <p:spPr bwMode="auto">
            <a:xfrm>
              <a:off x="3430" y="3470"/>
              <a:ext cx="826" cy="39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75" name="Oval 185"/>
            <p:cNvSpPr>
              <a:spLocks noChangeArrowheads="1"/>
            </p:cNvSpPr>
            <p:nvPr/>
          </p:nvSpPr>
          <p:spPr bwMode="auto">
            <a:xfrm>
              <a:off x="3182" y="3376"/>
              <a:ext cx="683" cy="31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76" name="Oval 186"/>
            <p:cNvSpPr>
              <a:spLocks noChangeArrowheads="1"/>
            </p:cNvSpPr>
            <p:nvPr/>
          </p:nvSpPr>
          <p:spPr bwMode="auto">
            <a:xfrm>
              <a:off x="2979" y="3001"/>
              <a:ext cx="812" cy="4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77" name="Oval 187"/>
            <p:cNvSpPr>
              <a:spLocks noChangeArrowheads="1"/>
            </p:cNvSpPr>
            <p:nvPr/>
          </p:nvSpPr>
          <p:spPr bwMode="auto">
            <a:xfrm>
              <a:off x="3790" y="3399"/>
              <a:ext cx="812" cy="4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78" name="Oval 188"/>
            <p:cNvSpPr>
              <a:spLocks noChangeArrowheads="1"/>
            </p:cNvSpPr>
            <p:nvPr/>
          </p:nvSpPr>
          <p:spPr bwMode="auto">
            <a:xfrm>
              <a:off x="3326" y="2791"/>
              <a:ext cx="814" cy="4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7"/>
                </a:srgb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x-none" altLang="x-none" smtClean="0"/>
            </a:p>
          </p:txBody>
        </p:sp>
        <p:sp>
          <p:nvSpPr>
            <p:cNvPr id="279" name="Oval 189"/>
            <p:cNvSpPr>
              <a:spLocks noChangeArrowheads="1"/>
            </p:cNvSpPr>
            <p:nvPr/>
          </p:nvSpPr>
          <p:spPr bwMode="auto">
            <a:xfrm>
              <a:off x="3288" y="2915"/>
              <a:ext cx="1437" cy="8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>
                <a:spcBef>
                  <a:spcPct val="25000"/>
                </a:spcBef>
                <a:buClr>
                  <a:srgbClr val="FF0000"/>
                </a:buClr>
                <a:buFont typeface="Wingdings 2" charset="2"/>
                <a:buChar char="®"/>
                <a:defRPr sz="2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5000"/>
                </a:spcBef>
                <a:buClr>
                  <a:srgbClr val="FF0000"/>
                </a:buClr>
                <a:buChar char="•"/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5000"/>
                </a:spcBef>
                <a:buClr>
                  <a:srgbClr val="FF0000"/>
                </a:buClr>
                <a:buChar char="–"/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5000"/>
                </a:spcBef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5000"/>
                </a:spcBef>
                <a:spcAft>
                  <a:spcPct val="0"/>
                </a:spcAft>
                <a:buClr>
                  <a:srgbClr val="FF0000"/>
                </a:buClr>
                <a:buChar char="»"/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x-none" altLang="x-none" sz="3200"/>
            </a:p>
          </p:txBody>
        </p:sp>
      </p:grpSp>
      <p:sp>
        <p:nvSpPr>
          <p:cNvPr id="280" name="Text Box 191"/>
          <p:cNvSpPr txBox="1">
            <a:spLocks noChangeArrowheads="1"/>
          </p:cNvSpPr>
          <p:nvPr/>
        </p:nvSpPr>
        <p:spPr bwMode="auto">
          <a:xfrm>
            <a:off x="3558783" y="5273827"/>
            <a:ext cx="534080" cy="52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 defTabSz="993775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3775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3775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3775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3775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eNB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gNB</a:t>
            </a:r>
          </a:p>
        </p:txBody>
      </p:sp>
      <p:sp>
        <p:nvSpPr>
          <p:cNvPr id="281" name="Text Box 193"/>
          <p:cNvSpPr txBox="1">
            <a:spLocks noChangeArrowheads="1"/>
          </p:cNvSpPr>
          <p:nvPr/>
        </p:nvSpPr>
        <p:spPr bwMode="auto">
          <a:xfrm>
            <a:off x="3858820" y="6097819"/>
            <a:ext cx="534080" cy="52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 defTabSz="993775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3775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3775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3775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3775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93775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eNB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gNB</a:t>
            </a:r>
          </a:p>
        </p:txBody>
      </p:sp>
      <p:sp>
        <p:nvSpPr>
          <p:cNvPr id="282" name="Line 194"/>
          <p:cNvSpPr>
            <a:spLocks noChangeShapeType="1"/>
          </p:cNvSpPr>
          <p:nvPr/>
        </p:nvSpPr>
        <p:spPr bwMode="auto">
          <a:xfrm>
            <a:off x="3948060" y="5800470"/>
            <a:ext cx="0" cy="29260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83" name="Line 195"/>
          <p:cNvSpPr>
            <a:spLocks noChangeShapeType="1"/>
          </p:cNvSpPr>
          <p:nvPr/>
        </p:nvSpPr>
        <p:spPr bwMode="auto">
          <a:xfrm>
            <a:off x="3848047" y="5965382"/>
            <a:ext cx="24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84" name="Text Box 196"/>
          <p:cNvSpPr txBox="1">
            <a:spLocks noChangeArrowheads="1"/>
          </p:cNvSpPr>
          <p:nvPr/>
        </p:nvSpPr>
        <p:spPr bwMode="auto">
          <a:xfrm>
            <a:off x="4075348" y="5790757"/>
            <a:ext cx="404237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/>
              <a:t>Xn</a:t>
            </a:r>
          </a:p>
        </p:txBody>
      </p:sp>
      <p:sp>
        <p:nvSpPr>
          <p:cNvPr id="285" name="Text Box 197"/>
          <p:cNvSpPr txBox="1">
            <a:spLocks noChangeArrowheads="1"/>
          </p:cNvSpPr>
          <p:nvPr/>
        </p:nvSpPr>
        <p:spPr bwMode="auto">
          <a:xfrm>
            <a:off x="4154566" y="5393693"/>
            <a:ext cx="764913" cy="27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200"/>
              <a:t>5G-RAN</a:t>
            </a:r>
          </a:p>
        </p:txBody>
      </p:sp>
      <p:sp>
        <p:nvSpPr>
          <p:cNvPr id="286" name="Line 198"/>
          <p:cNvSpPr>
            <a:spLocks noChangeShapeType="1"/>
          </p:cNvSpPr>
          <p:nvPr/>
        </p:nvSpPr>
        <p:spPr bwMode="auto">
          <a:xfrm>
            <a:off x="2728694" y="5592131"/>
            <a:ext cx="828675" cy="1588"/>
          </a:xfrm>
          <a:prstGeom prst="lin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7" name="Freeform 202"/>
          <p:cNvSpPr>
            <a:spLocks/>
          </p:cNvSpPr>
          <p:nvPr/>
        </p:nvSpPr>
        <p:spPr bwMode="auto">
          <a:xfrm>
            <a:off x="3825179" y="4743833"/>
            <a:ext cx="811391" cy="534987"/>
          </a:xfrm>
          <a:custGeom>
            <a:avLst/>
            <a:gdLst>
              <a:gd name="T0" fmla="*/ 0 w 576"/>
              <a:gd name="T1" fmla="*/ 2147483646 h 458"/>
              <a:gd name="T2" fmla="*/ 0 w 576"/>
              <a:gd name="T3" fmla="*/ 0 h 458"/>
              <a:gd name="T4" fmla="*/ 1707547761 w 576"/>
              <a:gd name="T5" fmla="*/ 0 h 458"/>
              <a:gd name="T6" fmla="*/ 0 60000 65536"/>
              <a:gd name="T7" fmla="*/ 0 60000 65536"/>
              <a:gd name="T8" fmla="*/ 0 60000 65536"/>
              <a:gd name="T9" fmla="*/ 0 w 576"/>
              <a:gd name="T10" fmla="*/ 0 h 458"/>
              <a:gd name="T11" fmla="*/ 576 w 576"/>
              <a:gd name="T12" fmla="*/ 458 h 45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6" h="458">
                <a:moveTo>
                  <a:pt x="0" y="458"/>
                </a:moveTo>
                <a:lnTo>
                  <a:pt x="0" y="0"/>
                </a:lnTo>
                <a:lnTo>
                  <a:pt x="576" y="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8" name="Rectangle 246"/>
          <p:cNvSpPr>
            <a:spLocks noChangeArrowheads="1"/>
          </p:cNvSpPr>
          <p:nvPr/>
        </p:nvSpPr>
        <p:spPr bwMode="auto">
          <a:xfrm>
            <a:off x="3571822" y="5267945"/>
            <a:ext cx="519113" cy="53829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89" name="Rectangle 247"/>
          <p:cNvSpPr>
            <a:spLocks noChangeArrowheads="1"/>
          </p:cNvSpPr>
          <p:nvPr/>
        </p:nvSpPr>
        <p:spPr bwMode="auto">
          <a:xfrm>
            <a:off x="3860747" y="6104917"/>
            <a:ext cx="532153" cy="51149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90" name="Rectangle 102"/>
          <p:cNvSpPr>
            <a:spLocks noChangeArrowheads="1"/>
          </p:cNvSpPr>
          <p:nvPr/>
        </p:nvSpPr>
        <p:spPr bwMode="auto">
          <a:xfrm>
            <a:off x="7307290" y="3988094"/>
            <a:ext cx="677689" cy="417513"/>
          </a:xfrm>
          <a:prstGeom prst="rect">
            <a:avLst/>
          </a:prstGeom>
          <a:solidFill>
            <a:srgbClr val="FFF1B8"/>
          </a:solidFill>
          <a:ln w="28575" cap="rnd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spcBef>
                <a:spcPct val="0"/>
              </a:spcBef>
            </a:pPr>
            <a:endParaRPr lang="x-none" altLang="x-none" sz="3200">
              <a:latin typeface="Arial" charset="0"/>
            </a:endParaRPr>
          </a:p>
        </p:txBody>
      </p:sp>
      <p:sp>
        <p:nvSpPr>
          <p:cNvPr id="291" name="Rectangle 103"/>
          <p:cNvSpPr>
            <a:spLocks noChangeArrowheads="1"/>
          </p:cNvSpPr>
          <p:nvPr/>
        </p:nvSpPr>
        <p:spPr bwMode="auto">
          <a:xfrm>
            <a:off x="7393374" y="4085943"/>
            <a:ext cx="5287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 smtClean="0">
                <a:solidFill>
                  <a:srgbClr val="000000"/>
                </a:solidFill>
              </a:rPr>
              <a:t>V-PCF</a:t>
            </a:r>
            <a:endParaRPr lang="en-US" altLang="x-none" sz="1400" dirty="0"/>
          </a:p>
        </p:txBody>
      </p:sp>
      <p:sp>
        <p:nvSpPr>
          <p:cNvPr id="292" name="Oval 189"/>
          <p:cNvSpPr>
            <a:spLocks noChangeArrowheads="1"/>
          </p:cNvSpPr>
          <p:nvPr/>
        </p:nvSpPr>
        <p:spPr bwMode="auto">
          <a:xfrm>
            <a:off x="9129417" y="4614501"/>
            <a:ext cx="728966" cy="539989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293" name="Line 112"/>
          <p:cNvSpPr>
            <a:spLocks noChangeShapeType="1"/>
          </p:cNvSpPr>
          <p:nvPr/>
        </p:nvSpPr>
        <p:spPr bwMode="auto">
          <a:xfrm>
            <a:off x="7984979" y="4233157"/>
            <a:ext cx="1324139" cy="614148"/>
          </a:xfrm>
          <a:prstGeom prst="line">
            <a:avLst/>
          </a:prstGeom>
          <a:noFill/>
          <a:ln w="7938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4" name="Line 117"/>
          <p:cNvSpPr>
            <a:spLocks noChangeShapeType="1"/>
          </p:cNvSpPr>
          <p:nvPr/>
        </p:nvSpPr>
        <p:spPr bwMode="auto">
          <a:xfrm flipV="1">
            <a:off x="8580729" y="5018521"/>
            <a:ext cx="716840" cy="504827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5" name="Rectangle 118"/>
          <p:cNvSpPr>
            <a:spLocks noChangeArrowheads="1"/>
          </p:cNvSpPr>
          <p:nvPr/>
        </p:nvSpPr>
        <p:spPr bwMode="auto">
          <a:xfrm>
            <a:off x="8779050" y="5443901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N6</a:t>
            </a:r>
            <a:endParaRPr lang="en-US" altLang="x-none" sz="1400" dirty="0"/>
          </a:p>
        </p:txBody>
      </p:sp>
      <p:sp>
        <p:nvSpPr>
          <p:cNvPr id="296" name="Rectangle 119"/>
          <p:cNvSpPr>
            <a:spLocks noChangeArrowheads="1"/>
          </p:cNvSpPr>
          <p:nvPr/>
        </p:nvSpPr>
        <p:spPr bwMode="auto">
          <a:xfrm>
            <a:off x="8658588" y="5137994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297" name="Rectangle 120"/>
          <p:cNvSpPr>
            <a:spLocks noChangeArrowheads="1"/>
          </p:cNvSpPr>
          <p:nvPr/>
        </p:nvSpPr>
        <p:spPr bwMode="auto">
          <a:xfrm>
            <a:off x="8648114" y="5269758"/>
            <a:ext cx="3206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900" b="1" dirty="0">
                <a:solidFill>
                  <a:srgbClr val="000000"/>
                </a:solidFill>
              </a:rPr>
              <a:t> </a:t>
            </a:r>
            <a:endParaRPr lang="en-US" altLang="x-none" sz="1800" dirty="0"/>
          </a:p>
        </p:txBody>
      </p:sp>
      <p:sp>
        <p:nvSpPr>
          <p:cNvPr id="298" name="Line 122"/>
          <p:cNvSpPr>
            <a:spLocks noChangeShapeType="1"/>
          </p:cNvSpPr>
          <p:nvPr/>
        </p:nvSpPr>
        <p:spPr bwMode="auto">
          <a:xfrm>
            <a:off x="8795657" y="5271624"/>
            <a:ext cx="91193" cy="137987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9" name="Rectangle 169"/>
          <p:cNvSpPr>
            <a:spLocks noChangeArrowheads="1"/>
          </p:cNvSpPr>
          <p:nvPr/>
        </p:nvSpPr>
        <p:spPr bwMode="auto">
          <a:xfrm>
            <a:off x="8539243" y="4209666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N5</a:t>
            </a:r>
            <a:endParaRPr lang="en-US" altLang="x-none" sz="1400" dirty="0"/>
          </a:p>
        </p:txBody>
      </p:sp>
      <p:sp>
        <p:nvSpPr>
          <p:cNvPr id="300" name="Rectangle 170"/>
          <p:cNvSpPr>
            <a:spLocks noChangeArrowheads="1"/>
          </p:cNvSpPr>
          <p:nvPr/>
        </p:nvSpPr>
        <p:spPr bwMode="auto">
          <a:xfrm>
            <a:off x="8810988" y="4583434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301" name="Line 171"/>
          <p:cNvSpPr>
            <a:spLocks noChangeShapeType="1"/>
          </p:cNvSpPr>
          <p:nvPr/>
        </p:nvSpPr>
        <p:spPr bwMode="auto">
          <a:xfrm flipV="1">
            <a:off x="8576137" y="5742823"/>
            <a:ext cx="747174" cy="70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2" name="Line 172"/>
          <p:cNvSpPr>
            <a:spLocks noChangeShapeType="1"/>
          </p:cNvSpPr>
          <p:nvPr/>
        </p:nvSpPr>
        <p:spPr bwMode="auto">
          <a:xfrm>
            <a:off x="8915539" y="5677133"/>
            <a:ext cx="0" cy="16494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3" name="Rectangle 12"/>
          <p:cNvSpPr>
            <a:spLocks noChangeArrowheads="1"/>
          </p:cNvSpPr>
          <p:nvPr/>
        </p:nvSpPr>
        <p:spPr bwMode="auto">
          <a:xfrm>
            <a:off x="9312684" y="4682071"/>
            <a:ext cx="447389" cy="404813"/>
          </a:xfrm>
          <a:prstGeom prst="rect">
            <a:avLst/>
          </a:prstGeom>
          <a:solidFill>
            <a:srgbClr val="FFF1B8"/>
          </a:solidFill>
          <a:ln w="28575" cap="rnd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spcBef>
                <a:spcPct val="0"/>
              </a:spcBef>
            </a:pPr>
            <a:endParaRPr lang="x-none" altLang="x-none" sz="3200">
              <a:latin typeface="Arial" charset="0"/>
            </a:endParaRPr>
          </a:p>
        </p:txBody>
      </p:sp>
      <p:sp>
        <p:nvSpPr>
          <p:cNvPr id="304" name="Rectangle 13"/>
          <p:cNvSpPr>
            <a:spLocks noChangeArrowheads="1"/>
          </p:cNvSpPr>
          <p:nvPr/>
        </p:nvSpPr>
        <p:spPr bwMode="auto">
          <a:xfrm>
            <a:off x="9427065" y="4777337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AF</a:t>
            </a:r>
            <a:endParaRPr lang="en-US" altLang="x-none" sz="1400" dirty="0"/>
          </a:p>
        </p:txBody>
      </p:sp>
      <p:sp>
        <p:nvSpPr>
          <p:cNvPr id="305" name="Rectangle 28"/>
          <p:cNvSpPr>
            <a:spLocks noChangeArrowheads="1"/>
          </p:cNvSpPr>
          <p:nvPr/>
        </p:nvSpPr>
        <p:spPr bwMode="auto">
          <a:xfrm>
            <a:off x="4851636" y="5242955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N14</a:t>
            </a:r>
            <a:endParaRPr lang="en-US" altLang="x-none" sz="1400" dirty="0"/>
          </a:p>
        </p:txBody>
      </p:sp>
      <p:sp>
        <p:nvSpPr>
          <p:cNvPr id="306" name="Freeform 30"/>
          <p:cNvSpPr>
            <a:spLocks/>
          </p:cNvSpPr>
          <p:nvPr/>
        </p:nvSpPr>
        <p:spPr bwMode="auto">
          <a:xfrm>
            <a:off x="4846605" y="4999724"/>
            <a:ext cx="336550" cy="155575"/>
          </a:xfrm>
          <a:custGeom>
            <a:avLst/>
            <a:gdLst>
              <a:gd name="T0" fmla="*/ 2147477398 w 212"/>
              <a:gd name="T1" fmla="*/ 0 h 98"/>
              <a:gd name="T2" fmla="*/ 2147477398 w 212"/>
              <a:gd name="T3" fmla="*/ 2147477347 h 98"/>
              <a:gd name="T4" fmla="*/ 0 w 212"/>
              <a:gd name="T5" fmla="*/ 2147477347 h 98"/>
              <a:gd name="T6" fmla="*/ 0 w 212"/>
              <a:gd name="T7" fmla="*/ 0 h 98"/>
              <a:gd name="T8" fmla="*/ 0 60000 65536"/>
              <a:gd name="T9" fmla="*/ 0 60000 65536"/>
              <a:gd name="T10" fmla="*/ 0 60000 65536"/>
              <a:gd name="T11" fmla="*/ 0 60000 65536"/>
              <a:gd name="T12" fmla="*/ 0 w 212"/>
              <a:gd name="T13" fmla="*/ 0 h 98"/>
              <a:gd name="T14" fmla="*/ 212 w 212"/>
              <a:gd name="T15" fmla="*/ 98 h 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2" h="98">
                <a:moveTo>
                  <a:pt x="212" y="0"/>
                </a:moveTo>
                <a:lnTo>
                  <a:pt x="212" y="98"/>
                </a:lnTo>
                <a:lnTo>
                  <a:pt x="0" y="98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7" name="Rectangle 86"/>
          <p:cNvSpPr>
            <a:spLocks noChangeArrowheads="1"/>
          </p:cNvSpPr>
          <p:nvPr/>
        </p:nvSpPr>
        <p:spPr bwMode="auto">
          <a:xfrm>
            <a:off x="4652713" y="4553798"/>
            <a:ext cx="653942" cy="449445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308" name="Rectangle 87"/>
          <p:cNvSpPr>
            <a:spLocks noChangeArrowheads="1"/>
          </p:cNvSpPr>
          <p:nvPr/>
        </p:nvSpPr>
        <p:spPr bwMode="auto">
          <a:xfrm>
            <a:off x="4794472" y="4650817"/>
            <a:ext cx="3783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AMF</a:t>
            </a:r>
            <a:endParaRPr lang="en-US" altLang="x-none" sz="1400" dirty="0"/>
          </a:p>
        </p:txBody>
      </p:sp>
      <p:sp>
        <p:nvSpPr>
          <p:cNvPr id="309" name="Rectangle 96"/>
          <p:cNvSpPr>
            <a:spLocks noChangeArrowheads="1"/>
          </p:cNvSpPr>
          <p:nvPr/>
        </p:nvSpPr>
        <p:spPr bwMode="auto">
          <a:xfrm>
            <a:off x="7961453" y="5399273"/>
            <a:ext cx="617757" cy="442913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310" name="Rectangle 97"/>
          <p:cNvSpPr>
            <a:spLocks noChangeArrowheads="1"/>
          </p:cNvSpPr>
          <p:nvPr/>
        </p:nvSpPr>
        <p:spPr bwMode="auto">
          <a:xfrm>
            <a:off x="8091998" y="5488793"/>
            <a:ext cx="35907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UPF</a:t>
            </a:r>
          </a:p>
        </p:txBody>
      </p:sp>
      <p:sp>
        <p:nvSpPr>
          <p:cNvPr id="311" name="Rectangle 127"/>
          <p:cNvSpPr>
            <a:spLocks noChangeArrowheads="1"/>
          </p:cNvSpPr>
          <p:nvPr/>
        </p:nvSpPr>
        <p:spPr bwMode="auto">
          <a:xfrm>
            <a:off x="5299009" y="5620780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312" name="Rectangle 128"/>
          <p:cNvSpPr>
            <a:spLocks noChangeArrowheads="1"/>
          </p:cNvSpPr>
          <p:nvPr/>
        </p:nvSpPr>
        <p:spPr bwMode="auto">
          <a:xfrm>
            <a:off x="5220042" y="5743335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N3</a:t>
            </a:r>
            <a:endParaRPr lang="en-US" altLang="x-none" sz="1400" dirty="0"/>
          </a:p>
        </p:txBody>
      </p:sp>
      <p:sp>
        <p:nvSpPr>
          <p:cNvPr id="313" name="Line 195"/>
          <p:cNvSpPr>
            <a:spLocks noChangeShapeType="1"/>
          </p:cNvSpPr>
          <p:nvPr/>
        </p:nvSpPr>
        <p:spPr bwMode="auto">
          <a:xfrm>
            <a:off x="4109789" y="5635067"/>
            <a:ext cx="383502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4" name="Rectangle 202"/>
          <p:cNvSpPr>
            <a:spLocks noChangeArrowheads="1"/>
          </p:cNvSpPr>
          <p:nvPr/>
        </p:nvSpPr>
        <p:spPr bwMode="auto">
          <a:xfrm>
            <a:off x="4115501" y="4470636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N2</a:t>
            </a:r>
            <a:endParaRPr lang="en-US" altLang="x-none" sz="1400" dirty="0"/>
          </a:p>
        </p:txBody>
      </p:sp>
      <p:sp>
        <p:nvSpPr>
          <p:cNvPr id="315" name="Line 203"/>
          <p:cNvSpPr>
            <a:spLocks noChangeShapeType="1"/>
          </p:cNvSpPr>
          <p:nvPr/>
        </p:nvSpPr>
        <p:spPr bwMode="auto">
          <a:xfrm>
            <a:off x="4233613" y="4690505"/>
            <a:ext cx="0" cy="160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6" name="Line 196"/>
          <p:cNvSpPr>
            <a:spLocks noChangeShapeType="1"/>
          </p:cNvSpPr>
          <p:nvPr/>
        </p:nvSpPr>
        <p:spPr bwMode="auto">
          <a:xfrm>
            <a:off x="5015641" y="5081031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7" name="Line 198"/>
          <p:cNvSpPr>
            <a:spLocks noChangeShapeType="1"/>
          </p:cNvSpPr>
          <p:nvPr/>
        </p:nvSpPr>
        <p:spPr bwMode="auto">
          <a:xfrm flipV="1">
            <a:off x="8509418" y="4429615"/>
            <a:ext cx="89460" cy="1622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8" name="Freeform 30"/>
          <p:cNvSpPr>
            <a:spLocks/>
          </p:cNvSpPr>
          <p:nvPr/>
        </p:nvSpPr>
        <p:spPr bwMode="auto">
          <a:xfrm>
            <a:off x="8101620" y="5857126"/>
            <a:ext cx="336550" cy="155575"/>
          </a:xfrm>
          <a:custGeom>
            <a:avLst/>
            <a:gdLst>
              <a:gd name="T0" fmla="*/ 2147477398 w 212"/>
              <a:gd name="T1" fmla="*/ 0 h 98"/>
              <a:gd name="T2" fmla="*/ 2147477398 w 212"/>
              <a:gd name="T3" fmla="*/ 2147477347 h 98"/>
              <a:gd name="T4" fmla="*/ 0 w 212"/>
              <a:gd name="T5" fmla="*/ 2147477347 h 98"/>
              <a:gd name="T6" fmla="*/ 0 w 212"/>
              <a:gd name="T7" fmla="*/ 0 h 98"/>
              <a:gd name="T8" fmla="*/ 0 60000 65536"/>
              <a:gd name="T9" fmla="*/ 0 60000 65536"/>
              <a:gd name="T10" fmla="*/ 0 60000 65536"/>
              <a:gd name="T11" fmla="*/ 0 60000 65536"/>
              <a:gd name="T12" fmla="*/ 0 w 212"/>
              <a:gd name="T13" fmla="*/ 0 h 98"/>
              <a:gd name="T14" fmla="*/ 212 w 212"/>
              <a:gd name="T15" fmla="*/ 98 h 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2" h="98">
                <a:moveTo>
                  <a:pt x="212" y="0"/>
                </a:moveTo>
                <a:lnTo>
                  <a:pt x="212" y="98"/>
                </a:lnTo>
                <a:lnTo>
                  <a:pt x="0" y="98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9" name="Line 196"/>
          <p:cNvSpPr>
            <a:spLocks noChangeShapeType="1"/>
          </p:cNvSpPr>
          <p:nvPr/>
        </p:nvSpPr>
        <p:spPr bwMode="auto">
          <a:xfrm>
            <a:off x="8270656" y="5943146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20" name="Rectangle 28"/>
          <p:cNvSpPr>
            <a:spLocks noChangeArrowheads="1"/>
          </p:cNvSpPr>
          <p:nvPr/>
        </p:nvSpPr>
        <p:spPr bwMode="auto">
          <a:xfrm>
            <a:off x="8151313" y="6117394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N9</a:t>
            </a:r>
            <a:endParaRPr lang="en-US" altLang="x-none" sz="1400" dirty="0"/>
          </a:p>
        </p:txBody>
      </p:sp>
      <p:sp>
        <p:nvSpPr>
          <p:cNvPr id="321" name="Line 203"/>
          <p:cNvSpPr>
            <a:spLocks noChangeShapeType="1"/>
          </p:cNvSpPr>
          <p:nvPr/>
        </p:nvSpPr>
        <p:spPr bwMode="auto">
          <a:xfrm>
            <a:off x="5318010" y="5566567"/>
            <a:ext cx="0" cy="160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22" name="Rectangle 11"/>
          <p:cNvSpPr>
            <a:spLocks noChangeArrowheads="1"/>
          </p:cNvSpPr>
          <p:nvPr/>
        </p:nvSpPr>
        <p:spPr bwMode="auto">
          <a:xfrm flipH="1">
            <a:off x="4470594" y="3365456"/>
            <a:ext cx="4191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600" dirty="0">
                <a:solidFill>
                  <a:srgbClr val="FF0000"/>
                </a:solidFill>
              </a:rPr>
              <a:t>N8</a:t>
            </a:r>
          </a:p>
        </p:txBody>
      </p:sp>
      <p:sp>
        <p:nvSpPr>
          <p:cNvPr id="323" name="Line 14"/>
          <p:cNvSpPr>
            <a:spLocks noChangeShapeType="1"/>
          </p:cNvSpPr>
          <p:nvPr/>
        </p:nvSpPr>
        <p:spPr bwMode="auto">
          <a:xfrm flipV="1">
            <a:off x="4986261" y="2846938"/>
            <a:ext cx="0" cy="1706859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4" name="Rectangle 100"/>
          <p:cNvSpPr>
            <a:spLocks noChangeArrowheads="1"/>
          </p:cNvSpPr>
          <p:nvPr/>
        </p:nvSpPr>
        <p:spPr bwMode="auto">
          <a:xfrm>
            <a:off x="2841182" y="3478167"/>
            <a:ext cx="62837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HPLMN</a:t>
            </a:r>
            <a:endParaRPr lang="en-US" altLang="x-none" sz="1400" dirty="0"/>
          </a:p>
        </p:txBody>
      </p:sp>
      <p:sp>
        <p:nvSpPr>
          <p:cNvPr id="325" name="Rectangle 101"/>
          <p:cNvSpPr>
            <a:spLocks noChangeArrowheads="1"/>
          </p:cNvSpPr>
          <p:nvPr/>
        </p:nvSpPr>
        <p:spPr bwMode="auto">
          <a:xfrm>
            <a:off x="2849165" y="3959180"/>
            <a:ext cx="6187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VPLMN</a:t>
            </a:r>
            <a:endParaRPr lang="en-US" altLang="x-none" sz="1400" dirty="0"/>
          </a:p>
        </p:txBody>
      </p:sp>
      <p:sp>
        <p:nvSpPr>
          <p:cNvPr id="326" name="Line 208"/>
          <p:cNvSpPr>
            <a:spLocks noChangeShapeType="1"/>
          </p:cNvSpPr>
          <p:nvPr/>
        </p:nvSpPr>
        <p:spPr bwMode="auto">
          <a:xfrm>
            <a:off x="2594982" y="3824242"/>
            <a:ext cx="7608986" cy="0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cxnSp>
        <p:nvCxnSpPr>
          <p:cNvPr id="327" name="Straight Connector 213"/>
          <p:cNvCxnSpPr>
            <a:cxnSpLocks noChangeShapeType="1"/>
          </p:cNvCxnSpPr>
          <p:nvPr/>
        </p:nvCxnSpPr>
        <p:spPr bwMode="auto">
          <a:xfrm>
            <a:off x="4885423" y="3480518"/>
            <a:ext cx="20786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8" name="Line 14"/>
          <p:cNvSpPr>
            <a:spLocks noChangeShapeType="1"/>
          </p:cNvSpPr>
          <p:nvPr/>
        </p:nvSpPr>
        <p:spPr bwMode="auto">
          <a:xfrm flipH="1" flipV="1">
            <a:off x="5220041" y="2846937"/>
            <a:ext cx="1617783" cy="1803496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29" name="Line 14"/>
          <p:cNvSpPr>
            <a:spLocks noChangeShapeType="1"/>
          </p:cNvSpPr>
          <p:nvPr/>
        </p:nvSpPr>
        <p:spPr bwMode="auto">
          <a:xfrm flipV="1">
            <a:off x="7651090" y="2846938"/>
            <a:ext cx="0" cy="1137721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0" name="Rectangle 11"/>
          <p:cNvSpPr>
            <a:spLocks noChangeArrowheads="1"/>
          </p:cNvSpPr>
          <p:nvPr/>
        </p:nvSpPr>
        <p:spPr bwMode="auto">
          <a:xfrm flipH="1">
            <a:off x="5737011" y="3932882"/>
            <a:ext cx="4191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600" dirty="0">
                <a:solidFill>
                  <a:srgbClr val="FF0000"/>
                </a:solidFill>
              </a:rPr>
              <a:t>N10</a:t>
            </a:r>
          </a:p>
        </p:txBody>
      </p:sp>
      <p:cxnSp>
        <p:nvCxnSpPr>
          <p:cNvPr id="331" name="Straight Connector 213"/>
          <p:cNvCxnSpPr>
            <a:cxnSpLocks noChangeShapeType="1"/>
          </p:cNvCxnSpPr>
          <p:nvPr/>
        </p:nvCxnSpPr>
        <p:spPr bwMode="auto">
          <a:xfrm flipV="1">
            <a:off x="6178868" y="3957158"/>
            <a:ext cx="158994" cy="10116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2" name="Rectangle 131"/>
          <p:cNvSpPr>
            <a:spLocks noChangeArrowheads="1"/>
          </p:cNvSpPr>
          <p:nvPr/>
        </p:nvSpPr>
        <p:spPr bwMode="auto">
          <a:xfrm>
            <a:off x="7140032" y="3416006"/>
            <a:ext cx="37510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600" dirty="0">
                <a:solidFill>
                  <a:srgbClr val="FF0000"/>
                </a:solidFill>
              </a:rPr>
              <a:t>N24</a:t>
            </a:r>
          </a:p>
        </p:txBody>
      </p:sp>
      <p:cxnSp>
        <p:nvCxnSpPr>
          <p:cNvPr id="333" name="Straight Connector 213"/>
          <p:cNvCxnSpPr>
            <a:cxnSpLocks noChangeShapeType="1"/>
          </p:cNvCxnSpPr>
          <p:nvPr/>
        </p:nvCxnSpPr>
        <p:spPr bwMode="auto">
          <a:xfrm>
            <a:off x="7548967" y="3541531"/>
            <a:ext cx="20786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4" name="Rectangle 12"/>
          <p:cNvSpPr>
            <a:spLocks noChangeArrowheads="1"/>
          </p:cNvSpPr>
          <p:nvPr/>
        </p:nvSpPr>
        <p:spPr bwMode="auto">
          <a:xfrm>
            <a:off x="4699272" y="2440538"/>
            <a:ext cx="754063" cy="406400"/>
          </a:xfrm>
          <a:prstGeom prst="rect">
            <a:avLst/>
          </a:prstGeom>
          <a:noFill/>
          <a:ln w="2857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335" name="Rectangle 13"/>
          <p:cNvSpPr>
            <a:spLocks noChangeArrowheads="1"/>
          </p:cNvSpPr>
          <p:nvPr/>
        </p:nvSpPr>
        <p:spPr bwMode="auto">
          <a:xfrm>
            <a:off x="4875093" y="2513510"/>
            <a:ext cx="40876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UDM</a:t>
            </a:r>
            <a:endParaRPr lang="en-US" altLang="x-none" sz="1400" dirty="0"/>
          </a:p>
        </p:txBody>
      </p:sp>
      <p:sp>
        <p:nvSpPr>
          <p:cNvPr id="336" name="Rectangle 122"/>
          <p:cNvSpPr>
            <a:spLocks noChangeArrowheads="1"/>
          </p:cNvSpPr>
          <p:nvPr/>
        </p:nvSpPr>
        <p:spPr bwMode="auto">
          <a:xfrm>
            <a:off x="7298650" y="2429425"/>
            <a:ext cx="731057" cy="417513"/>
          </a:xfrm>
          <a:prstGeom prst="rect">
            <a:avLst/>
          </a:prstGeom>
          <a:noFill/>
          <a:ln w="2857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x-none" altLang="x-none" sz="3200">
              <a:latin typeface="Arial" charset="0"/>
            </a:endParaRPr>
          </a:p>
        </p:txBody>
      </p:sp>
      <p:sp>
        <p:nvSpPr>
          <p:cNvPr id="337" name="Rectangle 123"/>
          <p:cNvSpPr>
            <a:spLocks noChangeArrowheads="1"/>
          </p:cNvSpPr>
          <p:nvPr/>
        </p:nvSpPr>
        <p:spPr bwMode="auto">
          <a:xfrm>
            <a:off x="7390064" y="2513510"/>
            <a:ext cx="54822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 smtClean="0">
                <a:solidFill>
                  <a:srgbClr val="000000"/>
                </a:solidFill>
              </a:rPr>
              <a:t>H-PCF</a:t>
            </a:r>
            <a:endParaRPr lang="en-US" altLang="x-none" sz="1400" dirty="0"/>
          </a:p>
        </p:txBody>
      </p:sp>
      <p:sp>
        <p:nvSpPr>
          <p:cNvPr id="338" name="Rectangle 12"/>
          <p:cNvSpPr>
            <a:spLocks noChangeArrowheads="1"/>
          </p:cNvSpPr>
          <p:nvPr/>
        </p:nvSpPr>
        <p:spPr bwMode="auto">
          <a:xfrm>
            <a:off x="5993113" y="1889266"/>
            <a:ext cx="754063" cy="406400"/>
          </a:xfrm>
          <a:prstGeom prst="rect">
            <a:avLst/>
          </a:prstGeom>
          <a:noFill/>
          <a:ln w="2857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x-none" altLang="x-none" sz="3200">
              <a:latin typeface="Arial" charset="0"/>
            </a:endParaRPr>
          </a:p>
        </p:txBody>
      </p:sp>
      <p:sp>
        <p:nvSpPr>
          <p:cNvPr id="339" name="Rectangle 13"/>
          <p:cNvSpPr>
            <a:spLocks noChangeArrowheads="1"/>
          </p:cNvSpPr>
          <p:nvPr/>
        </p:nvSpPr>
        <p:spPr bwMode="auto">
          <a:xfrm>
            <a:off x="6170692" y="1965285"/>
            <a:ext cx="38952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UDR</a:t>
            </a:r>
            <a:endParaRPr lang="en-US" altLang="x-none" sz="1400" dirty="0"/>
          </a:p>
        </p:txBody>
      </p:sp>
      <p:sp>
        <p:nvSpPr>
          <p:cNvPr id="340" name="Line 104"/>
          <p:cNvSpPr>
            <a:spLocks noChangeShapeType="1"/>
          </p:cNvSpPr>
          <p:nvPr/>
        </p:nvSpPr>
        <p:spPr bwMode="auto">
          <a:xfrm flipV="1">
            <a:off x="5180252" y="2129355"/>
            <a:ext cx="803486" cy="319434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1" name="Rectangle 105"/>
          <p:cNvSpPr>
            <a:spLocks noChangeArrowheads="1"/>
          </p:cNvSpPr>
          <p:nvPr/>
        </p:nvSpPr>
        <p:spPr bwMode="auto">
          <a:xfrm>
            <a:off x="5324599" y="1920860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N35</a:t>
            </a:r>
            <a:endParaRPr lang="en-US" altLang="x-none" sz="1400" dirty="0"/>
          </a:p>
        </p:txBody>
      </p:sp>
      <p:sp>
        <p:nvSpPr>
          <p:cNvPr id="342" name="Line 196"/>
          <p:cNvSpPr>
            <a:spLocks noChangeShapeType="1"/>
          </p:cNvSpPr>
          <p:nvPr/>
        </p:nvSpPr>
        <p:spPr bwMode="auto">
          <a:xfrm>
            <a:off x="5577616" y="2182794"/>
            <a:ext cx="45720" cy="16459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43" name="Rectangle 105"/>
          <p:cNvSpPr>
            <a:spLocks noChangeArrowheads="1"/>
          </p:cNvSpPr>
          <p:nvPr/>
        </p:nvSpPr>
        <p:spPr bwMode="auto">
          <a:xfrm>
            <a:off x="7131436" y="1941966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N36</a:t>
            </a:r>
            <a:endParaRPr lang="en-US" altLang="x-none" sz="1400" dirty="0"/>
          </a:p>
        </p:txBody>
      </p:sp>
      <p:sp>
        <p:nvSpPr>
          <p:cNvPr id="344" name="Line 196"/>
          <p:cNvSpPr>
            <a:spLocks noChangeShapeType="1"/>
          </p:cNvSpPr>
          <p:nvPr/>
        </p:nvSpPr>
        <p:spPr bwMode="auto">
          <a:xfrm flipH="1">
            <a:off x="7121796" y="2177973"/>
            <a:ext cx="45720" cy="16459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45" name="Line 104"/>
          <p:cNvSpPr>
            <a:spLocks noChangeShapeType="1"/>
          </p:cNvSpPr>
          <p:nvPr/>
        </p:nvSpPr>
        <p:spPr bwMode="auto">
          <a:xfrm flipH="1" flipV="1">
            <a:off x="6756551" y="2119674"/>
            <a:ext cx="810956" cy="302959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6" name="Line 104"/>
          <p:cNvSpPr>
            <a:spLocks noChangeShapeType="1"/>
          </p:cNvSpPr>
          <p:nvPr/>
        </p:nvSpPr>
        <p:spPr bwMode="auto">
          <a:xfrm flipH="1">
            <a:off x="7283280" y="4407582"/>
            <a:ext cx="355930" cy="345168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7" name="Rectangle 105"/>
          <p:cNvSpPr>
            <a:spLocks noChangeArrowheads="1"/>
          </p:cNvSpPr>
          <p:nvPr/>
        </p:nvSpPr>
        <p:spPr bwMode="auto">
          <a:xfrm>
            <a:off x="7543647" y="4590059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N7</a:t>
            </a:r>
            <a:endParaRPr lang="en-US" altLang="x-none" sz="1400" dirty="0"/>
          </a:p>
        </p:txBody>
      </p:sp>
      <p:sp>
        <p:nvSpPr>
          <p:cNvPr id="348" name="Rectangle 124"/>
          <p:cNvSpPr>
            <a:spLocks noChangeArrowheads="1"/>
          </p:cNvSpPr>
          <p:nvPr/>
        </p:nvSpPr>
        <p:spPr bwMode="auto">
          <a:xfrm>
            <a:off x="7318618" y="4268381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349" name="Rectangle 125"/>
          <p:cNvSpPr>
            <a:spLocks noChangeArrowheads="1"/>
          </p:cNvSpPr>
          <p:nvPr/>
        </p:nvSpPr>
        <p:spPr bwMode="auto">
          <a:xfrm>
            <a:off x="7302587" y="4401732"/>
            <a:ext cx="3206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900" b="1" dirty="0">
                <a:solidFill>
                  <a:srgbClr val="000000"/>
                </a:solidFill>
              </a:rPr>
              <a:t> </a:t>
            </a:r>
            <a:endParaRPr lang="en-US" altLang="x-none" sz="1800" dirty="0"/>
          </a:p>
        </p:txBody>
      </p:sp>
      <p:sp>
        <p:nvSpPr>
          <p:cNvPr id="350" name="Line 129"/>
          <p:cNvSpPr>
            <a:spLocks noChangeShapeType="1"/>
          </p:cNvSpPr>
          <p:nvPr/>
        </p:nvSpPr>
        <p:spPr bwMode="auto">
          <a:xfrm flipH="1" flipV="1">
            <a:off x="6808282" y="4235751"/>
            <a:ext cx="42749" cy="1824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51" name="Line 88"/>
          <p:cNvSpPr>
            <a:spLocks noChangeShapeType="1"/>
          </p:cNvSpPr>
          <p:nvPr/>
        </p:nvSpPr>
        <p:spPr bwMode="auto">
          <a:xfrm flipH="1" flipV="1">
            <a:off x="7073076" y="5087930"/>
            <a:ext cx="878382" cy="407970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2" name="Line 93"/>
          <p:cNvSpPr>
            <a:spLocks noChangeShapeType="1"/>
          </p:cNvSpPr>
          <p:nvPr/>
        </p:nvSpPr>
        <p:spPr bwMode="auto">
          <a:xfrm flipH="1">
            <a:off x="7517218" y="5241621"/>
            <a:ext cx="55174" cy="159837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3" name="Rectangle 128"/>
          <p:cNvSpPr>
            <a:spLocks noChangeArrowheads="1"/>
          </p:cNvSpPr>
          <p:nvPr/>
        </p:nvSpPr>
        <p:spPr bwMode="auto">
          <a:xfrm>
            <a:off x="7526441" y="5010959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N4</a:t>
            </a:r>
            <a:endParaRPr lang="en-US" altLang="x-none" sz="1400" dirty="0"/>
          </a:p>
        </p:txBody>
      </p:sp>
      <p:sp>
        <p:nvSpPr>
          <p:cNvPr id="354" name="Rectangle 86"/>
          <p:cNvSpPr>
            <a:spLocks noChangeArrowheads="1"/>
          </p:cNvSpPr>
          <p:nvPr/>
        </p:nvSpPr>
        <p:spPr bwMode="auto">
          <a:xfrm>
            <a:off x="5711802" y="4641276"/>
            <a:ext cx="660227" cy="452108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355" name="Rectangle 87"/>
          <p:cNvSpPr>
            <a:spLocks noChangeArrowheads="1"/>
          </p:cNvSpPr>
          <p:nvPr/>
        </p:nvSpPr>
        <p:spPr bwMode="auto">
          <a:xfrm>
            <a:off x="5800365" y="4757841"/>
            <a:ext cx="48731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I-SMF</a:t>
            </a:r>
            <a:endParaRPr lang="en-US" altLang="x-none" sz="1400" dirty="0"/>
          </a:p>
        </p:txBody>
      </p:sp>
      <p:sp>
        <p:nvSpPr>
          <p:cNvPr id="356" name="Line 104"/>
          <p:cNvSpPr>
            <a:spLocks noChangeShapeType="1"/>
          </p:cNvSpPr>
          <p:nvPr/>
        </p:nvSpPr>
        <p:spPr bwMode="auto">
          <a:xfrm flipH="1" flipV="1">
            <a:off x="5318010" y="4782147"/>
            <a:ext cx="390226" cy="84113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7" name="Line 129"/>
          <p:cNvSpPr>
            <a:spLocks noChangeShapeType="1"/>
          </p:cNvSpPr>
          <p:nvPr/>
        </p:nvSpPr>
        <p:spPr bwMode="auto">
          <a:xfrm flipV="1">
            <a:off x="5497437" y="4735715"/>
            <a:ext cx="46059" cy="18991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58" name="Rectangle 105"/>
          <p:cNvSpPr>
            <a:spLocks noChangeArrowheads="1"/>
          </p:cNvSpPr>
          <p:nvPr/>
        </p:nvSpPr>
        <p:spPr bwMode="auto">
          <a:xfrm>
            <a:off x="5348858" y="4946548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N11</a:t>
            </a:r>
            <a:endParaRPr lang="en-US" altLang="x-none" sz="1400" dirty="0"/>
          </a:p>
        </p:txBody>
      </p:sp>
      <p:sp>
        <p:nvSpPr>
          <p:cNvPr id="359" name="Rectangle 128"/>
          <p:cNvSpPr>
            <a:spLocks noChangeArrowheads="1"/>
          </p:cNvSpPr>
          <p:nvPr/>
        </p:nvSpPr>
        <p:spPr bwMode="auto">
          <a:xfrm>
            <a:off x="6640070" y="4005481"/>
            <a:ext cx="3364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N15</a:t>
            </a:r>
            <a:endParaRPr lang="en-US" altLang="x-none" sz="1400" dirty="0"/>
          </a:p>
        </p:txBody>
      </p:sp>
      <p:sp>
        <p:nvSpPr>
          <p:cNvPr id="360" name="Line 195"/>
          <p:cNvSpPr>
            <a:spLocks noChangeShapeType="1"/>
          </p:cNvSpPr>
          <p:nvPr/>
        </p:nvSpPr>
        <p:spPr bwMode="auto">
          <a:xfrm flipV="1">
            <a:off x="5309695" y="4215528"/>
            <a:ext cx="1986050" cy="44665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61" name="Line 196"/>
          <p:cNvSpPr>
            <a:spLocks noChangeShapeType="1"/>
          </p:cNvSpPr>
          <p:nvPr/>
        </p:nvSpPr>
        <p:spPr bwMode="auto">
          <a:xfrm>
            <a:off x="7383496" y="4514665"/>
            <a:ext cx="126327" cy="1406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62" name="Rectangle 28"/>
          <p:cNvSpPr>
            <a:spLocks noChangeArrowheads="1"/>
          </p:cNvSpPr>
          <p:nvPr/>
        </p:nvSpPr>
        <p:spPr bwMode="auto">
          <a:xfrm>
            <a:off x="5869428" y="5336003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N38</a:t>
            </a:r>
            <a:endParaRPr lang="en-US" altLang="x-none" sz="1400" dirty="0"/>
          </a:p>
        </p:txBody>
      </p:sp>
      <p:sp>
        <p:nvSpPr>
          <p:cNvPr id="363" name="Freeform 30"/>
          <p:cNvSpPr>
            <a:spLocks/>
          </p:cNvSpPr>
          <p:nvPr/>
        </p:nvSpPr>
        <p:spPr bwMode="auto">
          <a:xfrm>
            <a:off x="5871008" y="5091911"/>
            <a:ext cx="336550" cy="155575"/>
          </a:xfrm>
          <a:custGeom>
            <a:avLst/>
            <a:gdLst>
              <a:gd name="T0" fmla="*/ 2147477398 w 212"/>
              <a:gd name="T1" fmla="*/ 0 h 98"/>
              <a:gd name="T2" fmla="*/ 2147477398 w 212"/>
              <a:gd name="T3" fmla="*/ 2147477347 h 98"/>
              <a:gd name="T4" fmla="*/ 0 w 212"/>
              <a:gd name="T5" fmla="*/ 2147477347 h 98"/>
              <a:gd name="T6" fmla="*/ 0 w 212"/>
              <a:gd name="T7" fmla="*/ 0 h 98"/>
              <a:gd name="T8" fmla="*/ 0 60000 65536"/>
              <a:gd name="T9" fmla="*/ 0 60000 65536"/>
              <a:gd name="T10" fmla="*/ 0 60000 65536"/>
              <a:gd name="T11" fmla="*/ 0 60000 65536"/>
              <a:gd name="T12" fmla="*/ 0 w 212"/>
              <a:gd name="T13" fmla="*/ 0 h 98"/>
              <a:gd name="T14" fmla="*/ 212 w 212"/>
              <a:gd name="T15" fmla="*/ 98 h 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2" h="98">
                <a:moveTo>
                  <a:pt x="212" y="0"/>
                </a:moveTo>
                <a:lnTo>
                  <a:pt x="212" y="98"/>
                </a:lnTo>
                <a:lnTo>
                  <a:pt x="0" y="98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4" name="Line 196"/>
          <p:cNvSpPr>
            <a:spLocks noChangeShapeType="1"/>
          </p:cNvSpPr>
          <p:nvPr/>
        </p:nvSpPr>
        <p:spPr bwMode="auto">
          <a:xfrm>
            <a:off x="6040044" y="5173218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65" name="Rectangle 86"/>
          <p:cNvSpPr>
            <a:spLocks noChangeArrowheads="1"/>
          </p:cNvSpPr>
          <p:nvPr/>
        </p:nvSpPr>
        <p:spPr bwMode="auto">
          <a:xfrm>
            <a:off x="6626417" y="4641276"/>
            <a:ext cx="660227" cy="452108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366" name="Rectangle 87"/>
          <p:cNvSpPr>
            <a:spLocks noChangeArrowheads="1"/>
          </p:cNvSpPr>
          <p:nvPr/>
        </p:nvSpPr>
        <p:spPr bwMode="auto">
          <a:xfrm>
            <a:off x="6769482" y="4765079"/>
            <a:ext cx="37830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SMF</a:t>
            </a:r>
            <a:endParaRPr lang="en-US" altLang="x-none" sz="1400" dirty="0"/>
          </a:p>
        </p:txBody>
      </p:sp>
      <p:sp>
        <p:nvSpPr>
          <p:cNvPr id="367" name="Line 104"/>
          <p:cNvSpPr>
            <a:spLocks noChangeShapeType="1"/>
          </p:cNvSpPr>
          <p:nvPr/>
        </p:nvSpPr>
        <p:spPr bwMode="auto">
          <a:xfrm flipH="1" flipV="1">
            <a:off x="6379255" y="4889172"/>
            <a:ext cx="244999" cy="0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8" name="Rectangle 202"/>
          <p:cNvSpPr>
            <a:spLocks noChangeArrowheads="1"/>
          </p:cNvSpPr>
          <p:nvPr/>
        </p:nvSpPr>
        <p:spPr bwMode="auto">
          <a:xfrm>
            <a:off x="6301880" y="5125098"/>
            <a:ext cx="42800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12813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N16a</a:t>
            </a:r>
            <a:endParaRPr lang="en-US" altLang="x-none" sz="1400" dirty="0"/>
          </a:p>
        </p:txBody>
      </p:sp>
      <p:sp>
        <p:nvSpPr>
          <p:cNvPr id="369" name="Line 203"/>
          <p:cNvSpPr>
            <a:spLocks noChangeShapeType="1"/>
          </p:cNvSpPr>
          <p:nvPr/>
        </p:nvSpPr>
        <p:spPr bwMode="auto">
          <a:xfrm flipH="1">
            <a:off x="6495849" y="4804744"/>
            <a:ext cx="0" cy="1828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70" name="Rectangular Callout 369"/>
          <p:cNvSpPr/>
          <p:nvPr/>
        </p:nvSpPr>
        <p:spPr>
          <a:xfrm>
            <a:off x="142875" y="1399912"/>
            <a:ext cx="4229869" cy="1981415"/>
          </a:xfrm>
          <a:prstGeom prst="wedgeRectCallout">
            <a:avLst>
              <a:gd name="adj1" fmla="val 49826"/>
              <a:gd name="adj2" fmla="val 56705"/>
            </a:avLst>
          </a:prstGeom>
          <a:solidFill>
            <a:srgbClr val="BCE8A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600" b="1" dirty="0" smtClean="0">
                <a:solidFill>
                  <a:schemeClr val="tx1"/>
                </a:solidFill>
              </a:rPr>
              <a:t>Existing: </a:t>
            </a:r>
            <a:r>
              <a:rPr lang="en-US" sz="1600" dirty="0" smtClean="0">
                <a:solidFill>
                  <a:schemeClr val="tx1"/>
                </a:solidFill>
              </a:rPr>
              <a:t>N8 is the only </a:t>
            </a:r>
            <a:r>
              <a:rPr lang="en-US" sz="1600" dirty="0">
                <a:solidFill>
                  <a:schemeClr val="tx1"/>
                </a:solidFill>
              </a:rPr>
              <a:t>roaming interface where </a:t>
            </a:r>
            <a:r>
              <a:rPr lang="en-US" sz="1600" dirty="0" smtClean="0">
                <a:solidFill>
                  <a:schemeClr val="tx1"/>
                </a:solidFill>
              </a:rPr>
              <a:t>the MPS priority indicator </a:t>
            </a:r>
            <a:r>
              <a:rPr lang="en-US" sz="1600" dirty="0">
                <a:solidFill>
                  <a:schemeClr val="tx1"/>
                </a:solidFill>
              </a:rPr>
              <a:t>is passed.</a:t>
            </a:r>
          </a:p>
          <a:p>
            <a:pPr algn="l">
              <a:spcBef>
                <a:spcPts val="600"/>
              </a:spcBef>
            </a:pPr>
            <a:r>
              <a:rPr lang="en-US" sz="1600" b="1" dirty="0" smtClean="0">
                <a:solidFill>
                  <a:schemeClr val="tx1"/>
                </a:solidFill>
              </a:rPr>
              <a:t>Proposal</a:t>
            </a:r>
            <a:r>
              <a:rPr lang="en-US" sz="1600" dirty="0" smtClean="0">
                <a:solidFill>
                  <a:schemeClr val="tx1"/>
                </a:solidFill>
              </a:rPr>
              <a:t>: </a:t>
            </a:r>
            <a:r>
              <a:rPr lang="en-US" sz="1600" dirty="0">
                <a:solidFill>
                  <a:schemeClr val="tx1"/>
                </a:solidFill>
              </a:rPr>
              <a:t>Make use of this </a:t>
            </a:r>
            <a:r>
              <a:rPr lang="en-US" sz="1600" dirty="0" smtClean="0">
                <a:solidFill>
                  <a:schemeClr val="tx1"/>
                </a:solidFill>
              </a:rPr>
              <a:t>indication received at the AMF on N8 to inform </a:t>
            </a:r>
            <a:r>
              <a:rPr lang="en-US" sz="1600" dirty="0" err="1" smtClean="0">
                <a:solidFill>
                  <a:schemeClr val="tx1"/>
                </a:solidFill>
              </a:rPr>
              <a:t>vPCF</a:t>
            </a:r>
            <a:r>
              <a:rPr lang="en-US" sz="1600" dirty="0" smtClean="0">
                <a:solidFill>
                  <a:schemeClr val="tx1"/>
                </a:solidFill>
              </a:rPr>
              <a:t> about MPS subscription. </a:t>
            </a:r>
          </a:p>
          <a:p>
            <a:pPr algn="l">
              <a:spcBef>
                <a:spcPts val="600"/>
              </a:spcBef>
            </a:pPr>
            <a:r>
              <a:rPr lang="en-US" sz="1600" b="1" dirty="0" smtClean="0">
                <a:solidFill>
                  <a:schemeClr val="tx1"/>
                </a:solidFill>
              </a:rPr>
              <a:t>Solution</a:t>
            </a:r>
            <a:r>
              <a:rPr lang="en-US" sz="1600" dirty="0" smtClean="0">
                <a:solidFill>
                  <a:schemeClr val="tx1"/>
                </a:solidFill>
              </a:rPr>
              <a:t>: Use N11 and N7 (and N16a in the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</a:rPr>
              <a:t>case of I-SMF)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71" name="Straight Arrow Connector 370"/>
          <p:cNvCxnSpPr/>
          <p:nvPr/>
        </p:nvCxnSpPr>
        <p:spPr>
          <a:xfrm>
            <a:off x="5306655" y="4689527"/>
            <a:ext cx="456037" cy="7427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Straight Arrow Connector 371"/>
          <p:cNvCxnSpPr/>
          <p:nvPr/>
        </p:nvCxnSpPr>
        <p:spPr>
          <a:xfrm>
            <a:off x="6379255" y="4735715"/>
            <a:ext cx="244999" cy="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Straight Arrow Connector 372"/>
          <p:cNvCxnSpPr/>
          <p:nvPr/>
        </p:nvCxnSpPr>
        <p:spPr>
          <a:xfrm flipV="1">
            <a:off x="7214171" y="4442989"/>
            <a:ext cx="167131" cy="179835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1068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1856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GB" b="1" u="sng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Proposal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Add MPS priority indication to the following service operations: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85967" y="2479126"/>
            <a:ext cx="10467833" cy="38213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86"/>
          <p:cNvSpPr>
            <a:spLocks noChangeArrowheads="1"/>
          </p:cNvSpPr>
          <p:nvPr/>
        </p:nvSpPr>
        <p:spPr bwMode="auto">
          <a:xfrm>
            <a:off x="2043003" y="4607510"/>
            <a:ext cx="653942" cy="449445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6" name="Rectangle 87"/>
          <p:cNvSpPr>
            <a:spLocks noChangeArrowheads="1"/>
          </p:cNvSpPr>
          <p:nvPr/>
        </p:nvSpPr>
        <p:spPr bwMode="auto">
          <a:xfrm>
            <a:off x="2184762" y="4724510"/>
            <a:ext cx="3783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 smtClean="0">
                <a:solidFill>
                  <a:srgbClr val="000000"/>
                </a:solidFill>
              </a:rPr>
              <a:t>AMF</a:t>
            </a:r>
            <a:endParaRPr lang="en-US" altLang="x-none" sz="1400" dirty="0"/>
          </a:p>
        </p:txBody>
      </p:sp>
      <p:sp>
        <p:nvSpPr>
          <p:cNvPr id="7" name="Line 104"/>
          <p:cNvSpPr>
            <a:spLocks noChangeShapeType="1"/>
          </p:cNvSpPr>
          <p:nvPr/>
        </p:nvSpPr>
        <p:spPr bwMode="auto">
          <a:xfrm flipH="1" flipV="1">
            <a:off x="7987657" y="4832231"/>
            <a:ext cx="2331858" cy="0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 type="triangle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" name="Rectangle 124"/>
          <p:cNvSpPr>
            <a:spLocks noChangeArrowheads="1"/>
          </p:cNvSpPr>
          <p:nvPr/>
        </p:nvSpPr>
        <p:spPr bwMode="auto">
          <a:xfrm>
            <a:off x="8034234" y="4468897"/>
            <a:ext cx="476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500" dirty="0">
                <a:solidFill>
                  <a:srgbClr val="000000"/>
                </a:solidFill>
                <a:latin typeface="Times New Roman" charset="0"/>
              </a:rPr>
              <a:t> </a:t>
            </a:r>
            <a:endParaRPr lang="en-US" altLang="x-none" sz="1800" dirty="0"/>
          </a:p>
        </p:txBody>
      </p:sp>
      <p:sp>
        <p:nvSpPr>
          <p:cNvPr id="9" name="Rectangle 125"/>
          <p:cNvSpPr>
            <a:spLocks noChangeArrowheads="1"/>
          </p:cNvSpPr>
          <p:nvPr/>
        </p:nvSpPr>
        <p:spPr bwMode="auto">
          <a:xfrm>
            <a:off x="8018203" y="4602248"/>
            <a:ext cx="3206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900" b="1" dirty="0">
                <a:solidFill>
                  <a:srgbClr val="000000"/>
                </a:solidFill>
              </a:rPr>
              <a:t> </a:t>
            </a:r>
            <a:endParaRPr lang="en-US" altLang="x-none" sz="1800" dirty="0"/>
          </a:p>
        </p:txBody>
      </p:sp>
      <p:sp>
        <p:nvSpPr>
          <p:cNvPr id="10" name="Rectangle 86"/>
          <p:cNvSpPr>
            <a:spLocks noChangeArrowheads="1"/>
          </p:cNvSpPr>
          <p:nvPr/>
        </p:nvSpPr>
        <p:spPr bwMode="auto">
          <a:xfrm>
            <a:off x="4554068" y="3173177"/>
            <a:ext cx="660227" cy="452108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1" name="Rectangle 87"/>
          <p:cNvSpPr>
            <a:spLocks noChangeArrowheads="1"/>
          </p:cNvSpPr>
          <p:nvPr/>
        </p:nvSpPr>
        <p:spPr bwMode="auto">
          <a:xfrm>
            <a:off x="4662802" y="3291509"/>
            <a:ext cx="48731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I-SMF</a:t>
            </a:r>
            <a:endParaRPr lang="en-US" altLang="x-none" sz="1400" dirty="0"/>
          </a:p>
        </p:txBody>
      </p:sp>
      <p:sp>
        <p:nvSpPr>
          <p:cNvPr id="12" name="Line 104"/>
          <p:cNvSpPr>
            <a:spLocks noChangeShapeType="1"/>
          </p:cNvSpPr>
          <p:nvPr/>
        </p:nvSpPr>
        <p:spPr bwMode="auto">
          <a:xfrm flipH="1">
            <a:off x="2704831" y="3406114"/>
            <a:ext cx="1819451" cy="1426117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dash"/>
            <a:round/>
            <a:headEnd type="triangle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" name="Rectangle 86"/>
          <p:cNvSpPr>
            <a:spLocks noChangeArrowheads="1"/>
          </p:cNvSpPr>
          <p:nvPr/>
        </p:nvSpPr>
        <p:spPr bwMode="auto">
          <a:xfrm>
            <a:off x="7327431" y="4599467"/>
            <a:ext cx="660227" cy="452108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4" name="Rectangle 87"/>
          <p:cNvSpPr>
            <a:spLocks noChangeArrowheads="1"/>
          </p:cNvSpPr>
          <p:nvPr/>
        </p:nvSpPr>
        <p:spPr bwMode="auto">
          <a:xfrm>
            <a:off x="7500728" y="4717799"/>
            <a:ext cx="37830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SMF</a:t>
            </a:r>
            <a:endParaRPr lang="en-US" altLang="x-none" sz="1400" dirty="0"/>
          </a:p>
        </p:txBody>
      </p:sp>
      <p:sp>
        <p:nvSpPr>
          <p:cNvPr id="15" name="Line 104"/>
          <p:cNvSpPr>
            <a:spLocks noChangeShapeType="1"/>
          </p:cNvSpPr>
          <p:nvPr/>
        </p:nvSpPr>
        <p:spPr bwMode="auto">
          <a:xfrm flipH="1" flipV="1">
            <a:off x="5230326" y="3406115"/>
            <a:ext cx="2081833" cy="1426117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dash"/>
            <a:round/>
            <a:headEnd type="triangle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Rectangle 86"/>
          <p:cNvSpPr>
            <a:spLocks noChangeArrowheads="1"/>
          </p:cNvSpPr>
          <p:nvPr/>
        </p:nvSpPr>
        <p:spPr bwMode="auto">
          <a:xfrm>
            <a:off x="10319517" y="4595219"/>
            <a:ext cx="660227" cy="452108"/>
          </a:xfrm>
          <a:prstGeom prst="rect">
            <a:avLst/>
          </a:prstGeom>
          <a:noFill/>
          <a:ln w="2857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x-none" altLang="x-none" sz="3200"/>
          </a:p>
        </p:txBody>
      </p:sp>
      <p:sp>
        <p:nvSpPr>
          <p:cNvPr id="17" name="Rectangle 87"/>
          <p:cNvSpPr>
            <a:spLocks noChangeArrowheads="1"/>
          </p:cNvSpPr>
          <p:nvPr/>
        </p:nvSpPr>
        <p:spPr bwMode="auto">
          <a:xfrm>
            <a:off x="10470093" y="4713551"/>
            <a:ext cx="35907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 smtClean="0">
                <a:solidFill>
                  <a:srgbClr val="000000"/>
                </a:solidFill>
              </a:rPr>
              <a:t>PCF</a:t>
            </a:r>
            <a:endParaRPr lang="en-US" altLang="x-none" sz="1400" dirty="0"/>
          </a:p>
        </p:txBody>
      </p:sp>
      <p:sp>
        <p:nvSpPr>
          <p:cNvPr id="18" name="Rectangle 17"/>
          <p:cNvSpPr/>
          <p:nvPr/>
        </p:nvSpPr>
        <p:spPr>
          <a:xfrm>
            <a:off x="3875121" y="5304711"/>
            <a:ext cx="21980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Create SM Context</a:t>
            </a:r>
            <a:endParaRPr lang="en-GB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GB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Update SM Context</a:t>
            </a:r>
            <a:endParaRPr lang="en-GB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9" name="Line 104"/>
          <p:cNvSpPr>
            <a:spLocks noChangeShapeType="1"/>
          </p:cNvSpPr>
          <p:nvPr/>
        </p:nvSpPr>
        <p:spPr bwMode="auto">
          <a:xfrm flipH="1">
            <a:off x="2712217" y="4832231"/>
            <a:ext cx="4568637" cy="47088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dash"/>
            <a:round/>
            <a:headEnd type="triangle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1822223" y="3088122"/>
            <a:ext cx="21980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Create SM Context</a:t>
            </a:r>
          </a:p>
          <a:p>
            <a:r>
              <a:rPr lang="en-GB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Update SM Context</a:t>
            </a:r>
            <a:endParaRPr lang="en-GB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212019" y="3437223"/>
            <a:ext cx="2364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PDU Session Update</a:t>
            </a:r>
            <a:endParaRPr lang="en-GB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081859" y="5298032"/>
            <a:ext cx="28264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SM Policy </a:t>
            </a:r>
            <a:r>
              <a:rPr lang="en-GB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Control Create</a:t>
            </a:r>
            <a:endParaRPr lang="en-GB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SM Policy Control </a:t>
            </a:r>
            <a:r>
              <a:rPr lang="en-GB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Update</a:t>
            </a:r>
            <a:endParaRPr lang="en-GB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3" name="Rectangle 105"/>
          <p:cNvSpPr>
            <a:spLocks noChangeArrowheads="1"/>
          </p:cNvSpPr>
          <p:nvPr/>
        </p:nvSpPr>
        <p:spPr bwMode="auto">
          <a:xfrm>
            <a:off x="4771037" y="4539394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N11</a:t>
            </a:r>
            <a:endParaRPr lang="en-US" altLang="x-none" sz="1400" dirty="0"/>
          </a:p>
        </p:txBody>
      </p:sp>
      <p:sp>
        <p:nvSpPr>
          <p:cNvPr id="24" name="Rectangle 105"/>
          <p:cNvSpPr>
            <a:spLocks noChangeArrowheads="1"/>
          </p:cNvSpPr>
          <p:nvPr/>
        </p:nvSpPr>
        <p:spPr bwMode="auto">
          <a:xfrm>
            <a:off x="5478383" y="3960176"/>
            <a:ext cx="42800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 smtClean="0">
                <a:solidFill>
                  <a:srgbClr val="000000"/>
                </a:solidFill>
              </a:rPr>
              <a:t>N16a</a:t>
            </a:r>
            <a:endParaRPr lang="en-US" altLang="x-none" sz="1400" dirty="0"/>
          </a:p>
        </p:txBody>
      </p:sp>
      <p:sp>
        <p:nvSpPr>
          <p:cNvPr id="25" name="Rectangle 105"/>
          <p:cNvSpPr>
            <a:spLocks noChangeArrowheads="1"/>
          </p:cNvSpPr>
          <p:nvPr/>
        </p:nvSpPr>
        <p:spPr bwMode="auto">
          <a:xfrm>
            <a:off x="9038972" y="4493632"/>
            <a:ext cx="2292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 smtClean="0">
                <a:solidFill>
                  <a:srgbClr val="000000"/>
                </a:solidFill>
              </a:rPr>
              <a:t>N7</a:t>
            </a:r>
            <a:endParaRPr lang="en-US" altLang="x-none" sz="1400" dirty="0"/>
          </a:p>
        </p:txBody>
      </p:sp>
      <p:sp>
        <p:nvSpPr>
          <p:cNvPr id="26" name="Rectangle 105"/>
          <p:cNvSpPr>
            <a:spLocks noChangeArrowheads="1"/>
          </p:cNvSpPr>
          <p:nvPr/>
        </p:nvSpPr>
        <p:spPr bwMode="auto">
          <a:xfrm>
            <a:off x="3599497" y="4175158"/>
            <a:ext cx="3286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941388">
              <a:spcBef>
                <a:spcPct val="25000"/>
              </a:spcBef>
              <a:buClr>
                <a:srgbClr val="FF0000"/>
              </a:buClr>
              <a:buFont typeface="Wingdings 2" charset="2"/>
              <a:buChar char="®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1388">
              <a:spcBef>
                <a:spcPct val="25000"/>
              </a:spcBef>
              <a:buClr>
                <a:srgbClr val="FF0000"/>
              </a:buClr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1388">
              <a:spcBef>
                <a:spcPct val="25000"/>
              </a:spcBef>
              <a:buClr>
                <a:srgbClr val="FF00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1388">
              <a:spcBef>
                <a:spcPct val="25000"/>
              </a:spcBef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1388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sz="1400" dirty="0">
                <a:solidFill>
                  <a:srgbClr val="000000"/>
                </a:solidFill>
              </a:rPr>
              <a:t>N11</a:t>
            </a:r>
            <a:endParaRPr lang="en-US" altLang="x-none" sz="1400" dirty="0"/>
          </a:p>
        </p:txBody>
      </p:sp>
      <p:cxnSp>
        <p:nvCxnSpPr>
          <p:cNvPr id="27" name="Straight Connector 213"/>
          <p:cNvCxnSpPr>
            <a:cxnSpLocks noChangeShapeType="1"/>
          </p:cNvCxnSpPr>
          <p:nvPr/>
        </p:nvCxnSpPr>
        <p:spPr bwMode="auto">
          <a:xfrm flipV="1">
            <a:off x="9152365" y="4709076"/>
            <a:ext cx="0" cy="25955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Straight Connector 213"/>
          <p:cNvCxnSpPr>
            <a:cxnSpLocks noChangeShapeType="1"/>
          </p:cNvCxnSpPr>
          <p:nvPr/>
        </p:nvCxnSpPr>
        <p:spPr bwMode="auto">
          <a:xfrm flipV="1">
            <a:off x="4927656" y="4758940"/>
            <a:ext cx="0" cy="25955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Straight Connector 213"/>
          <p:cNvCxnSpPr>
            <a:cxnSpLocks noChangeShapeType="1"/>
          </p:cNvCxnSpPr>
          <p:nvPr/>
        </p:nvCxnSpPr>
        <p:spPr bwMode="auto">
          <a:xfrm flipH="1" flipV="1">
            <a:off x="3599497" y="3960176"/>
            <a:ext cx="123351" cy="21544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Straight Connector 213"/>
          <p:cNvCxnSpPr>
            <a:cxnSpLocks noChangeShapeType="1"/>
          </p:cNvCxnSpPr>
          <p:nvPr/>
        </p:nvCxnSpPr>
        <p:spPr bwMode="auto">
          <a:xfrm flipV="1">
            <a:off x="5946460" y="3876806"/>
            <a:ext cx="173424" cy="2081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TextBox 30"/>
          <p:cNvSpPr txBox="1"/>
          <p:nvPr/>
        </p:nvSpPr>
        <p:spPr>
          <a:xfrm>
            <a:off x="1037420" y="2559140"/>
            <a:ext cx="896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VPLMN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3417468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(1-2)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PDU Session Establishment</a:t>
            </a:r>
          </a:p>
          <a:p>
            <a:pPr lvl="1"/>
            <a:r>
              <a:rPr lang="en-US" dirty="0"/>
              <a:t>At UE registration, the V-AMF </a:t>
            </a:r>
            <a:r>
              <a:rPr lang="en-US" dirty="0" smtClean="0"/>
              <a:t>receives </a:t>
            </a:r>
            <a:r>
              <a:rPr lang="en-US" dirty="0"/>
              <a:t>an indication whether the UE has an MPS subscription from the UDM in the HPLMN.  The V-AMF sends an MPS priority indication to the SMF and PCF as follows:</a:t>
            </a:r>
          </a:p>
          <a:p>
            <a:pPr marL="1033462" lvl="3" indent="-342900">
              <a:buFont typeface="+mj-lt"/>
              <a:buAutoNum type="arabicPeriod"/>
            </a:pPr>
            <a:r>
              <a:rPr lang="en-US" dirty="0" smtClean="0"/>
              <a:t>V-AMF </a:t>
            </a:r>
            <a:r>
              <a:rPr lang="en-US" dirty="0"/>
              <a:t>-&gt; V-SMF: </a:t>
            </a:r>
            <a:r>
              <a:rPr lang="en-US" dirty="0" err="1"/>
              <a:t>Nsmf_PDUSession_CreateSMContext</a:t>
            </a:r>
            <a:endParaRPr lang="en-US" dirty="0"/>
          </a:p>
          <a:p>
            <a:pPr marL="1033462" lvl="3" indent="-342900">
              <a:buFont typeface="+mj-lt"/>
              <a:buAutoNum type="arabicPeriod"/>
            </a:pPr>
            <a:r>
              <a:rPr lang="en-US" dirty="0"/>
              <a:t>V-SMF -&gt; V-PCF: </a:t>
            </a:r>
            <a:r>
              <a:rPr lang="en-US" dirty="0" err="1"/>
              <a:t>Npcf_SMPolicyControl_Create</a:t>
            </a:r>
            <a:endParaRPr lang="en-US" dirty="0"/>
          </a:p>
          <a:p>
            <a:pPr marL="1033462" lvl="3" indent="-342900">
              <a:buFont typeface="+mj-lt"/>
              <a:buAutoNum type="arabicPeriod"/>
            </a:pPr>
            <a:r>
              <a:rPr lang="en-US" dirty="0"/>
              <a:t>V-PCF -&gt; V-SMF: </a:t>
            </a:r>
            <a:r>
              <a:rPr lang="en-US" dirty="0" err="1"/>
              <a:t>Npcf_SMPolicyControl_Create</a:t>
            </a:r>
            <a:r>
              <a:rPr lang="en-US" dirty="0"/>
              <a:t> Response</a:t>
            </a:r>
          </a:p>
          <a:p>
            <a:pPr marL="1033462" lvl="3" indent="-342900">
              <a:buFont typeface="+mj-lt"/>
              <a:buAutoNum type="arabicPeriod"/>
            </a:pPr>
            <a:r>
              <a:rPr lang="en-US" dirty="0"/>
              <a:t>V-SMF -&gt; V-AMF: </a:t>
            </a:r>
            <a:r>
              <a:rPr lang="en-US" dirty="0" err="1"/>
              <a:t>Nsmf_PDUSession_CreateSMContext</a:t>
            </a:r>
            <a:r>
              <a:rPr lang="en-US" dirty="0"/>
              <a:t> response</a:t>
            </a:r>
          </a:p>
          <a:p>
            <a:pPr lvl="1"/>
            <a:r>
              <a:rPr lang="en-US" dirty="0"/>
              <a:t>V-PCF sends a newly specified Policy Control Request Trigger (PCRT) for MPS priority indication change to V-SMF in step 3 above.  This allows the V-SMF to report in the future in case of an MPS subscription change using </a:t>
            </a:r>
            <a:r>
              <a:rPr lang="en-US" dirty="0" err="1"/>
              <a:t>Npcf_SMPolicyControl_Update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When adding an I-SMF, </a:t>
            </a:r>
            <a:r>
              <a:rPr lang="en-US" dirty="0" smtClean="0"/>
              <a:t>the </a:t>
            </a:r>
            <a:r>
              <a:rPr lang="en-US" dirty="0"/>
              <a:t>V-SMF already has MPS subscription: No change required.</a:t>
            </a:r>
          </a:p>
          <a:p>
            <a:pPr marL="233363" lvl="1" indent="0">
              <a:buNone/>
            </a:pPr>
            <a:endParaRPr lang="en-US" dirty="0"/>
          </a:p>
          <a:p>
            <a:pPr marL="233363" lvl="1" indent="0">
              <a:buNone/>
            </a:pPr>
            <a:endParaRPr lang="en-US" dirty="0"/>
          </a:p>
          <a:p>
            <a:pPr marL="233363" lvl="1" indent="0">
              <a:buNone/>
            </a:pPr>
            <a:r>
              <a:rPr lang="en-US" dirty="0"/>
              <a:t>This is required for roaming UEs with LBO only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10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(2-2)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PDU Session Modification</a:t>
            </a:r>
          </a:p>
          <a:p>
            <a:pPr lvl="1"/>
            <a:r>
              <a:rPr lang="en-US" dirty="0"/>
              <a:t>MPS priority/subscription </a:t>
            </a:r>
            <a:r>
              <a:rPr lang="en-US" u="sng" dirty="0"/>
              <a:t>modification</a:t>
            </a:r>
            <a:r>
              <a:rPr lang="en-US" dirty="0"/>
              <a:t> in UDM in HPLMN.  V-AMF learns via </a:t>
            </a:r>
            <a:r>
              <a:rPr lang="en-US" dirty="0" err="1"/>
              <a:t>Nudm_SDM_Notification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Two cases:</a:t>
            </a:r>
          </a:p>
          <a:p>
            <a:pPr lvl="2"/>
            <a:r>
              <a:rPr lang="en-US" dirty="0"/>
              <a:t>V-AMF did not have an MPS subscription, but now has an MPS subscription (“MPS priority” is present)</a:t>
            </a:r>
          </a:p>
          <a:p>
            <a:pPr lvl="2"/>
            <a:r>
              <a:rPr lang="en-US" dirty="0"/>
              <a:t>V-AMF </a:t>
            </a:r>
            <a:r>
              <a:rPr lang="en-US" dirty="0" smtClean="0"/>
              <a:t>had </a:t>
            </a:r>
            <a:r>
              <a:rPr lang="en-US" dirty="0"/>
              <a:t>an MPS subscription, but </a:t>
            </a:r>
            <a:r>
              <a:rPr lang="en-US" dirty="0" smtClean="0"/>
              <a:t>no longer has the </a:t>
            </a:r>
            <a:r>
              <a:rPr lang="en-US" dirty="0"/>
              <a:t>MPS priority (“MPS priority” is absent)</a:t>
            </a:r>
          </a:p>
          <a:p>
            <a:pPr lvl="1"/>
            <a:r>
              <a:rPr lang="en-US" dirty="0"/>
              <a:t>Without I-SMF: </a:t>
            </a:r>
          </a:p>
          <a:p>
            <a:pPr marL="1033462" lvl="3" indent="-342900">
              <a:buFont typeface="+mj-lt"/>
              <a:buAutoNum type="arabicPeriod"/>
            </a:pPr>
            <a:r>
              <a:rPr lang="en-US" dirty="0"/>
              <a:t>V-AMF -&gt; V-SMF: </a:t>
            </a:r>
            <a:r>
              <a:rPr lang="en-US" dirty="0" err="1"/>
              <a:t>Nsmf_PDUSession_UpdateSMContext</a:t>
            </a:r>
            <a:endParaRPr lang="en-US" dirty="0"/>
          </a:p>
          <a:p>
            <a:pPr marL="1033462" lvl="3" indent="-342900">
              <a:buFont typeface="+mj-lt"/>
              <a:buAutoNum type="arabicPeriod"/>
            </a:pPr>
            <a:r>
              <a:rPr lang="en-US" dirty="0"/>
              <a:t>V-SMF -&gt; V-PCF: </a:t>
            </a:r>
            <a:r>
              <a:rPr lang="en-US" dirty="0" err="1"/>
              <a:t>Npcf_SMPolicyControl_Update</a:t>
            </a:r>
            <a:endParaRPr lang="en-US" dirty="0"/>
          </a:p>
          <a:p>
            <a:pPr marL="1033462" lvl="3" indent="-342900">
              <a:buFont typeface="+mj-lt"/>
              <a:buAutoNum type="arabicPeriod"/>
            </a:pPr>
            <a:r>
              <a:rPr lang="en-US" dirty="0"/>
              <a:t>V-PCF -&gt; V-SMF: </a:t>
            </a:r>
            <a:r>
              <a:rPr lang="en-US" dirty="0" err="1"/>
              <a:t>Npcf_SMPolicyControl_Update</a:t>
            </a:r>
            <a:r>
              <a:rPr lang="en-US" dirty="0"/>
              <a:t> Response</a:t>
            </a:r>
          </a:p>
          <a:p>
            <a:pPr marL="1033462" lvl="3" indent="-342900">
              <a:buFont typeface="+mj-lt"/>
              <a:buAutoNum type="arabicPeriod"/>
            </a:pPr>
            <a:r>
              <a:rPr lang="en-US" dirty="0"/>
              <a:t>V-SMF -&gt; V-AMF: </a:t>
            </a:r>
            <a:r>
              <a:rPr lang="en-US" dirty="0" err="1"/>
              <a:t>Nsmf_PDUSession_UpdateSMContext</a:t>
            </a:r>
            <a:r>
              <a:rPr lang="en-US" dirty="0"/>
              <a:t> response</a:t>
            </a:r>
          </a:p>
          <a:p>
            <a:pPr lvl="1"/>
            <a:r>
              <a:rPr lang="en-US" dirty="0"/>
              <a:t>With an I-SMF:</a:t>
            </a:r>
          </a:p>
          <a:p>
            <a:pPr marL="1033462" lvl="3" indent="-342900">
              <a:buFont typeface="+mj-lt"/>
              <a:buAutoNum type="arabicPeriod"/>
            </a:pPr>
            <a:r>
              <a:rPr lang="en-US" dirty="0"/>
              <a:t>V-AMF -&gt; I-SMF: </a:t>
            </a:r>
            <a:r>
              <a:rPr lang="en-US" dirty="0" err="1"/>
              <a:t>Nsmf_PDUSession_UpdateSMContext</a:t>
            </a:r>
            <a:endParaRPr lang="en-US" dirty="0"/>
          </a:p>
          <a:p>
            <a:pPr marL="1033462" lvl="3" indent="-342900">
              <a:buFont typeface="+mj-lt"/>
              <a:buAutoNum type="arabicPeriod"/>
            </a:pPr>
            <a:r>
              <a:rPr lang="en-US" dirty="0"/>
              <a:t>I-SMF -&gt; V-SMF: </a:t>
            </a:r>
            <a:r>
              <a:rPr lang="en-US" dirty="0" err="1"/>
              <a:t>Nsmf_PDUSession_Update</a:t>
            </a:r>
            <a:endParaRPr lang="en-US" dirty="0"/>
          </a:p>
          <a:p>
            <a:pPr marL="1033462" lvl="3" indent="-342900">
              <a:buFont typeface="+mj-lt"/>
              <a:buAutoNum type="arabicPeriod"/>
            </a:pPr>
            <a:r>
              <a:rPr lang="en-US" dirty="0"/>
              <a:t>V-SMF -&gt; V-PCF: </a:t>
            </a:r>
            <a:r>
              <a:rPr lang="en-US" dirty="0" err="1"/>
              <a:t>Npcf_SMPolicyControl_Update</a:t>
            </a:r>
            <a:endParaRPr lang="en-US" dirty="0"/>
          </a:p>
          <a:p>
            <a:pPr marL="1033462" lvl="3" indent="-342900">
              <a:buFont typeface="+mj-lt"/>
              <a:buAutoNum type="arabicPeriod"/>
            </a:pPr>
            <a:r>
              <a:rPr lang="en-US" dirty="0"/>
              <a:t>V-PCF -&gt; V-SMF: </a:t>
            </a:r>
            <a:r>
              <a:rPr lang="en-US" dirty="0" err="1"/>
              <a:t>Npcf_SMPolicyControl_Update</a:t>
            </a:r>
            <a:r>
              <a:rPr lang="en-US" dirty="0"/>
              <a:t> response</a:t>
            </a:r>
          </a:p>
          <a:p>
            <a:pPr marL="1033462" lvl="3" indent="-342900">
              <a:buFont typeface="+mj-lt"/>
              <a:buAutoNum type="arabicPeriod"/>
            </a:pPr>
            <a:r>
              <a:rPr lang="en-US" dirty="0"/>
              <a:t>V-SMF -&gt; I-SMF: </a:t>
            </a:r>
            <a:r>
              <a:rPr lang="en-US" dirty="0" err="1"/>
              <a:t>Nsmf_PDUSession_Update</a:t>
            </a:r>
            <a:r>
              <a:rPr lang="en-US" dirty="0"/>
              <a:t> response</a:t>
            </a:r>
          </a:p>
          <a:p>
            <a:pPr marL="1033462" lvl="3" indent="-342900">
              <a:buFont typeface="+mj-lt"/>
              <a:buAutoNum type="arabicPeriod"/>
            </a:pPr>
            <a:r>
              <a:rPr lang="en-US" dirty="0"/>
              <a:t>I-SMF -&gt; V-AMF: </a:t>
            </a:r>
            <a:r>
              <a:rPr lang="en-US" dirty="0" err="1"/>
              <a:t>Nsmf_PDUSession_UpdateSMContext</a:t>
            </a:r>
            <a:r>
              <a:rPr lang="en-US" dirty="0"/>
              <a:t> response</a:t>
            </a:r>
          </a:p>
          <a:p>
            <a:pPr lvl="1"/>
            <a:r>
              <a:rPr lang="en-US" dirty="0"/>
              <a:t>Note: When V-PCF receives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/>
              <a:t>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MPS </a:t>
            </a:r>
            <a:r>
              <a:rPr lang="en-US" dirty="0"/>
              <a:t>subscription, the existing 3GPP procedure could use step 3 (no I-SMF) or steps 4 + 5 (with I-SMF) to potentially send back a change in PCC rule for the PDU session. This is left to the operator.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844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Impacted TSs and Clauses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2000" dirty="0"/>
              <a:t>TS 23.501</a:t>
            </a: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/>
            </a:pPr>
            <a:r>
              <a:rPr lang="en-US" sz="1800" dirty="0"/>
              <a:t>§ 5.6.3 </a:t>
            </a:r>
            <a:r>
              <a:rPr lang="en-US" sz="1800" dirty="0" smtClean="0"/>
              <a:t>Roaming</a:t>
            </a: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/>
            </a:pPr>
            <a:r>
              <a:rPr lang="en-US" sz="1800" dirty="0" smtClean="0"/>
              <a:t>§ </a:t>
            </a:r>
            <a:r>
              <a:rPr lang="en-GB" sz="1800" dirty="0"/>
              <a:t>5.22.2 Subscription-related Priority Mechanisms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TS </a:t>
            </a:r>
            <a:r>
              <a:rPr lang="en-US" sz="2000" dirty="0" smtClean="0"/>
              <a:t>23.502</a:t>
            </a: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3"/>
            </a:pPr>
            <a:r>
              <a:rPr lang="en-US" sz="1800" dirty="0"/>
              <a:t>§ 4.3.2.2.1 Non-Roaming and Roaming with Local Breakout (step 3 and 7b)</a:t>
            </a: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3"/>
            </a:pPr>
            <a:r>
              <a:rPr lang="en-US" sz="1800" dirty="0"/>
              <a:t>§ 4.3.3.2 UE or network requested PDU Session Modification (non-roaming and roaming with local breakout) (step 1h and 2)</a:t>
            </a: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3"/>
            </a:pPr>
            <a:r>
              <a:rPr lang="en-US" sz="1800" dirty="0"/>
              <a:t>§ 4.16.4 SM Policy Association Establishment (step 1)</a:t>
            </a: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3"/>
            </a:pPr>
            <a:r>
              <a:rPr lang="en-US" sz="1800" dirty="0"/>
              <a:t>§ </a:t>
            </a:r>
            <a:r>
              <a:rPr lang="en-GB" sz="1800" dirty="0"/>
              <a:t>4.23.5.3 PDU Session modification procedure</a:t>
            </a: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3"/>
            </a:pPr>
            <a:r>
              <a:rPr lang="en-US" sz="1800" dirty="0"/>
              <a:t>§ 5.2.5.4.2 </a:t>
            </a:r>
            <a:r>
              <a:rPr lang="en-US" sz="1800" dirty="0" err="1"/>
              <a:t>Npcf_SMPolicyControl_Create</a:t>
            </a:r>
            <a:r>
              <a:rPr lang="en-US" sz="1800" dirty="0"/>
              <a:t> service operation</a:t>
            </a: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3"/>
            </a:pPr>
            <a:r>
              <a:rPr lang="en-US" sz="1800" dirty="0"/>
              <a:t>§ 5.2.8.2.3 </a:t>
            </a:r>
            <a:r>
              <a:rPr lang="en-US" sz="1800" dirty="0" err="1"/>
              <a:t>Nsmf_PDUSession_Update</a:t>
            </a:r>
            <a:r>
              <a:rPr lang="en-US" sz="1800" dirty="0"/>
              <a:t> service operation</a:t>
            </a: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3"/>
            </a:pPr>
            <a:r>
              <a:rPr lang="en-US" sz="1800" dirty="0"/>
              <a:t>§ 5.2.8.2.5 </a:t>
            </a:r>
            <a:r>
              <a:rPr lang="en-US" sz="1800" dirty="0" err="1"/>
              <a:t>Nsmf_PDUSession_CreateSMContext</a:t>
            </a:r>
            <a:r>
              <a:rPr lang="en-US" sz="1800" dirty="0"/>
              <a:t> service operation</a:t>
            </a: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3"/>
            </a:pPr>
            <a:r>
              <a:rPr lang="en-US" sz="1800" dirty="0"/>
              <a:t>§ </a:t>
            </a:r>
            <a:r>
              <a:rPr lang="en-GB" sz="1800" dirty="0"/>
              <a:t>5.2.8.2.6 </a:t>
            </a:r>
            <a:r>
              <a:rPr lang="en-GB" sz="1800" dirty="0" err="1"/>
              <a:t>Nsmf_PDUSession_UpdateSMContext</a:t>
            </a:r>
            <a:r>
              <a:rPr lang="en-GB" sz="1800" dirty="0"/>
              <a:t> service operation</a:t>
            </a:r>
          </a:p>
          <a:p>
            <a:pPr>
              <a:lnSpc>
                <a:spcPct val="100000"/>
              </a:lnSpc>
            </a:pPr>
            <a:r>
              <a:rPr lang="en-US" sz="2000" dirty="0" smtClean="0"/>
              <a:t>TS 23.503</a:t>
            </a:r>
            <a:endParaRPr lang="en-US" sz="2000" dirty="0"/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11"/>
            </a:pPr>
            <a:r>
              <a:rPr lang="en-US" sz="1800" dirty="0" smtClean="0"/>
              <a:t>§ 5.2.2 Roaming architecture</a:t>
            </a:r>
            <a:endParaRPr lang="en-US" sz="1800" dirty="0"/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11"/>
            </a:pPr>
            <a:r>
              <a:rPr lang="en-US" sz="1800" dirty="0" smtClean="0"/>
              <a:t>§ </a:t>
            </a:r>
            <a:r>
              <a:rPr lang="en-US" sz="1800" dirty="0"/>
              <a:t>6.1.3.5 Policy Control Request Triggers relevant for </a:t>
            </a:r>
            <a:r>
              <a:rPr lang="en-US" sz="1800" dirty="0" smtClean="0"/>
              <a:t>SMF</a:t>
            </a: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11"/>
            </a:pPr>
            <a:r>
              <a:rPr lang="en-US" sz="1800" dirty="0" smtClean="0"/>
              <a:t>§ </a:t>
            </a:r>
            <a:r>
              <a:rPr lang="en-US" sz="1800" dirty="0"/>
              <a:t>6.1.3.11 Multimedia Priority Service </a:t>
            </a:r>
            <a:r>
              <a:rPr lang="en-US" sz="1800" dirty="0" smtClean="0"/>
              <a:t>support</a:t>
            </a:r>
          </a:p>
          <a:p>
            <a:pPr marL="576263" lvl="1" indent="-342900">
              <a:lnSpc>
                <a:spcPct val="100000"/>
              </a:lnSpc>
              <a:buClr>
                <a:srgbClr val="00AEEF"/>
              </a:buClr>
              <a:buFont typeface="+mj-lt"/>
              <a:buAutoNum type="arabicPeriod" startAt="11"/>
            </a:pPr>
            <a:r>
              <a:rPr lang="en-US" sz="1800" dirty="0" smtClean="0"/>
              <a:t>§ </a:t>
            </a:r>
            <a:r>
              <a:rPr lang="en-US" sz="1800" dirty="0"/>
              <a:t>6.2.1.2 Input for PCC decisions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38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935</Words>
  <Application>Microsoft Office PowerPoint</Application>
  <PresentationFormat>Widescreen</PresentationFormat>
  <Paragraphs>203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Gill Sans MT</vt:lpstr>
      <vt:lpstr>Times New Roman</vt:lpstr>
      <vt:lpstr>Office Theme</vt:lpstr>
      <vt:lpstr>MPS for 5GC LBO Authorization Gap</vt:lpstr>
      <vt:lpstr>Introduction</vt:lpstr>
      <vt:lpstr>PCF Authorization 5GC LBO Roaming - Problem</vt:lpstr>
      <vt:lpstr>Proposed Solution</vt:lpstr>
      <vt:lpstr>PCF Authorization 5GC LBO Roaming - Solution</vt:lpstr>
      <vt:lpstr>Proposed Solution</vt:lpstr>
      <vt:lpstr>Solution (1-2)</vt:lpstr>
      <vt:lpstr>Solution (2-2)</vt:lpstr>
      <vt:lpstr>Impacted TSs and Clauses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MPS for 5GC LBO Authorization Gap</dc:title>
  <dc:creator>PL RCS</dc:creator>
  <cp:lastModifiedBy>PL RCS</cp:lastModifiedBy>
  <cp:revision>12</cp:revision>
  <dcterms:created xsi:type="dcterms:W3CDTF">2022-04-22T15:05:23Z</dcterms:created>
  <dcterms:modified xsi:type="dcterms:W3CDTF">2022-05-05T17:52:54Z</dcterms:modified>
</cp:coreProperties>
</file>