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63" r:id="rId4"/>
    <p:sldId id="267" r:id="rId5"/>
    <p:sldId id="268" r:id="rId6"/>
    <p:sldId id="270" r:id="rId7"/>
    <p:sldId id="25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15C304-B21B-45B4-A352-5858CF52055E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CB1000-AFC2-4379-8A82-EA33921227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6125"/>
            <a:ext cx="6613525" cy="3721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22"/>
          <p:cNvSpPr>
            <a:spLocks noGrp="1"/>
          </p:cNvSpPr>
          <p:nvPr>
            <p:ph type="body" sz="quarter" idx="10" hasCustomPrompt="1"/>
          </p:nvPr>
        </p:nvSpPr>
        <p:spPr>
          <a:xfrm>
            <a:off x="1216166" y="2136920"/>
            <a:ext cx="9744253" cy="12488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 b="1" baseline="0">
                <a:solidFill>
                  <a:srgbClr val="006ABA"/>
                </a:solidFill>
              </a:defRPr>
            </a:lvl1pPr>
          </a:lstStyle>
          <a:p>
            <a:pPr lvl="0"/>
            <a:r>
              <a:rPr lang="en-US" altLang="zh-CN" dirty="0" smtClean="0"/>
              <a:t>2019</a:t>
            </a:r>
            <a:r>
              <a:rPr lang="zh-CN" altLang="en-US" dirty="0" smtClean="0"/>
              <a:t>工作汇报</a:t>
            </a:r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12" hasCustomPrompt="1"/>
          </p:nvPr>
        </p:nvSpPr>
        <p:spPr>
          <a:xfrm>
            <a:off x="2831637" y="3442454"/>
            <a:ext cx="6144427" cy="48107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 smtClean="0"/>
              <a:t>******部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13590" y="359703"/>
            <a:ext cx="1645973" cy="452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449" y="328810"/>
            <a:ext cx="1545892" cy="5139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08" y="3855861"/>
            <a:ext cx="12192000" cy="30021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301"/>
            <a:ext cx="12192000" cy="6854653"/>
          </a:xfrm>
          <a:prstGeom prst="rect">
            <a:avLst/>
          </a:prstGeom>
        </p:spPr>
      </p:pic>
      <p:cxnSp>
        <p:nvCxnSpPr>
          <p:cNvPr id="6" name="直线连接符 5"/>
          <p:cNvCxnSpPr/>
          <p:nvPr userDrawn="1"/>
        </p:nvCxnSpPr>
        <p:spPr bwMode="auto">
          <a:xfrm>
            <a:off x="10830037" y="404596"/>
            <a:ext cx="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4" name="组 3"/>
          <p:cNvGrpSpPr/>
          <p:nvPr userDrawn="1"/>
        </p:nvGrpSpPr>
        <p:grpSpPr>
          <a:xfrm>
            <a:off x="9241469" y="238979"/>
            <a:ext cx="2327140" cy="405712"/>
            <a:chOff x="7148153" y="123478"/>
            <a:chExt cx="1745355" cy="304284"/>
          </a:xfrm>
        </p:grpSpPr>
        <p:grpSp>
          <p:nvGrpSpPr>
            <p:cNvPr id="24" name="组 23"/>
            <p:cNvGrpSpPr/>
            <p:nvPr userDrawn="1"/>
          </p:nvGrpSpPr>
          <p:grpSpPr>
            <a:xfrm>
              <a:off x="7148153" y="123478"/>
              <a:ext cx="1127461" cy="290870"/>
              <a:chOff x="7164288" y="99365"/>
              <a:chExt cx="1127461" cy="290870"/>
            </a:xfrm>
          </p:grpSpPr>
          <p:pic>
            <p:nvPicPr>
              <p:cNvPr id="11" name="图片 10"/>
              <p:cNvPicPr>
                <a:picLocks noChangeAspect="1"/>
              </p:cNvPicPr>
              <p:nvPr userDrawn="1"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64288" y="168432"/>
                <a:ext cx="807464" cy="221803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 userDrawn="1"/>
            </p:nvSpPr>
            <p:spPr bwMode="auto">
              <a:xfrm>
                <a:off x="8100394" y="99365"/>
                <a:ext cx="191355" cy="76542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1219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8" name="直线连接符 7"/>
              <p:cNvCxnSpPr/>
              <p:nvPr userDrawn="1"/>
            </p:nvCxnSpPr>
            <p:spPr bwMode="auto">
              <a:xfrm flipH="1">
                <a:off x="8115631" y="203448"/>
                <a:ext cx="2598" cy="16479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A68B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8242872" y="211463"/>
              <a:ext cx="650636" cy="21629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1218A-E184-4E12-AB1C-74E90F24426A}" type="datetimeFigureOut">
              <a:rPr lang="zh-CN" altLang="en-US" smtClean="0"/>
              <a:t>2021-08-24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4788C-9302-44EE-82D1-E2FA0B77438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484" y="2084851"/>
            <a:ext cx="12192000" cy="12192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kumimoji="1" lang="en-US" altLang="zh-CN" sz="4800" spc="133" dirty="0" smtClean="0">
                <a:solidFill>
                  <a:srgbClr val="00469D"/>
                </a:solidFill>
                <a:cs typeface="微软雅黑" panose="020B0503020204020204" charset="-122"/>
                <a:sym typeface="Calibri" panose="020F0502020204030204" pitchFamily="34" charset="0"/>
              </a:rPr>
              <a:t>New SID proposal on </a:t>
            </a:r>
          </a:p>
          <a:p>
            <a:pPr algn="ctr" eaLnBrk="0" hangingPunct="0">
              <a:spcBef>
                <a:spcPct val="20000"/>
              </a:spcBef>
            </a:pPr>
            <a:r>
              <a:rPr kumimoji="1" lang="en-US" altLang="zh-CN" sz="4800" spc="133" dirty="0" smtClean="0">
                <a:solidFill>
                  <a:srgbClr val="00469D"/>
                </a:solidFill>
                <a:cs typeface="微软雅黑" panose="020B0503020204020204" charset="-122"/>
                <a:sym typeface="Calibri" panose="020F0502020204030204" pitchFamily="34" charset="0"/>
              </a:rPr>
              <a:t>Enhancement of 5G AM Policy in R18</a:t>
            </a:r>
            <a:endParaRPr kumimoji="1" lang="zh-CN" altLang="en-US" sz="4800" spc="133" dirty="0">
              <a:solidFill>
                <a:srgbClr val="00469D"/>
              </a:solidFill>
              <a:cs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564" y="4276436"/>
            <a:ext cx="2983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/>
              <a:t>Zhuoyi Chen</a:t>
            </a:r>
          </a:p>
          <a:p>
            <a:pPr algn="ctr"/>
            <a:r>
              <a:rPr lang="en-US" altLang="zh-CN" sz="2400" dirty="0" smtClean="0"/>
              <a:t>China Telecom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7165" y="1194046"/>
            <a:ext cx="10982036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</a:pPr>
            <a:r>
              <a:rPr lang="en-GB" altLang="zh-CN" sz="2400" dirty="0">
                <a:latin typeface="+mn-ea"/>
              </a:rPr>
              <a:t>The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A</a:t>
            </a:r>
            <a:r>
              <a:rPr lang="en-GB" altLang="zh-CN" sz="2400" dirty="0" smtClean="0">
                <a:latin typeface="+mn-ea"/>
              </a:rPr>
              <a:t>ccess </a:t>
            </a:r>
            <a:r>
              <a:rPr lang="en-GB" altLang="zh-CN" sz="2400" dirty="0">
                <a:latin typeface="+mn-ea"/>
              </a:rPr>
              <a:t>and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M</a:t>
            </a:r>
            <a:r>
              <a:rPr lang="en-GB" altLang="zh-CN" sz="2400" dirty="0" smtClean="0">
                <a:latin typeface="+mn-ea"/>
              </a:rPr>
              <a:t>obility </a:t>
            </a:r>
            <a:r>
              <a:rPr lang="en-GB" altLang="zh-CN" sz="2400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Policy</a:t>
            </a:r>
            <a:r>
              <a:rPr lang="en-GB" altLang="zh-CN" sz="2400" dirty="0" smtClean="0">
                <a:latin typeface="+mn-ea"/>
              </a:rPr>
              <a:t> </a:t>
            </a:r>
            <a:r>
              <a:rPr lang="en-GB" altLang="zh-CN" sz="2400" dirty="0">
                <a:latin typeface="+mn-ea"/>
              </a:rPr>
              <a:t>control introduced in 5G encompasses the management of service area restrictions, the management of the RFSP functionalities and UE-AMBR by PCF. </a:t>
            </a:r>
            <a:endParaRPr lang="en-GB" altLang="zh-CN" sz="2400" dirty="0" smtClean="0">
              <a:latin typeface="+mn-ea"/>
            </a:endParaRPr>
          </a:p>
          <a:p>
            <a:pPr hangingPunct="0">
              <a:spcAft>
                <a:spcPts val="900"/>
              </a:spcAft>
            </a:pPr>
            <a:endParaRPr lang="en-GB" altLang="zh-CN" sz="2400" dirty="0" smtClean="0">
              <a:latin typeface="+mn-ea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sz="2400" dirty="0" smtClean="0">
                <a:latin typeface="+mn-ea"/>
              </a:rPr>
              <a:t>The following objectives are going to be studied:</a:t>
            </a:r>
          </a:p>
          <a:p>
            <a:pPr marL="381000" lvl="1" indent="-381000" algn="just"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+mn-ea"/>
              </a:rPr>
              <a:t>Define how to apply Access and Mobility Policy Control when UE moves from/to 5GC to/from EPC. </a:t>
            </a:r>
          </a:p>
          <a:p>
            <a:pPr marL="381000" lvl="1" indent="-381000" algn="just"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+mn-ea"/>
              </a:rPr>
              <a:t>Investigating the support of DCAMP in roaming scenarios</a:t>
            </a:r>
          </a:p>
          <a:p>
            <a:pPr marL="381000" lvl="1" indent="-381000" algn="just"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+mn-ea"/>
              </a:rPr>
              <a:t>Investigating the support of spending limit function changing AM policy in roaming scenarios.</a:t>
            </a:r>
            <a:endParaRPr lang="zh-CN" altLang="en-US" sz="2135" dirty="0">
              <a:latin typeface="+mn-ea"/>
            </a:endParaRPr>
          </a:p>
          <a:p>
            <a:pPr hangingPunct="0">
              <a:spcAft>
                <a:spcPts val="900"/>
              </a:spcAft>
            </a:pPr>
            <a:endParaRPr lang="zh-CN" altLang="zh-CN" sz="2400" dirty="0">
              <a:latin typeface="+mn-ea"/>
            </a:endParaRPr>
          </a:p>
        </p:txBody>
      </p:sp>
      <p:sp>
        <p:nvSpPr>
          <p:cNvPr id="5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 err="1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FS_eAMP</a:t>
            </a:r>
            <a:r>
              <a:rPr kumimoji="1" lang="en-US" altLang="zh-CN" sz="2665" dirty="0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 for Rel-18</a:t>
            </a:r>
            <a:endParaRPr kumimoji="1" lang="en-US" altLang="zh-CN" sz="2665" dirty="0">
              <a:solidFill>
                <a:srgbClr val="00469E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AM Policy Alignment in Interworking Scenario (4G and 5G)</a:t>
            </a:r>
          </a:p>
        </p:txBody>
      </p:sp>
      <p:sp>
        <p:nvSpPr>
          <p:cNvPr id="8" name="Rectangle 2"/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456190"/>
              </p:ext>
            </p:extLst>
          </p:nvPr>
        </p:nvGraphicFramePr>
        <p:xfrm>
          <a:off x="6361188" y="2184534"/>
          <a:ext cx="5141513" cy="3368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Picture" r:id="rId3" imgW="5693410" imgH="3747770" progId="Word.Picture.8">
                  <p:embed/>
                </p:oleObj>
              </mc:Choice>
              <mc:Fallback>
                <p:oleObj name="Picture" r:id="rId3" imgW="5693410" imgH="3747770" progId="Word.Picture.8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1188" y="2184534"/>
                        <a:ext cx="5141513" cy="33688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97549" y="2415539"/>
            <a:ext cx="5444791" cy="3347951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normAutofit fontScale="92500" lnSpcReduction="10000"/>
          </a:bodyPr>
          <a:lstStyle/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5" dirty="0" smtClean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A PING-PONG Issue from RFSP Index conflict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:</a:t>
            </a:r>
          </a:p>
          <a:p>
            <a:pPr marL="342900" indent="-3429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While the UE is in 5G, the PCF decide to change the subscription RFSP Index </a:t>
            </a:r>
            <a:r>
              <a:rPr kumimoji="1" lang="en-US" altLang="zh-CN" sz="2135" dirty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to </a:t>
            </a: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direct the UE to 4G.</a:t>
            </a:r>
          </a:p>
          <a:p>
            <a:pPr marL="342900" indent="-342900" defTabSz="1219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en-US" altLang="zh-CN" sz="2135" dirty="0" smtClean="0"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While the UE is in 4G, the MME select its RFSP Index according to Subscription Data or Local configuration, and direct the UE to 5G.</a:t>
            </a:r>
          </a:p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endParaRPr kumimoji="1" lang="en-US" altLang="zh-CN" sz="2135" dirty="0" smtClean="0"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  <a:p>
            <a:pPr defTabSz="12192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kumimoji="1" lang="en-US" altLang="zh-CN" sz="2135" dirty="0" smtClean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  <a:sym typeface="Calibri" panose="020F0502020204030204" pitchFamily="34" charset="0"/>
              </a:rPr>
              <a:t>Also, it needs to support RFSP Index update for UE to move from 4G to 5G.</a:t>
            </a:r>
            <a:endParaRPr kumimoji="1" lang="en-US" altLang="zh-CN" sz="2135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557485" y="1196893"/>
            <a:ext cx="1094521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AM Policy is NOT supported in EPC. It may result in </a:t>
            </a:r>
            <a:r>
              <a:rPr lang="en-US" altLang="zh-CN" sz="2000" dirty="0" smtClean="0">
                <a:solidFill>
                  <a:srgbClr val="FF0000"/>
                </a:solidFill>
                <a:latin typeface="+mn-ea"/>
              </a:rPr>
              <a:t>AM parameters conflict </a:t>
            </a:r>
            <a:r>
              <a:rPr lang="en-US" altLang="zh-CN" sz="2000" dirty="0" smtClean="0">
                <a:latin typeface="+mn-ea"/>
              </a:rPr>
              <a:t>while a UE is in an interworking scenario.   </a:t>
            </a:r>
            <a:endParaRPr lang="en-US" altLang="zh-CN" sz="20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155" y="6106236"/>
            <a:ext cx="10816914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altLang="zh-CN" sz="2000" dirty="0" smtClean="0">
                <a:solidFill>
                  <a:schemeClr val="bg1"/>
                </a:solidFill>
                <a:latin typeface="+mn-ea"/>
              </a:rPr>
              <a:t>A </a:t>
            </a:r>
            <a:r>
              <a:rPr lang="en-GB" altLang="zh-CN" sz="2000" dirty="0">
                <a:solidFill>
                  <a:schemeClr val="bg1"/>
                </a:solidFill>
                <a:latin typeface="+mn-ea"/>
              </a:rPr>
              <a:t>dynamic mechanism needs to be investigated to support AM policy update for the EPC </a:t>
            </a:r>
            <a:r>
              <a:rPr lang="en-GB" altLang="zh-CN" sz="2000" dirty="0" smtClean="0">
                <a:solidFill>
                  <a:schemeClr val="bg1"/>
                </a:solidFill>
                <a:latin typeface="+mn-ea"/>
              </a:rPr>
              <a:t>side.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629230"/>
              </p:ext>
            </p:extLst>
          </p:nvPr>
        </p:nvGraphicFramePr>
        <p:xfrm>
          <a:off x="942109" y="2169481"/>
          <a:ext cx="5556250" cy="307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Picture" r:id="rId3" imgW="7216155" imgH="3978461" progId="Word.Picture.8">
                  <p:embed/>
                </p:oleObj>
              </mc:Choice>
              <mc:Fallback>
                <p:oleObj name="Picture" r:id="rId3" imgW="7216155" imgH="3978461" progId="Word.Picture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109" y="2169481"/>
                        <a:ext cx="5556250" cy="307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Solutions for roaming cases</a:t>
            </a:r>
          </a:p>
        </p:txBody>
      </p:sp>
      <p:sp>
        <p:nvSpPr>
          <p:cNvPr id="8" name="Rectangle 2"/>
          <p:cNvSpPr/>
          <p:nvPr/>
        </p:nvSpPr>
        <p:spPr>
          <a:xfrm>
            <a:off x="628009" y="150466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6311" y="5601933"/>
            <a:ext cx="10816914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New mechanism needs to be investigated for the notification of application detection from H-PCF to V-PCF.</a:t>
            </a:r>
          </a:p>
        </p:txBody>
      </p:sp>
      <p:sp>
        <p:nvSpPr>
          <p:cNvPr id="9" name="Rectangle 2"/>
          <p:cNvSpPr/>
          <p:nvPr/>
        </p:nvSpPr>
        <p:spPr>
          <a:xfrm>
            <a:off x="628009" y="1116098"/>
            <a:ext cx="1094521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GB" altLang="zh-CN" sz="2000" dirty="0" smtClean="0"/>
              <a:t>The DCAMP solution for R17 only applies to non-roaming cases. In HR cases, how V-PCF (AM) to subscribe notification of application detection from user plane via H-PCF (SM) are not discussed. </a:t>
            </a:r>
            <a:endParaRPr lang="en-US" altLang="zh-CN" sz="2400" dirty="0">
              <a:latin typeface="+mn-ea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942109" y="197946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98707" y="3243329"/>
            <a:ext cx="1237671" cy="5322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72571" y="3251739"/>
            <a:ext cx="2205408" cy="5474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4599709" y="25184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cxnSp>
        <p:nvCxnSpPr>
          <p:cNvPr id="33" name="曲线连接符 32"/>
          <p:cNvCxnSpPr/>
          <p:nvPr/>
        </p:nvCxnSpPr>
        <p:spPr>
          <a:xfrm>
            <a:off x="2241404" y="3670863"/>
            <a:ext cx="1912939" cy="1360851"/>
          </a:xfrm>
          <a:prstGeom prst="curvedConnector3">
            <a:avLst>
              <a:gd name="adj1" fmla="val 96835"/>
            </a:avLst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690707" y="5201533"/>
            <a:ext cx="6096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zh-CN" sz="900" dirty="0">
                <a:latin typeface="Times New Roman" panose="02020603050405020304" pitchFamily="18" charset="0"/>
              </a:rPr>
              <a:t>Overall roaming reference architecture of policy and charging control framework for the 5G System - home routed scenario</a:t>
            </a:r>
            <a:endParaRPr lang="zh-CN" altLang="en-US" sz="900" dirty="0"/>
          </a:p>
        </p:txBody>
      </p:sp>
      <p:sp>
        <p:nvSpPr>
          <p:cNvPr id="38" name="文本框 37"/>
          <p:cNvSpPr txBox="1"/>
          <p:nvPr/>
        </p:nvSpPr>
        <p:spPr>
          <a:xfrm>
            <a:off x="6946798" y="2470078"/>
            <a:ext cx="4321606" cy="2585323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To receive the detection of application in use from user plane, the V-PCF (AM) needs to subscribed to the H-PCF (SM) where PCRT is reported from SMF and UPF.</a:t>
            </a:r>
          </a:p>
          <a:p>
            <a:endParaRPr lang="en-US" altLang="zh-CN" dirty="0"/>
          </a:p>
          <a:p>
            <a:r>
              <a:rPr lang="en-US" altLang="zh-CN" dirty="0" smtClean="0">
                <a:solidFill>
                  <a:srgbClr val="FF0000"/>
                </a:solidFill>
              </a:rPr>
              <a:t>Current mechanism do not have interaction between H- and V- PCF that responsible for different policy control.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9349" y="260648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New triggers for AM policy</a:t>
            </a:r>
          </a:p>
        </p:txBody>
      </p:sp>
      <p:sp>
        <p:nvSpPr>
          <p:cNvPr id="8" name="Rectangle 2"/>
          <p:cNvSpPr/>
          <p:nvPr/>
        </p:nvSpPr>
        <p:spPr>
          <a:xfrm>
            <a:off x="868155" y="1703353"/>
            <a:ext cx="10945216" cy="224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2400" dirty="0">
              <a:latin typeface="+mj-ea"/>
              <a:ea typeface="+mj-ea"/>
            </a:endParaRPr>
          </a:p>
          <a:p>
            <a:pPr marL="381000" lvl="1" indent="-3810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135" dirty="0">
              <a:latin typeface="+mj-ea"/>
              <a:ea typeface="+mj-ea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621636" y="1210786"/>
            <a:ext cx="1094521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GB" altLang="zh-CN" sz="2400" dirty="0" smtClean="0"/>
              <a:t>Policy decisions based on spending limits is a function that allows PCF taking session related policy actions related to the status of policy counters that are maintained in the CHF. Some scenarios may have the PCF for a UE make</a:t>
            </a:r>
            <a:r>
              <a:rPr lang="en-GB" altLang="zh-CN" sz="2400" dirty="0" smtClean="0">
                <a:solidFill>
                  <a:srgbClr val="FF0000"/>
                </a:solidFill>
              </a:rPr>
              <a:t> </a:t>
            </a:r>
            <a:r>
              <a:rPr lang="en-GB" altLang="zh-CN" sz="2400" dirty="0">
                <a:solidFill>
                  <a:srgbClr val="FF0000"/>
                </a:solidFill>
              </a:rPr>
              <a:t>p</a:t>
            </a:r>
            <a:r>
              <a:rPr lang="en-GB" altLang="zh-CN" sz="2400" dirty="0" smtClean="0">
                <a:solidFill>
                  <a:srgbClr val="FF0000"/>
                </a:solidFill>
              </a:rPr>
              <a:t>olicy decision based on spending limits</a:t>
            </a:r>
            <a:r>
              <a:rPr lang="en-GB" altLang="zh-CN" sz="2400" dirty="0" smtClean="0"/>
              <a:t> a useful function for AM policy control as well.</a:t>
            </a:r>
          </a:p>
          <a:p>
            <a:pPr marL="0" lvl="1" algn="just">
              <a:lnSpc>
                <a:spcPct val="150000"/>
              </a:lnSpc>
            </a:pPr>
            <a:r>
              <a:rPr lang="en-GB" altLang="zh-CN" sz="2800" dirty="0">
                <a:latin typeface="+mn-ea"/>
              </a:rPr>
              <a:t>	</a:t>
            </a:r>
            <a:r>
              <a:rPr lang="en-GB" altLang="zh-CN" sz="2800" dirty="0" smtClean="0">
                <a:latin typeface="+mn-ea"/>
              </a:rPr>
              <a:t>                                      </a:t>
            </a:r>
            <a:r>
              <a:rPr lang="en-GB" altLang="zh-CN" sz="1600" i="1" dirty="0" smtClean="0">
                <a:solidFill>
                  <a:schemeClr val="accent1"/>
                </a:solidFill>
                <a:latin typeface="+mn-ea"/>
              </a:rPr>
              <a:t>**This </a:t>
            </a:r>
            <a:r>
              <a:rPr lang="en-GB" altLang="zh-CN" sz="1600" i="1" dirty="0">
                <a:solidFill>
                  <a:schemeClr val="accent1"/>
                </a:solidFill>
                <a:latin typeface="+mn-ea"/>
              </a:rPr>
              <a:t>topic might be updated according to the WID_TEI_18_SLAMUP</a:t>
            </a:r>
            <a:endParaRPr lang="en-US" altLang="zh-CN" sz="1600" i="1" dirty="0">
              <a:solidFill>
                <a:schemeClr val="accent1"/>
              </a:solidFill>
              <a:latin typeface="+mn-ea"/>
            </a:endParaRPr>
          </a:p>
          <a:p>
            <a:pPr marL="0" lvl="1" algn="just">
              <a:lnSpc>
                <a:spcPct val="150000"/>
              </a:lnSpc>
            </a:pPr>
            <a:endParaRPr lang="en-US" altLang="zh-CN" sz="280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8509" y="5412061"/>
            <a:ext cx="10816914" cy="70788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The new triggers for AM policy, e.g., from CHF and the procedure to be used in both non-roaming and roaming scenarios should be investigated.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546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 bwMode="auto">
          <a:xfrm>
            <a:off x="231883" y="282714"/>
            <a:ext cx="11581488" cy="579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03" tIns="45701" rIns="91403" bIns="45701" numCol="1" anchor="t" anchorCtr="0" compatLnSpc="1"/>
          <a:lstStyle/>
          <a:p>
            <a:pPr marL="0" lvl="1" defTabSz="1219200">
              <a:lnSpc>
                <a:spcPct val="90000"/>
              </a:lnSpc>
              <a:defRPr/>
            </a:pPr>
            <a:r>
              <a:rPr kumimoji="1" lang="en-US" altLang="zh-CN" sz="2665" dirty="0" smtClean="0">
                <a:solidFill>
                  <a:srgbClr val="00469E"/>
                </a:solidFill>
                <a:cs typeface="微软雅黑" panose="020B0503020204020204" charset="-122"/>
                <a:sym typeface="Arial" panose="020B0604020202020204" pitchFamily="34" charset="0"/>
              </a:rPr>
              <a:t>Timeline for Study</a:t>
            </a:r>
            <a:endParaRPr kumimoji="1" lang="en-US" altLang="zh-CN" sz="2665" dirty="0">
              <a:solidFill>
                <a:srgbClr val="00469E"/>
              </a:solidFill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557485" y="1487877"/>
            <a:ext cx="1094521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+mn-ea"/>
              </a:rPr>
              <a:t>Expect to start with other R18 studies depending on SA2 time plan</a:t>
            </a:r>
          </a:p>
          <a:p>
            <a:pPr marL="800100" lvl="2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+mn-ea"/>
              </a:rPr>
              <a:t>Estimated 3 TUs for study phase</a:t>
            </a:r>
            <a:r>
              <a:rPr lang="zh-CN" altLang="en-US" sz="2000" dirty="0" smtClean="0">
                <a:latin typeface="+mn-ea"/>
              </a:rPr>
              <a:t>，</a:t>
            </a:r>
            <a:r>
              <a:rPr lang="en-US" altLang="zh-CN" sz="2000" dirty="0" smtClean="0">
                <a:latin typeface="+mn-ea"/>
              </a:rPr>
              <a:t>and 1.5 TUs for normative phase.</a:t>
            </a:r>
          </a:p>
          <a:p>
            <a:pPr marL="3429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+mn-ea"/>
              </a:rPr>
              <a:t>Sent to TSG for information in June 2022</a:t>
            </a:r>
          </a:p>
          <a:p>
            <a:pPr marL="3429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smtClean="0">
                <a:latin typeface="+mn-ea"/>
              </a:rPr>
              <a:t>Sent to TSG for approval in Sep. 2022</a:t>
            </a:r>
          </a:p>
          <a:p>
            <a:pPr marL="3429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566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31638" y="2414695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spAutoFit/>
          </a:bodyPr>
          <a:lstStyle/>
          <a:p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4048007" y="2967335"/>
            <a:ext cx="40959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THANK YOU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502</Words>
  <Application>Microsoft Office PowerPoint</Application>
  <PresentationFormat>宽屏</PresentationFormat>
  <Paragraphs>42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主题​​</vt:lpstr>
      <vt:lpstr>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 Telecom</dc:creator>
  <cp:lastModifiedBy>CT-r03</cp:lastModifiedBy>
  <cp:revision>44</cp:revision>
  <dcterms:created xsi:type="dcterms:W3CDTF">2021-05-08T03:01:00Z</dcterms:created>
  <dcterms:modified xsi:type="dcterms:W3CDTF">2021-08-24T12:21:00Z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